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538" r:id="rId4"/>
    <p:sldId id="529" r:id="rId5"/>
    <p:sldId id="530" r:id="rId6"/>
    <p:sldId id="531" r:id="rId7"/>
    <p:sldId id="534" r:id="rId8"/>
    <p:sldId id="540" r:id="rId9"/>
    <p:sldId id="541" r:id="rId10"/>
    <p:sldId id="539" r:id="rId11"/>
    <p:sldId id="542" r:id="rId12"/>
    <p:sldId id="543" r:id="rId13"/>
    <p:sldId id="544" r:id="rId14"/>
    <p:sldId id="545" r:id="rId15"/>
    <p:sldId id="555" r:id="rId16"/>
    <p:sldId id="546" r:id="rId17"/>
    <p:sldId id="547" r:id="rId18"/>
    <p:sldId id="549" r:id="rId19"/>
    <p:sldId id="551" r:id="rId20"/>
    <p:sldId id="552" r:id="rId21"/>
    <p:sldId id="553" r:id="rId22"/>
    <p:sldId id="554" r:id="rId23"/>
    <p:sldId id="483" r:id="rId24"/>
    <p:sldId id="422" r:id="rId2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>
        <p:scale>
          <a:sx n="75" d="100"/>
          <a:sy n="75" d="100"/>
        </p:scale>
        <p:origin x="-1744" y="-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ABA2F21-F15B-E342-9114-50BEDBE050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4965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D8D728-0E1B-5948-9614-5C28E8BA37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018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1192DB-C40F-5747-9547-ACED72E03579}" type="slidenum">
              <a:rPr lang="en-US"/>
              <a:pPr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E908D1-34FD-3942-B303-F251DC0ED24B}" type="datetime1">
              <a:rPr lang="en-US" smtClean="0"/>
              <a:t>4/26/17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30DB-1162-9C49-B8C5-04F23F6D330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431118-D40A-9949-8AE6-9305477268FA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E88C0B-2D3D-8F4F-8D58-E142EF8FCA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62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455412-3E61-1640-B112-FD97944717C2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77AC6-D456-C645-9D18-CB10EBB2F8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9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BF8D-ADFC-1547-B62C-5B1369630811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BE0F1F-2016-AB47-89E8-85EB545AF7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142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CBFEE-1DC6-C94B-987C-CA55081E0613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F41C28-608F-1744-BA7B-883A69845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07D84A-D9E1-964C-B1EF-5C5C24A64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DFC233-2F49-FD45-B0B2-4420879693FF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5128F6-75BF-EB48-B5DF-6B7193C549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11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EC08D1-7C00-EB46-BB8D-27B6A9B26578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5766FD-8371-0D43-B157-ACE940524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8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2087E-761F-B740-B44B-5EC46314239C}" type="datetime1">
              <a:rPr lang="en-US" smtClean="0"/>
              <a:t>4/26/17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C9DFB4-BB63-2E4C-98DC-E7560E7AE7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17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A57047-5549-6840-9924-1826F510A42C}" type="datetime1">
              <a:rPr lang="en-US" smtClean="0"/>
              <a:t>4/26/17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28733E-2813-BD40-9E9A-9C3DDCF59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6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84F4A9-B3E2-8E4D-8EF3-7852439EC797}" type="datetime1">
              <a:rPr lang="en-US" smtClean="0"/>
              <a:t>4/26/17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A1AEF5-A6D0-8343-8DB9-986E296C34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8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12248D-E45E-A244-B7F3-101A67B78697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CED29A-583A-E14B-925A-0EBF63183D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27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1C4ECE-CBB1-DD41-9671-CDDFB1447214}" type="datetime1">
              <a:rPr lang="en-US" smtClean="0"/>
              <a:t>4/26/17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92EE8-07C5-384F-B825-8DA5A1E4B6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196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0F38AF28-DCB3-BE48-BB7F-8A9863CB6627}" type="datetime1">
              <a:rPr lang="en-US" smtClean="0"/>
              <a:t>4/26/17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EFDC01F-0D3D-ED42-A821-F35DC9695E9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  <p:sldLayoutId id="2147484391" r:id="rId12"/>
    <p:sldLayoutId id="214748439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EECE.3220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Data Structures</a:t>
            </a:r>
            <a:endParaRPr lang="en-US" sz="4600" dirty="0">
              <a:latin typeface="Garamond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Spring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35: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Balanced BSTs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Balanced BSTs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AVL trees</a:t>
            </a:r>
          </a:p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B103A-F6F5-8B4B-9604-9F62ADD2527D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8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CF184-8307-F543-AEA2-71B0D2A465DE}" type="slidenum">
              <a:rPr lang="en-US"/>
              <a:pPr/>
              <a:t>11</a:t>
            </a:fld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Tree Balancing: AVL Trees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Consider a BST of </a:t>
            </a:r>
            <a:br>
              <a:rPr lang="en-US"/>
            </a:br>
            <a:r>
              <a:rPr lang="en-US"/>
              <a:t>state abbreviations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When tree is nicely </a:t>
            </a:r>
            <a:br>
              <a:rPr lang="en-US"/>
            </a:br>
            <a:r>
              <a:rPr lang="en-US"/>
              <a:t>balanced, search time is O(log</a:t>
            </a:r>
            <a:r>
              <a:rPr lang="en-US" baseline="-25000"/>
              <a:t>2</a:t>
            </a:r>
            <a:r>
              <a:rPr lang="en-US"/>
              <a:t>n)</a:t>
            </a:r>
          </a:p>
          <a:p>
            <a:pPr>
              <a:lnSpc>
                <a:spcPct val="90000"/>
              </a:lnSpc>
            </a:pPr>
            <a:r>
              <a:rPr lang="en-US"/>
              <a:t>If abbreviations entered in order</a:t>
            </a:r>
            <a:br>
              <a:rPr lang="en-US"/>
            </a:br>
            <a:r>
              <a:rPr lang="en-US"/>
              <a:t>DE, GA, IL, IN, MA, MI, NY, OH, PA, RI, TX, VT, WY</a:t>
            </a:r>
          </a:p>
          <a:p>
            <a:pPr lvl="1">
              <a:lnSpc>
                <a:spcPct val="90000"/>
              </a:lnSpc>
            </a:pPr>
            <a:r>
              <a:rPr lang="en-US"/>
              <a:t>BST degenerates into linked list with </a:t>
            </a:r>
            <a:br>
              <a:rPr lang="en-US"/>
            </a:br>
            <a:r>
              <a:rPr lang="en-US"/>
              <a:t>search time O(n)</a:t>
            </a:r>
          </a:p>
        </p:txBody>
      </p:sp>
      <p:pic>
        <p:nvPicPr>
          <p:cNvPr id="604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550" y="909638"/>
            <a:ext cx="2979738" cy="2062162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3F8D2-74AA-4441-910A-7701E8D129FC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25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874D-107E-7341-BBE8-D86AA74BC775}" type="slidenum">
              <a:rPr lang="en-US"/>
              <a:pPr/>
              <a:t>12</a:t>
            </a:fld>
            <a:endParaRPr lang="en-U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AVL Trees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height balanced tree</a:t>
            </a:r>
          </a:p>
          <a:p>
            <a:pPr lvl="1"/>
            <a:r>
              <a:rPr lang="en-US" dirty="0"/>
              <a:t>Named with initials of Russian mathematicians who devised them</a:t>
            </a:r>
          </a:p>
          <a:p>
            <a:r>
              <a:rPr lang="en-US" dirty="0"/>
              <a:t>Defined as</a:t>
            </a:r>
          </a:p>
          <a:p>
            <a:pPr lvl="1"/>
            <a:r>
              <a:rPr lang="en-US" dirty="0"/>
              <a:t>Binary search tree</a:t>
            </a:r>
          </a:p>
          <a:p>
            <a:pPr lvl="1"/>
            <a:r>
              <a:rPr lang="en-US" dirty="0"/>
              <a:t>Balance factor of </a:t>
            </a:r>
            <a:br>
              <a:rPr lang="en-US" dirty="0"/>
            </a:br>
            <a:r>
              <a:rPr lang="en-US" dirty="0"/>
              <a:t>each node is </a:t>
            </a:r>
            <a:br>
              <a:rPr lang="en-US" dirty="0"/>
            </a:br>
            <a:r>
              <a:rPr lang="en-US" dirty="0"/>
              <a:t>0, 1, or -1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6637338" y="2362200"/>
            <a:ext cx="2354262" cy="147732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dirty="0"/>
              <a:t>(Balance factor of a node </a:t>
            </a:r>
            <a:r>
              <a:rPr lang="en-US" dirty="0" smtClean="0"/>
              <a:t>= height of left </a:t>
            </a:r>
            <a:r>
              <a:rPr lang="en-US" dirty="0"/>
              <a:t>sub tree </a:t>
            </a:r>
            <a:r>
              <a:rPr lang="en-US" dirty="0" smtClean="0"/>
              <a:t>minus height of </a:t>
            </a:r>
            <a:r>
              <a:rPr lang="en-US" dirty="0"/>
              <a:t>right </a:t>
            </a:r>
            <a:r>
              <a:rPr lang="en-US" dirty="0" err="1" smtClean="0"/>
              <a:t>subtree</a:t>
            </a:r>
            <a:r>
              <a:rPr lang="en-US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7F580-74B4-EE41-BCFC-3EFCA849CCBA}" type="datetime1">
              <a:rPr lang="en-US" smtClean="0"/>
              <a:t>4/26/17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224" y="3124200"/>
            <a:ext cx="4262576" cy="2743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30274" y="5943600"/>
            <a:ext cx="49279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/>
              <a:t>https://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=49182185</a:t>
            </a:r>
          </a:p>
        </p:txBody>
      </p:sp>
    </p:spTree>
    <p:extLst>
      <p:ext uri="{BB962C8B-B14F-4D97-AF65-F5344CB8AC3E}">
        <p14:creationId xmlns:p14="http://schemas.microsoft.com/office/powerpoint/2010/main" val="237176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EA8F1-946F-3E4B-990B-83348DDA38CD}" type="slidenum">
              <a:rPr lang="en-US"/>
              <a:pPr/>
              <a:t>13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Consider linked structure to represent AVL tree nodes</a:t>
            </a:r>
          </a:p>
          <a:p>
            <a:pPr lvl="1"/>
            <a:r>
              <a:rPr lang="en-US" sz="2400" dirty="0"/>
              <a:t>Includes data member for the balance factor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pic>
        <p:nvPicPr>
          <p:cNvPr id="624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725" y="3271838"/>
            <a:ext cx="1820863" cy="1562100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171825" y="2957513"/>
            <a:ext cx="1204913" cy="544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B3582-5E7B-3245-B2C0-74EE24B2A834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7876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1E65F-60C5-B641-9E23-25A75A630970}" type="slidenum">
              <a:rPr lang="en-US"/>
              <a:pPr/>
              <a:t>14</a:t>
            </a:fld>
            <a:endParaRPr lang="en-US"/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AVL Trees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Insertions may require adjustment of the tree to maintain balance</a:t>
            </a:r>
          </a:p>
          <a:p>
            <a:pPr lvl="1"/>
            <a:r>
              <a:rPr lang="en-US"/>
              <a:t>Given tree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r>
              <a:rPr lang="en-US"/>
              <a:t>Becomes unbalanced</a:t>
            </a:r>
          </a:p>
          <a:p>
            <a:pPr lvl="1"/>
            <a:r>
              <a:rPr lang="en-US"/>
              <a:t>Requires right rotation on subtree of RI</a:t>
            </a:r>
          </a:p>
          <a:p>
            <a:pPr lvl="1"/>
            <a:endParaRPr lang="en-US"/>
          </a:p>
          <a:p>
            <a:pPr lvl="1"/>
            <a:r>
              <a:rPr lang="en-US"/>
              <a:t>Producing balanced tree</a:t>
            </a:r>
          </a:p>
        </p:txBody>
      </p:sp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133600"/>
            <a:ext cx="1604962" cy="1449387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6238" y="1828800"/>
            <a:ext cx="2003425" cy="1712913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3500" name="Group 12"/>
          <p:cNvGrpSpPr>
            <a:grpSpLocks/>
          </p:cNvGrpSpPr>
          <p:nvPr/>
        </p:nvGrpSpPr>
        <p:grpSpPr bwMode="auto">
          <a:xfrm>
            <a:off x="5233988" y="2055813"/>
            <a:ext cx="1808162" cy="876300"/>
            <a:chOff x="3297" y="1691"/>
            <a:chExt cx="1139" cy="552"/>
          </a:xfrm>
        </p:grpSpPr>
        <p:sp>
          <p:nvSpPr>
            <p:cNvPr id="63496" name="Text Box 8"/>
            <p:cNvSpPr txBox="1">
              <a:spLocks noChangeArrowheads="1"/>
            </p:cNvSpPr>
            <p:nvPr/>
          </p:nvSpPr>
          <p:spPr bwMode="auto">
            <a:xfrm>
              <a:off x="3297" y="1691"/>
              <a:ext cx="1139" cy="23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outerShdw blurRad="63500"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FFFF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/>
                <a:t>Insert DE</a:t>
              </a:r>
            </a:p>
          </p:txBody>
        </p:sp>
        <p:sp>
          <p:nvSpPr>
            <p:cNvPr id="63497" name="Line 9"/>
            <p:cNvSpPr>
              <a:spLocks noChangeShapeType="1"/>
            </p:cNvSpPr>
            <p:nvPr/>
          </p:nvSpPr>
          <p:spPr bwMode="auto">
            <a:xfrm>
              <a:off x="4020" y="1924"/>
              <a:ext cx="306" cy="31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9" name="Freeform 11"/>
          <p:cNvSpPr>
            <a:spLocks/>
          </p:cNvSpPr>
          <p:nvPr/>
        </p:nvSpPr>
        <p:spPr bwMode="auto">
          <a:xfrm>
            <a:off x="7567613" y="2736850"/>
            <a:ext cx="917575" cy="1577975"/>
          </a:xfrm>
          <a:custGeom>
            <a:avLst/>
            <a:gdLst>
              <a:gd name="T0" fmla="*/ 0 w 2355"/>
              <a:gd name="T1" fmla="*/ 883 h 883"/>
              <a:gd name="T2" fmla="*/ 1655 w 2355"/>
              <a:gd name="T3" fmla="*/ 735 h 883"/>
              <a:gd name="T4" fmla="*/ 2255 w 2355"/>
              <a:gd name="T5" fmla="*/ 270 h 883"/>
              <a:gd name="T6" fmla="*/ 2255 w 2355"/>
              <a:gd name="T7" fmla="*/ 0 h 8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55" h="883">
                <a:moveTo>
                  <a:pt x="0" y="883"/>
                </a:moveTo>
                <a:cubicBezTo>
                  <a:pt x="639" y="860"/>
                  <a:pt x="1279" y="837"/>
                  <a:pt x="1655" y="735"/>
                </a:cubicBezTo>
                <a:cubicBezTo>
                  <a:pt x="2031" y="633"/>
                  <a:pt x="2155" y="392"/>
                  <a:pt x="2255" y="270"/>
                </a:cubicBezTo>
                <a:cubicBezTo>
                  <a:pt x="2355" y="148"/>
                  <a:pt x="2305" y="74"/>
                  <a:pt x="225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350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4338" y="4953000"/>
            <a:ext cx="1952625" cy="96202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8FFF9-91A4-3D44-9E97-D77B7EC3C9C1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6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9" grpId="0" animBg="1"/>
      <p:bldP spid="63499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rotations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2538" t="2128" r="1493" b="6177"/>
          <a:stretch/>
        </p:blipFill>
        <p:spPr>
          <a:xfrm>
            <a:off x="1295400" y="1219200"/>
            <a:ext cx="6575273" cy="496079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95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A76551-FD60-1148-A865-4DA1641F03D3}" type="slidenum">
              <a:rPr lang="en-US"/>
              <a:pPr/>
              <a:t>16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Simple right rotation</a:t>
            </a:r>
            <a:br>
              <a:rPr lang="en-US" sz="2800" dirty="0"/>
            </a:br>
            <a:r>
              <a:rPr lang="en-US" sz="2800" dirty="0" smtClean="0"/>
              <a:t>Use when </a:t>
            </a:r>
            <a:r>
              <a:rPr lang="en-US" sz="2800" dirty="0"/>
              <a:t>inserted item in left </a:t>
            </a:r>
            <a:r>
              <a:rPr lang="en-US" sz="2800" dirty="0" err="1"/>
              <a:t>subtree</a:t>
            </a:r>
            <a:r>
              <a:rPr lang="en-US" sz="2800" dirty="0"/>
              <a:t> of left child of nearest ancestor with factor +2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Simple left rotation</a:t>
            </a:r>
            <a:br>
              <a:rPr lang="en-US" sz="2800" dirty="0"/>
            </a:br>
            <a:r>
              <a:rPr lang="en-US" sz="2800" dirty="0" smtClean="0"/>
              <a:t>Use when </a:t>
            </a:r>
            <a:r>
              <a:rPr lang="en-US" sz="2800" dirty="0"/>
              <a:t>inserted item in right </a:t>
            </a:r>
            <a:r>
              <a:rPr lang="en-US" sz="2800" dirty="0" err="1"/>
              <a:t>subtree</a:t>
            </a:r>
            <a:r>
              <a:rPr lang="en-US" sz="2800" dirty="0"/>
              <a:t> of right child of nearest ancestor with factor -2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Left-right rotation</a:t>
            </a:r>
            <a:br>
              <a:rPr lang="en-US" sz="2800" dirty="0"/>
            </a:br>
            <a:r>
              <a:rPr lang="en-US" sz="2800" dirty="0"/>
              <a:t>When inserted item in right </a:t>
            </a:r>
            <a:r>
              <a:rPr lang="en-US" sz="2800" dirty="0" err="1"/>
              <a:t>subtree</a:t>
            </a:r>
            <a:r>
              <a:rPr lang="en-US" sz="2800" dirty="0"/>
              <a:t> of left child of nearest ancestor with factor +2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800" dirty="0"/>
              <a:t>Right-left rotation</a:t>
            </a:r>
            <a:br>
              <a:rPr lang="en-US" sz="2800" dirty="0"/>
            </a:br>
            <a:r>
              <a:rPr lang="en-US" sz="2800" dirty="0"/>
              <a:t>When inserted item in left </a:t>
            </a:r>
            <a:r>
              <a:rPr lang="en-US" sz="2800" dirty="0" err="1"/>
              <a:t>subtree</a:t>
            </a:r>
            <a:r>
              <a:rPr lang="en-US" sz="2800" dirty="0"/>
              <a:t> of right child of nearest ancestor with factor -2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ABEC4-4F08-4C4A-A41A-E1E275B9F4C4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47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6FC97-E544-BE4E-808C-40EEDF715773}" type="slidenum">
              <a:rPr lang="en-US"/>
              <a:pPr/>
              <a:t>17</a:t>
            </a:fld>
            <a:endParaRPr lang="en-US"/>
          </a:p>
        </p:txBody>
      </p:sp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Rotations carried out by resetting links</a:t>
            </a:r>
          </a:p>
          <a:p>
            <a:r>
              <a:rPr lang="en-US"/>
              <a:t>Right rotation with A = nearest ancestor of inserted item with balance factor +2 and </a:t>
            </a:r>
            <a:br>
              <a:rPr lang="en-US"/>
            </a:br>
            <a:r>
              <a:rPr lang="en-US"/>
              <a:t>B = left child</a:t>
            </a:r>
          </a:p>
          <a:p>
            <a:pPr lvl="1"/>
            <a:r>
              <a:rPr lang="en-US"/>
              <a:t>Resent link from parent of A to B</a:t>
            </a:r>
          </a:p>
          <a:p>
            <a:pPr lvl="1"/>
            <a:r>
              <a:rPr lang="en-US"/>
              <a:t>Set left link of A equal to right link of B</a:t>
            </a:r>
          </a:p>
          <a:p>
            <a:pPr lvl="1"/>
            <a:r>
              <a:rPr lang="en-US"/>
              <a:t>Set right link of B to point A</a:t>
            </a:r>
          </a:p>
          <a:p>
            <a:r>
              <a:rPr lang="en-US"/>
              <a:t>Next slide shows this sequence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1906-13E6-2B47-828F-18C95333DD9B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587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ECBD6-B8EF-B841-8BC3-0E5AF7D001C5}" type="slidenum">
              <a:rPr lang="en-US"/>
              <a:pPr/>
              <a:t>18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Rebalancing Rotations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/>
              <a:t>Right-Left rotation</a:t>
            </a:r>
            <a:br>
              <a:rPr lang="en-US" sz="2800"/>
            </a:br>
            <a:r>
              <a:rPr lang="en-US" sz="2800"/>
              <a:t>Item C inserted in right subtree of left child B of nearest ancestor A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left link of A to point to root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right link of B equal to left link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left link of C to point to B</a:t>
            </a:r>
            <a:br>
              <a:rPr lang="en-US" sz="2800"/>
            </a:br>
            <a:r>
              <a:rPr lang="en-US" sz="2800"/>
              <a:t>Now the right rotation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Resent link from parent of A to point to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link of A equal to right link of C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800"/>
              <a:t>Set right link of C to point to 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8DEF4-BC11-D742-A69F-D1C8418DA195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19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133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BST in which each node has a color</a:t>
            </a:r>
          </a:p>
          <a:p>
            <a:pPr lvl="1"/>
            <a:r>
              <a:rPr lang="en-US" dirty="0" smtClean="0"/>
              <a:t>Some implementations consider links, not nodes, w</a:t>
            </a:r>
            <a:r>
              <a:rPr lang="en-US" smtClean="0"/>
              <a:t>/color</a:t>
            </a:r>
            <a:endParaRPr lang="en-US" dirty="0" smtClean="0"/>
          </a:p>
          <a:p>
            <a:r>
              <a:rPr lang="en-US" dirty="0" smtClean="0"/>
              <a:t>Not perfectly height balanced, but path from root to furthest leaf is no more than 2x path from root to closest leaf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629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Program 5 </a:t>
            </a:r>
            <a:r>
              <a:rPr lang="en-US" dirty="0" smtClean="0"/>
              <a:t>due today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Review: </a:t>
            </a:r>
            <a:r>
              <a:rPr lang="en-US" dirty="0" smtClean="0"/>
              <a:t>Inheritance</a:t>
            </a:r>
            <a:endParaRPr lang="en-US" dirty="0" smtClean="0"/>
          </a:p>
          <a:p>
            <a:pPr lvl="1"/>
            <a:r>
              <a:rPr lang="en-US" dirty="0" smtClean="0"/>
              <a:t>Balanced binary search trees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EB646C9-B242-5740-974D-4094209E4AB5}" type="datetime1">
              <a:rPr lang="en-US" smtClean="0">
                <a:latin typeface="+mj-lt"/>
              </a:rPr>
              <a:t>4/26/17</a:t>
            </a:fld>
            <a:endParaRPr lang="en-US" dirty="0"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9D3E96A-8697-5D45-A3FC-286C4E3CE4E7}" type="slidenum">
              <a:rPr lang="en-US" smtClean="0">
                <a:latin typeface="+mj-lt"/>
              </a:rPr>
              <a:pPr/>
              <a:t>2</a:t>
            </a:fld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Root node is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NULL pointers treated as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a node is red, both child nodes are black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Every path from a node to a NULL pointer contains the same number of black nodes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645" y="3438144"/>
            <a:ext cx="5681155" cy="27340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0" y="6123801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https</a:t>
            </a:r>
            <a:r>
              <a:rPr lang="en-US" sz="1200" dirty="0"/>
              <a:t>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3543931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3200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Insertion: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Add node N as in BST and color red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Check following cases: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 smtClean="0"/>
              <a:t>N is root of tree </a:t>
            </a:r>
            <a:r>
              <a:rPr lang="en-US" dirty="0" smtClean="0">
                <a:sym typeface="Wingdings"/>
              </a:rPr>
              <a:t> repaint black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 smtClean="0"/>
              <a:t>N’s parent is black </a:t>
            </a:r>
            <a:r>
              <a:rPr lang="en-US" dirty="0" smtClean="0">
                <a:sym typeface="Wingdings"/>
              </a:rPr>
              <a:t> no change</a:t>
            </a:r>
          </a:p>
          <a:p>
            <a:pPr marL="1211262" lvl="2" indent="-514350">
              <a:buFont typeface="+mj-lt"/>
              <a:buAutoNum type="alphaUcPeriod"/>
            </a:pPr>
            <a:r>
              <a:rPr lang="en-US" dirty="0" smtClean="0"/>
              <a:t>N’s parent and “uncle” (other node with same parent) both red </a:t>
            </a:r>
            <a:r>
              <a:rPr lang="en-US" dirty="0" smtClean="0">
                <a:sym typeface="Wingdings"/>
              </a:rPr>
              <a:t> recolor N’s parent, uncle, and grandparent</a:t>
            </a:r>
          </a:p>
          <a:p>
            <a:pPr marL="1528762" lvl="3" indent="-514350"/>
            <a:r>
              <a:rPr lang="en-US" dirty="0" smtClean="0">
                <a:sym typeface="Wingdings"/>
              </a:rPr>
              <a:t>If grandparent is tree root, recolor black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343400"/>
            <a:ext cx="6247120" cy="1828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2286000" y="6123801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https</a:t>
            </a:r>
            <a:r>
              <a:rPr lang="en-US" sz="1200" dirty="0"/>
              <a:t>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36592556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Red-black tree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2057399"/>
          </a:xfrm>
        </p:spPr>
        <p:txBody>
          <a:bodyPr>
            <a:normAutofit/>
          </a:bodyPr>
          <a:lstStyle/>
          <a:p>
            <a:r>
              <a:rPr lang="en-US" dirty="0" smtClean="0"/>
              <a:t>Insertion: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Add node N as in BST and color red</a:t>
            </a:r>
          </a:p>
          <a:p>
            <a:pPr marL="858837" lvl="1" indent="-514350">
              <a:buFont typeface="+mj-lt"/>
              <a:buAutoNum type="arabicPeriod"/>
            </a:pPr>
            <a:r>
              <a:rPr lang="en-US" dirty="0" smtClean="0"/>
              <a:t>Check following cases:</a:t>
            </a:r>
          </a:p>
          <a:p>
            <a:pPr marL="1211262" lvl="2" indent="-514350">
              <a:buFont typeface="+mj-lt"/>
              <a:buAutoNum type="alphaUcPeriod" startAt="4"/>
            </a:pPr>
            <a:r>
              <a:rPr lang="en-US" dirty="0" smtClean="0"/>
              <a:t>Parent is red, uncle is black </a:t>
            </a:r>
            <a:r>
              <a:rPr lang="en-US" dirty="0" smtClean="0">
                <a:sym typeface="Wingdings"/>
              </a:rPr>
              <a:t> rotate and recolor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78CE7-1838-3E43-A849-F3EBDB5C75B4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3124200"/>
            <a:ext cx="4333136" cy="13716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2173" y="4572000"/>
            <a:ext cx="4708227" cy="13716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86000" y="5943600"/>
            <a:ext cx="5715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https</a:t>
            </a:r>
            <a:r>
              <a:rPr lang="en-US" sz="1200" dirty="0"/>
              <a:t>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=31167379</a:t>
            </a:r>
          </a:p>
        </p:txBody>
      </p:sp>
    </p:spTree>
    <p:extLst>
      <p:ext uri="{BB962C8B-B14F-4D97-AF65-F5344CB8AC3E}">
        <p14:creationId xmlns:p14="http://schemas.microsoft.com/office/powerpoint/2010/main" val="15686255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Final notes</a:t>
            </a:r>
            <a:endParaRPr lang="en-US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time</a:t>
            </a:r>
          </a:p>
          <a:p>
            <a:pPr lvl="1"/>
            <a:r>
              <a:rPr lang="en-US" dirty="0" smtClean="0"/>
              <a:t>Exam 3 Preview</a:t>
            </a:r>
            <a:endParaRPr lang="en-US" dirty="0" smtClean="0"/>
          </a:p>
          <a:p>
            <a:r>
              <a:rPr lang="en-US" dirty="0" smtClean="0"/>
              <a:t>Reminders:</a:t>
            </a:r>
          </a:p>
          <a:p>
            <a:pPr lvl="1"/>
            <a:r>
              <a:rPr lang="en-US" dirty="0"/>
              <a:t>Program 5 </a:t>
            </a:r>
            <a:r>
              <a:rPr lang="en-US" dirty="0" smtClean="0"/>
              <a:t>due </a:t>
            </a:r>
            <a:r>
              <a:rPr lang="en-US" dirty="0" smtClean="0"/>
              <a:t>today</a:t>
            </a: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86D377-8C47-AB44-BB7B-0C6409264B70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54581FB-8797-014C-8491-7A0C59EBED1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658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slides are adapted from slides provided with the course textbook:</a:t>
            </a:r>
          </a:p>
          <a:p>
            <a:pPr lvl="1"/>
            <a:r>
              <a:rPr lang="en-US" dirty="0"/>
              <a:t>Larry </a:t>
            </a:r>
            <a:r>
              <a:rPr lang="en-US" dirty="0" err="1"/>
              <a:t>Nyhoff</a:t>
            </a:r>
            <a:r>
              <a:rPr lang="en-US" dirty="0"/>
              <a:t>, </a:t>
            </a:r>
            <a:r>
              <a:rPr lang="en-US" i="1" dirty="0"/>
              <a:t>ADTs, Data Structures, and Problem Solving with C++</a:t>
            </a:r>
            <a:r>
              <a:rPr lang="en-US" dirty="0"/>
              <a:t>, 2nd edition, 2005, Pearson/Prentice </a:t>
            </a:r>
            <a:r>
              <a:rPr lang="en-US" dirty="0" smtClean="0"/>
              <a:t>Hall. ISBN</a:t>
            </a:r>
            <a:r>
              <a:rPr lang="en-US" dirty="0"/>
              <a:t>: 0-13-140909-3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D2EED-BDD9-9F48-9F7C-CC4BC772F726}" type="datetime1">
              <a:rPr lang="en-US" smtClean="0"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51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inheritance</a:t>
            </a:r>
            <a:endParaRPr lang="en-US" dirty="0">
              <a:latin typeface="Garamond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take existing code base and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Produce specialized version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Example: Square is a more specific Rectangle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 extensions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Example: Manager class we discussed last time adds extra data/functionality to Employee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Existing class: base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New class: derived class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Reuses data/functions from base class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Inherits (almost) everything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Access permissions for base class members set in base class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Any class can be a base class </a:t>
            </a:r>
            <a:r>
              <a:rPr lang="en-US" dirty="0" smtClean="0">
                <a:ea typeface="+mn-ea"/>
                <a:sym typeface="Wingdings" pitchFamily="2" charset="2"/>
              </a:rPr>
              <a:t> can have hierarchy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Base class can have multiple derived classes</a:t>
            </a: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BA1561-9AB9-5742-8914-25A3F24F69CC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26953BA-022A-D34E-AED4-D270E6F6F29E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76527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Inheritance </a:t>
            </a:r>
            <a:r>
              <a:rPr lang="en-US" dirty="0">
                <a:latin typeface="Garamond" charset="0"/>
              </a:rPr>
              <a:t>example: base class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class Employee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{  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private:		</a:t>
            </a:r>
            <a:endParaRPr lang="en-US" sz="1800" b="1">
              <a:solidFill>
                <a:srgbClr val="336600"/>
              </a:solidFill>
              <a:latin typeface="Courier New" charset="0"/>
              <a:cs typeface="Courier New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string name;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payRate;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public: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Employee();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Employee(string n, float pr);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string getName();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getPayRate();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		float pay(float hrsWorked);</a:t>
            </a:r>
          </a:p>
          <a:p>
            <a:pPr>
              <a:lnSpc>
                <a:spcPct val="90000"/>
              </a:lnSpc>
              <a:spcBef>
                <a:spcPct val="5000"/>
              </a:spcBef>
              <a:buFont typeface="Monotype Sorts" charset="0"/>
              <a:buNone/>
            </a:pPr>
            <a:r>
              <a:rPr lang="en-US" sz="1800" b="1">
                <a:latin typeface="Courier New" charset="0"/>
                <a:cs typeface="Courier New" charset="0"/>
              </a:rPr>
              <a:t>};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E81D52-B921-4441-8876-8596EC692623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35</a:t>
            </a:r>
            <a:endParaRPr lang="en-US">
              <a:latin typeface="Times New Roman" charset="0"/>
            </a:endParaRP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D2EB17-D318-EA4A-B691-1ED3E66BE320}" type="slidenum">
              <a:rPr lang="en-US">
                <a:latin typeface="Times New Roman" charset="0"/>
              </a:rPr>
              <a:pPr eaLnBrk="1" hangingPunct="1"/>
              <a:t>4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795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Garamond" charset="0"/>
              </a:rPr>
              <a:t>Review: Inheritance </a:t>
            </a:r>
            <a:r>
              <a:rPr lang="en-US" dirty="0">
                <a:latin typeface="Garamond" charset="0"/>
              </a:rPr>
              <a:t>example: derived class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class Manager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: public Employee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{	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private: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salaried;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public: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Manager();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Manager(string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theName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	  float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thePayRate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 			 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isSalaried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void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setSalaried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bool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sal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float pay(float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hrsWorked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  <a:sym typeface="Symbol" pitchFamily="18" charset="2"/>
              </a:rPr>
              <a:t>};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sym typeface="Symbol" pitchFamily="18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The notation above indicates that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Symbol" pitchFamily="18" charset="2"/>
              </a:rPr>
              <a:t>Manager inherits </a:t>
            </a:r>
            <a:r>
              <a:rPr lang="en-US" smtClean="0">
                <a:solidFill>
                  <a:srgbClr val="FF0000"/>
                </a:solidFill>
                <a:ea typeface="+mn-ea"/>
                <a:sym typeface="Symbol" pitchFamily="18" charset="2"/>
              </a:rPr>
              <a:t>from Employee</a:t>
            </a:r>
            <a:endParaRPr lang="en-US" dirty="0" smtClean="0">
              <a:solidFill>
                <a:srgbClr val="FF0000"/>
              </a:solidFill>
              <a:ea typeface="+mn-ea"/>
              <a:sym typeface="Symbol" pitchFamily="18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Only declare data/functions that are not shared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Symbol" pitchFamily="18" charset="2"/>
              </a:rPr>
              <a:t>Access can be tricky</a:t>
            </a:r>
            <a:endParaRPr lang="en-US" dirty="0" smtClean="0">
              <a:ea typeface="+mn-ea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54119F-20DE-4C48-BB0A-688AD5BC45C9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973C3FD-7C2E-F240-B361-F4CDD23DB938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55683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latin typeface="Times New Roman" charset="0"/>
              </a:rPr>
              <a:t>Data Structures: Lecture 35</a:t>
            </a:r>
            <a:endParaRPr lang="en-US">
              <a:latin typeface="Times New Roman" charset="0"/>
            </a:endParaRP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1C06AF-252D-B742-AAD2-A40C4DFFB4B6}" type="slidenum">
              <a:rPr lang="en-US">
                <a:latin typeface="Times New Roman" charset="0"/>
              </a:rPr>
              <a:pPr eaLnBrk="1" hangingPunct="1"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Constructors </a:t>
            </a:r>
            <a:r>
              <a:rPr lang="en-US" dirty="0">
                <a:latin typeface="Garamond" charset="0"/>
              </a:rPr>
              <a:t>and Inheritance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>
                <a:latin typeface="Arial" charset="0"/>
              </a:rPr>
              <a:t>Default constructor for a base class is called automatically in the derived class constructor</a:t>
            </a:r>
          </a:p>
          <a:p>
            <a:pPr lvl="1"/>
            <a:r>
              <a:rPr lang="en-US" sz="2400" dirty="0">
                <a:latin typeface="Arial" charset="0"/>
              </a:rPr>
              <a:t>Ex: Manager() calls Employee()</a:t>
            </a:r>
          </a:p>
          <a:p>
            <a:pPr lvl="1"/>
            <a:r>
              <a:rPr lang="en-US" sz="2400" dirty="0">
                <a:latin typeface="Arial" charset="0"/>
              </a:rPr>
              <a:t>Will actually traverse inheritance hierarchy, starting at lowest class</a:t>
            </a:r>
          </a:p>
          <a:p>
            <a:r>
              <a:rPr lang="en-US" sz="2800" dirty="0">
                <a:latin typeface="Arial" charset="0"/>
              </a:rPr>
              <a:t>If a derived class needs the parameterized constructor of a base class, it must explicitly invoke it in an initialization </a:t>
            </a:r>
            <a:r>
              <a:rPr lang="en-US" sz="2800" dirty="0" smtClean="0">
                <a:latin typeface="Arial" charset="0"/>
              </a:rPr>
              <a:t>list</a:t>
            </a:r>
          </a:p>
          <a:p>
            <a:pPr lvl="1">
              <a:buFont typeface="Wingdings" pitchFamily="2" charset="2"/>
              <a:buChar char="n"/>
              <a:defRPr/>
            </a:pP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Manager::Manager(string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float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thePayRate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isSalaried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 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Employee(</a:t>
            </a:r>
            <a:r>
              <a:rPr lang="en-US" sz="2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theName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thePayRate</a:t>
            </a:r>
            <a:r>
              <a:rPr lang="en-US" sz="2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	{ salaried = </a:t>
            </a:r>
            <a:r>
              <a:rPr lang="en-US" sz="24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isSalaried</a:t>
            </a:r>
            <a:r>
              <a:rPr lang="en-US" sz="2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 }</a:t>
            </a:r>
          </a:p>
          <a:p>
            <a:endParaRPr lang="en-US" sz="2800" dirty="0">
              <a:latin typeface="Arial" charset="0"/>
            </a:endParaRPr>
          </a:p>
          <a:p>
            <a:endParaRPr lang="en-US" sz="2800" dirty="0">
              <a:latin typeface="Arial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899E0C-A368-4349-BF89-8268CA423F82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971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Protected </a:t>
            </a:r>
            <a:r>
              <a:rPr lang="en-US" dirty="0">
                <a:latin typeface="Garamond" charset="0"/>
              </a:rPr>
              <a:t>data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Problem: </a:t>
            </a:r>
            <a:r>
              <a:rPr lang="en-US" dirty="0">
                <a:latin typeface="Courier New"/>
                <a:cs typeface="Courier New"/>
              </a:rPr>
              <a:t>Manager</a:t>
            </a:r>
            <a:r>
              <a:rPr lang="en-US" dirty="0">
                <a:latin typeface="Arial" charset="0"/>
              </a:rPr>
              <a:t> pay function </a:t>
            </a:r>
            <a:r>
              <a:rPr lang="en-US" dirty="0" smtClean="0">
                <a:latin typeface="Arial" charset="0"/>
              </a:rPr>
              <a:t>can’t </a:t>
            </a:r>
            <a:r>
              <a:rPr lang="en-US" dirty="0">
                <a:latin typeface="Arial" charset="0"/>
              </a:rPr>
              <a:t>access private data in </a:t>
            </a:r>
            <a:r>
              <a:rPr lang="en-US" dirty="0">
                <a:latin typeface="Courier New"/>
                <a:cs typeface="Courier New"/>
              </a:rPr>
              <a:t>Employee</a:t>
            </a:r>
            <a:r>
              <a:rPr lang="en-US" dirty="0">
                <a:latin typeface="Arial" charset="0"/>
              </a:rPr>
              <a:t> class</a:t>
            </a:r>
          </a:p>
          <a:p>
            <a:pPr lvl="1"/>
            <a:r>
              <a:rPr lang="en-US" dirty="0">
                <a:latin typeface="Arial" charset="0"/>
              </a:rPr>
              <a:t>Solution: third type of access </a:t>
            </a:r>
            <a:r>
              <a:rPr lang="en-US" dirty="0" err="1">
                <a:latin typeface="Arial" charset="0"/>
              </a:rPr>
              <a:t>specifier</a:t>
            </a:r>
            <a:r>
              <a:rPr lang="en-US" dirty="0">
                <a:latin typeface="Arial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Arial" charset="0"/>
              </a:rPr>
              <a:t>protected</a:t>
            </a:r>
          </a:p>
          <a:p>
            <a:pPr lvl="2"/>
            <a:r>
              <a:rPr lang="en-US" dirty="0">
                <a:latin typeface="Arial" charset="0"/>
              </a:rPr>
              <a:t>Protected data in a class can be directly accessed by</a:t>
            </a:r>
          </a:p>
          <a:p>
            <a:pPr lvl="3"/>
            <a:r>
              <a:rPr lang="en-US" dirty="0">
                <a:latin typeface="Arial" charset="0"/>
              </a:rPr>
              <a:t>Functions within that class</a:t>
            </a:r>
          </a:p>
          <a:p>
            <a:pPr lvl="3"/>
            <a:r>
              <a:rPr lang="en-US" dirty="0">
                <a:latin typeface="Arial" charset="0"/>
              </a:rPr>
              <a:t>Functions within derived classes of that class</a:t>
            </a:r>
          </a:p>
          <a:p>
            <a:pPr lvl="2"/>
            <a:r>
              <a:rPr lang="en-US" dirty="0">
                <a:latin typeface="Arial" charset="0"/>
              </a:rPr>
              <a:t>Still effectively private data to outside world</a:t>
            </a:r>
          </a:p>
          <a:p>
            <a:pPr lvl="2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A78389-9392-8E47-8309-56EFD604B537}" type="datetime1">
              <a:rPr lang="en-US" smtClean="0">
                <a:latin typeface="Garamond" charset="0"/>
              </a:rPr>
              <a:t>4/26/17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Data Structures: Lecture 35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09F9AF9-ACB5-BC4C-B629-51339A1C511F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72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ABC8A-7B8C-4E42-A170-8E5844EE06F5}" type="slidenum">
              <a:rPr lang="en-US"/>
              <a:pPr/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Binary search tree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Binary search tree: binary tree in which each node follows property</a:t>
            </a:r>
          </a:p>
          <a:p>
            <a:pPr marL="0" lvl="2" indent="0">
              <a:lnSpc>
                <a:spcPct val="90000"/>
              </a:lnSpc>
              <a:buNone/>
            </a:pPr>
            <a:r>
              <a:rPr lang="en-US" dirty="0"/>
              <a:t>       </a:t>
            </a:r>
            <a:r>
              <a:rPr lang="en-US" sz="1900" dirty="0">
                <a:cs typeface="Arial"/>
              </a:rPr>
              <a:t>value in left child of node ≤ value in node ≤ value in right child of node</a:t>
            </a:r>
            <a:endParaRPr lang="en-US" sz="1900" dirty="0">
              <a:cs typeface="Arial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BB3ED-94A5-4342-AEEA-A93451F96326}" type="datetime1">
              <a:rPr lang="en-US" smtClean="0"/>
              <a:t>4/26/17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2514600"/>
            <a:ext cx="3810000" cy="3175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62200" y="5819001"/>
            <a:ext cx="4724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Source: https</a:t>
            </a:r>
            <a:r>
              <a:rPr lang="en-US" sz="1200" dirty="0"/>
              <a:t>://</a:t>
            </a:r>
            <a:r>
              <a:rPr lang="en-US" sz="1200" dirty="0" err="1"/>
              <a:t>commons.wikimedia.org</a:t>
            </a:r>
            <a:r>
              <a:rPr lang="en-US" sz="1200" dirty="0"/>
              <a:t>/w/</a:t>
            </a:r>
            <a:r>
              <a:rPr lang="en-US" sz="1200" dirty="0" err="1"/>
              <a:t>index.php?curid</a:t>
            </a:r>
            <a:r>
              <a:rPr lang="en-US" sz="1200" dirty="0"/>
              <a:t>=488330</a:t>
            </a:r>
          </a:p>
        </p:txBody>
      </p:sp>
    </p:spTree>
    <p:extLst>
      <p:ext uri="{BB962C8B-B14F-4D97-AF65-F5344CB8AC3E}">
        <p14:creationId xmlns:p14="http://schemas.microsoft.com/office/powerpoint/2010/main" val="1273865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Data Structures: Lecture 35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D9B1A-8595-7345-BB66-966632AB138A}" type="slidenum">
              <a:rPr lang="en-US"/>
              <a:pPr/>
              <a:t>9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Problem </a:t>
            </a:r>
            <a:r>
              <a:rPr lang="en-US" dirty="0"/>
              <a:t>of Lopsidedness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Trees can be totally lopsided</a:t>
            </a:r>
          </a:p>
          <a:p>
            <a:pPr lvl="1"/>
            <a:r>
              <a:rPr lang="en-US"/>
              <a:t>Suppose each node has a right child only</a:t>
            </a:r>
          </a:p>
          <a:p>
            <a:pPr lvl="1"/>
            <a:r>
              <a:rPr lang="en-US"/>
              <a:t>Degenerates into a linked list</a:t>
            </a:r>
          </a:p>
          <a:p>
            <a:endParaRPr lang="en-US"/>
          </a:p>
        </p:txBody>
      </p:sp>
      <p:pic>
        <p:nvPicPr>
          <p:cNvPr id="849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5225" y="3271838"/>
            <a:ext cx="3408363" cy="2974975"/>
          </a:xfrm>
          <a:prstGeom prst="rect">
            <a:avLst/>
          </a:prstGeom>
          <a:noFill/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5368925" y="3821113"/>
            <a:ext cx="2651125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Processing time affected by "shape" of tree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85580-71BD-5942-BFCF-24A33AE3BC2F}" type="datetime1">
              <a:rPr lang="en-US" smtClean="0"/>
              <a:t>4/26/17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85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19640</TotalTime>
  <Words>972</Words>
  <Application>Microsoft Macintosh PowerPoint</Application>
  <PresentationFormat>On-screen Show (4:3)</PresentationFormat>
  <Paragraphs>237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Edge</vt:lpstr>
      <vt:lpstr>EECE.3220 Data Structures</vt:lpstr>
      <vt:lpstr>Lecture outline</vt:lpstr>
      <vt:lpstr>Review: inheritance</vt:lpstr>
      <vt:lpstr>Review: Inheritance example: base class</vt:lpstr>
      <vt:lpstr>Review: Inheritance example: derived class</vt:lpstr>
      <vt:lpstr>Review: Constructors and Inheritance</vt:lpstr>
      <vt:lpstr>Review: Protected data</vt:lpstr>
      <vt:lpstr>Review: Binary search tree</vt:lpstr>
      <vt:lpstr>Review: Problem of Lopsidedness</vt:lpstr>
      <vt:lpstr>Balanced BSTs</vt:lpstr>
      <vt:lpstr>Tree Balancing: AVL Trees</vt:lpstr>
      <vt:lpstr>AVL Trees</vt:lpstr>
      <vt:lpstr>AVL Trees</vt:lpstr>
      <vt:lpstr>AVL Trees</vt:lpstr>
      <vt:lpstr>Tree rotations</vt:lpstr>
      <vt:lpstr>Basic Rebalancing Rotations</vt:lpstr>
      <vt:lpstr>Basic Rebalancing Rotations</vt:lpstr>
      <vt:lpstr>Basic Rebalancing Rotations</vt:lpstr>
      <vt:lpstr>Red-black trees</vt:lpstr>
      <vt:lpstr>Red-black tree properties</vt:lpstr>
      <vt:lpstr>Red-black tree operations</vt:lpstr>
      <vt:lpstr>Red-black tree operations</vt:lpstr>
      <vt:lpstr>Final notes</vt:lpstr>
      <vt:lpstr>Acknowledgements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4608</cp:revision>
  <dcterms:created xsi:type="dcterms:W3CDTF">2006-04-03T05:03:01Z</dcterms:created>
  <dcterms:modified xsi:type="dcterms:W3CDTF">2017-04-26T14:53:15Z</dcterms:modified>
</cp:coreProperties>
</file>