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398" r:id="rId4"/>
    <p:sldId id="405" r:id="rId5"/>
    <p:sldId id="406" r:id="rId6"/>
    <p:sldId id="407" r:id="rId7"/>
    <p:sldId id="413" r:id="rId8"/>
    <p:sldId id="425" r:id="rId9"/>
    <p:sldId id="426" r:id="rId10"/>
    <p:sldId id="423" r:id="rId11"/>
    <p:sldId id="427" r:id="rId12"/>
    <p:sldId id="414" r:id="rId13"/>
    <p:sldId id="415" r:id="rId14"/>
    <p:sldId id="416" r:id="rId15"/>
    <p:sldId id="417" r:id="rId16"/>
    <p:sldId id="419" r:id="rId17"/>
    <p:sldId id="420" r:id="rId18"/>
    <p:sldId id="421" r:id="rId19"/>
    <p:sldId id="428" r:id="rId20"/>
    <p:sldId id="430" r:id="rId21"/>
    <p:sldId id="431" r:id="rId22"/>
    <p:sldId id="432" r:id="rId23"/>
    <p:sldId id="433" r:id="rId24"/>
    <p:sldId id="434" r:id="rId25"/>
    <p:sldId id="435" r:id="rId26"/>
    <p:sldId id="436" r:id="rId27"/>
    <p:sldId id="437" r:id="rId28"/>
    <p:sldId id="385" r:id="rId29"/>
    <p:sldId id="422" r:id="rId3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7" autoAdjust="0"/>
    <p:restoredTop sz="89537" autoAdjust="0"/>
  </p:normalViewPr>
  <p:slideViewPr>
    <p:cSldViewPr>
      <p:cViewPr>
        <p:scale>
          <a:sx n="75" d="100"/>
          <a:sy n="75" d="100"/>
        </p:scale>
        <p:origin x="-1816" y="-3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42BEF1-C5B3-4F49-9995-92565AF683A6}" type="datetime1">
              <a:rPr lang="en-US" smtClean="0"/>
              <a:t>4/10/17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29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67CFE5-F3BC-814A-B4F2-FAFE400D59EE}" type="datetime1">
              <a:rPr lang="en-US" smtClean="0"/>
              <a:t>4/10/17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467F5-F53F-9447-9B06-0C25083DD385}" type="datetime1">
              <a:rPr lang="en-US" smtClean="0"/>
              <a:t>4/10/17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F05591-4BB0-0F41-A10A-25D78520089C}" type="datetime1">
              <a:rPr lang="en-US" smtClean="0"/>
              <a:t>4/10/17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EB5B23-3272-6744-97EC-0E167D0A168B}" type="datetime1">
              <a:rPr lang="en-US" smtClean="0"/>
              <a:t>4/10/17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B2F371-BFD9-794D-985A-1D383505BF67}" type="datetime1">
              <a:rPr lang="en-US" smtClean="0"/>
              <a:t>4/10/17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7BB08C-64E6-FF4D-83CC-DA6B81F58A56}" type="datetime1">
              <a:rPr lang="en-US" smtClean="0"/>
              <a:t>4/10/17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6757C8-7550-6341-9215-BAA3B531763D}" type="datetime1">
              <a:rPr lang="en-US" smtClean="0"/>
              <a:t>4/10/17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2A321B-BDEC-5A4E-818B-3DB9707402DC}" type="datetime1">
              <a:rPr lang="en-US" smtClean="0"/>
              <a:t>4/10/17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29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3FBA0-CA4C-764A-80F2-5DF62876190E}" type="datetime1">
              <a:rPr lang="en-US" smtClean="0"/>
              <a:t>4/10/17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29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35DF29-F82D-3342-AE67-33C1DE5E7804}" type="datetime1">
              <a:rPr lang="en-US" smtClean="0"/>
              <a:t>4/10/17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29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2CB47C-1C87-0448-B5C5-99D35F542BA5}" type="datetime1">
              <a:rPr lang="en-US" smtClean="0"/>
              <a:t>4/10/17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DDE57A-036B-1941-8D22-B85CAD452E42}" type="datetime1">
              <a:rPr lang="en-US" smtClean="0"/>
              <a:t>4/10/17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DF18C7E0-71C5-6C46-BAA9-DE1CC4876D31}" type="datetime1">
              <a:rPr lang="en-US" smtClean="0"/>
              <a:t>4/10/17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Data Structures: Lecture 29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EECE.3220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Data Structures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29:</a:t>
            </a:r>
            <a:endParaRPr lang="en-US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Binary </a:t>
            </a:r>
            <a:r>
              <a:rPr lang="en-US" dirty="0" smtClean="0">
                <a:latin typeface="Arial" charset="0"/>
              </a:rPr>
              <a:t>trees (continued)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BST iterative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sz="2400" dirty="0" err="1" smtClean="0">
                <a:latin typeface="Courier New"/>
                <a:cs typeface="Courier New"/>
              </a:rPr>
              <a:t>bool</a:t>
            </a:r>
            <a:r>
              <a:rPr lang="en-US" sz="2400" dirty="0" smtClean="0">
                <a:latin typeface="Courier New"/>
                <a:cs typeface="Courier New"/>
              </a:rPr>
              <a:t> BST::search(</a:t>
            </a:r>
            <a:r>
              <a:rPr lang="en-US" sz="2400" dirty="0" err="1" smtClean="0">
                <a:latin typeface="Courier New"/>
                <a:cs typeface="Courier New"/>
              </a:rPr>
              <a:t>const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 err="1" smtClean="0">
                <a:latin typeface="Courier New"/>
                <a:cs typeface="Courier New"/>
              </a:rPr>
              <a:t>DataType</a:t>
            </a:r>
            <a:r>
              <a:rPr lang="en-US" sz="2400" dirty="0" smtClean="0">
                <a:latin typeface="Courier New"/>
                <a:cs typeface="Courier New"/>
              </a:rPr>
              <a:t> &amp;item) {</a:t>
            </a:r>
          </a:p>
          <a:p>
            <a:pPr marL="0" indent="0">
              <a:buNone/>
              <a:tabLst>
                <a:tab pos="406400" algn="l"/>
                <a:tab pos="914400" algn="l"/>
                <a:tab pos="1371600" algn="l"/>
              </a:tabLst>
            </a:pPr>
            <a:r>
              <a:rPr lang="en-US" sz="2400" dirty="0" smtClean="0">
                <a:latin typeface="Courier New"/>
                <a:cs typeface="Courier New"/>
              </a:rPr>
              <a:t>	</a:t>
            </a:r>
            <a:r>
              <a:rPr lang="en-US" sz="2400" dirty="0" err="1" smtClean="0">
                <a:latin typeface="Courier New"/>
                <a:cs typeface="Courier New"/>
              </a:rPr>
              <a:t>BNode</a:t>
            </a:r>
            <a:r>
              <a:rPr lang="en-US" sz="2400" dirty="0" smtClean="0">
                <a:latin typeface="Courier New"/>
                <a:cs typeface="Courier New"/>
              </a:rPr>
              <a:t> *p = root;</a:t>
            </a:r>
          </a:p>
          <a:p>
            <a:pPr marL="0" indent="0">
              <a:buNone/>
              <a:tabLst>
                <a:tab pos="406400" algn="l"/>
                <a:tab pos="914400" algn="l"/>
                <a:tab pos="1371600" algn="l"/>
              </a:tabLst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err="1" smtClean="0">
                <a:latin typeface="Courier New"/>
                <a:cs typeface="Courier New"/>
              </a:rPr>
              <a:t>bool</a:t>
            </a:r>
            <a:r>
              <a:rPr lang="en-US" sz="2400" dirty="0" smtClean="0">
                <a:latin typeface="Courier New"/>
                <a:cs typeface="Courier New"/>
              </a:rPr>
              <a:t> found = false;</a:t>
            </a:r>
          </a:p>
          <a:p>
            <a:pPr marL="0" indent="0">
              <a:buNone/>
              <a:tabLst>
                <a:tab pos="406400" algn="l"/>
                <a:tab pos="914400" algn="l"/>
                <a:tab pos="1371600" algn="l"/>
              </a:tabLst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while (!found &amp;&amp; p != NULL) {</a:t>
            </a:r>
          </a:p>
          <a:p>
            <a:pPr marL="0" indent="0">
              <a:buNone/>
              <a:tabLst>
                <a:tab pos="406400" algn="l"/>
                <a:tab pos="914400" algn="l"/>
                <a:tab pos="1371600" algn="l"/>
              </a:tabLst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	if (item &lt; p-&gt;data)</a:t>
            </a:r>
          </a:p>
          <a:p>
            <a:pPr marL="0" indent="0">
              <a:buNone/>
              <a:tabLst>
                <a:tab pos="406400" algn="l"/>
                <a:tab pos="914400" algn="l"/>
                <a:tab pos="1371600" algn="l"/>
              </a:tabLst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		p = p-&gt;left;</a:t>
            </a:r>
          </a:p>
          <a:p>
            <a:pPr marL="0" indent="0">
              <a:buNone/>
              <a:tabLst>
                <a:tab pos="406400" algn="l"/>
                <a:tab pos="914400" algn="l"/>
                <a:tab pos="1371600" algn="l"/>
              </a:tabLst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	else if (item &gt; p-&gt;data)</a:t>
            </a:r>
          </a:p>
          <a:p>
            <a:pPr marL="0" indent="0">
              <a:buNone/>
              <a:tabLst>
                <a:tab pos="406400" algn="l"/>
                <a:tab pos="914400" algn="l"/>
                <a:tab pos="1371600" algn="l"/>
              </a:tabLst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		p = p-&gt;right;</a:t>
            </a:r>
          </a:p>
          <a:p>
            <a:pPr marL="0" indent="0">
              <a:buNone/>
              <a:tabLst>
                <a:tab pos="406400" algn="l"/>
                <a:tab pos="914400" algn="l"/>
                <a:tab pos="1371600" algn="l"/>
              </a:tabLst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	else</a:t>
            </a:r>
          </a:p>
          <a:p>
            <a:pPr marL="0" indent="0">
              <a:buNone/>
              <a:tabLst>
                <a:tab pos="406400" algn="l"/>
                <a:tab pos="914400" algn="l"/>
                <a:tab pos="1371600" algn="l"/>
              </a:tabLst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		found = true;</a:t>
            </a:r>
          </a:p>
          <a:p>
            <a:pPr marL="0" indent="0">
              <a:buNone/>
              <a:tabLst>
                <a:tab pos="406400" algn="l"/>
                <a:tab pos="914400" algn="l"/>
                <a:tab pos="1371600" algn="l"/>
              </a:tabLst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  <a:tabLst>
                <a:tab pos="406400" algn="l"/>
                <a:tab pos="914400" algn="l"/>
                <a:tab pos="1371600" algn="l"/>
              </a:tabLst>
            </a:pPr>
            <a:r>
              <a:rPr lang="en-US" sz="2400" dirty="0">
                <a:latin typeface="Courier New"/>
                <a:cs typeface="Courier New"/>
              </a:rPr>
              <a:t>	</a:t>
            </a:r>
            <a:r>
              <a:rPr lang="en-US" sz="2400" dirty="0" smtClean="0">
                <a:latin typeface="Courier New"/>
                <a:cs typeface="Courier New"/>
              </a:rPr>
              <a:t>return found;</a:t>
            </a:r>
          </a:p>
          <a:p>
            <a:pPr marL="0" indent="0">
              <a:buNone/>
              <a:tabLst>
                <a:tab pos="406400" algn="l"/>
                <a:tab pos="914400" algn="l"/>
                <a:tab pos="1371600" algn="l"/>
              </a:tabLst>
            </a:pPr>
            <a:r>
              <a:rPr lang="en-US" sz="24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2B86-437F-7E47-AA58-1DB0996BA28B}" type="datetime1">
              <a:rPr lang="en-US" smtClean="0"/>
              <a:t>4/10/17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28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BST recursive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99AF-2F31-4A48-B5FE-A5D9C69D42E7}" type="datetime1">
              <a:rPr lang="en-US" smtClean="0"/>
              <a:t>4/10/17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465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29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A3D65-8273-4243-8C65-7219C406CFDA}" type="slidenum">
              <a:rPr lang="en-US"/>
              <a:pPr/>
              <a:t>12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Inserting into a BST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6038" y="1600200"/>
            <a:ext cx="5287962" cy="4743450"/>
          </a:xfrm>
        </p:spPr>
        <p:txBody>
          <a:bodyPr/>
          <a:lstStyle/>
          <a:p>
            <a:r>
              <a:rPr lang="en-US" sz="2800" dirty="0"/>
              <a:t>Insert function</a:t>
            </a:r>
          </a:p>
          <a:p>
            <a:pPr lvl="1"/>
            <a:r>
              <a:rPr lang="en-US" sz="2400" dirty="0"/>
              <a:t>Uses modified version of search to locate insertion location or already existing item</a:t>
            </a:r>
          </a:p>
          <a:p>
            <a:pPr lvl="1"/>
            <a:r>
              <a:rPr lang="en-US" sz="2400" dirty="0"/>
              <a:t>Pointer </a:t>
            </a:r>
            <a:r>
              <a:rPr lang="en-US" b="1" dirty="0">
                <a:solidFill>
                  <a:srgbClr val="6666FF"/>
                </a:solidFill>
                <a:latin typeface="Courier New" charset="0"/>
              </a:rPr>
              <a:t>parent</a:t>
            </a:r>
            <a:r>
              <a:rPr lang="en-US" sz="2400" dirty="0"/>
              <a:t> trails search pointer </a:t>
            </a:r>
            <a:r>
              <a:rPr lang="en-US" b="1" dirty="0" err="1">
                <a:solidFill>
                  <a:srgbClr val="6666FF"/>
                </a:solidFill>
                <a:latin typeface="Courier New" charset="0"/>
              </a:rPr>
              <a:t>locptr</a:t>
            </a:r>
            <a:r>
              <a:rPr lang="en-US" sz="2400" dirty="0"/>
              <a:t>, keeps track of </a:t>
            </a:r>
            <a:r>
              <a:rPr lang="en-US" b="1" dirty="0">
                <a:solidFill>
                  <a:srgbClr val="6666FF"/>
                </a:solidFill>
                <a:latin typeface="Courier New" charset="0"/>
              </a:rPr>
              <a:t>parent</a:t>
            </a:r>
            <a:r>
              <a:rPr lang="en-US" sz="2400" dirty="0"/>
              <a:t> node</a:t>
            </a:r>
          </a:p>
          <a:p>
            <a:pPr lvl="1"/>
            <a:r>
              <a:rPr lang="en-US" sz="2400" dirty="0"/>
              <a:t>Thus new node can be attached to BST in proper </a:t>
            </a:r>
            <a:r>
              <a:rPr lang="en-US" sz="2400" dirty="0" smtClean="0"/>
              <a:t>place</a:t>
            </a:r>
            <a:endParaRPr lang="en-US" sz="2400" dirty="0"/>
          </a:p>
        </p:txBody>
      </p:sp>
      <p:grpSp>
        <p:nvGrpSpPr>
          <p:cNvPr id="77832" name="Group 8"/>
          <p:cNvGrpSpPr>
            <a:grpSpLocks/>
          </p:cNvGrpSpPr>
          <p:nvPr/>
        </p:nvGrpSpPr>
        <p:grpSpPr bwMode="auto">
          <a:xfrm>
            <a:off x="284163" y="2366963"/>
            <a:ext cx="5835650" cy="2336800"/>
            <a:chOff x="179" y="1491"/>
            <a:chExt cx="3676" cy="1472"/>
          </a:xfrm>
        </p:grpSpPr>
        <p:pic>
          <p:nvPicPr>
            <p:cNvPr id="77828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" y="1491"/>
              <a:ext cx="2099" cy="1472"/>
            </a:xfrm>
            <a:prstGeom prst="rect">
              <a:avLst/>
            </a:prstGeom>
            <a:noFill/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7830" name="Freeform 6"/>
            <p:cNvSpPr>
              <a:spLocks/>
            </p:cNvSpPr>
            <p:nvPr/>
          </p:nvSpPr>
          <p:spPr bwMode="auto">
            <a:xfrm>
              <a:off x="2186" y="1930"/>
              <a:ext cx="1669" cy="212"/>
            </a:xfrm>
            <a:custGeom>
              <a:avLst/>
              <a:gdLst>
                <a:gd name="T0" fmla="*/ 1669 w 1669"/>
                <a:gd name="T1" fmla="*/ 212 h 212"/>
                <a:gd name="T2" fmla="*/ 605 w 1669"/>
                <a:gd name="T3" fmla="*/ 20 h 212"/>
                <a:gd name="T4" fmla="*/ 0 w 1669"/>
                <a:gd name="T5" fmla="*/ 93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69" h="212">
                  <a:moveTo>
                    <a:pt x="1669" y="212"/>
                  </a:moveTo>
                  <a:cubicBezTo>
                    <a:pt x="1276" y="126"/>
                    <a:pt x="883" y="40"/>
                    <a:pt x="605" y="20"/>
                  </a:cubicBezTo>
                  <a:cubicBezTo>
                    <a:pt x="327" y="0"/>
                    <a:pt x="163" y="46"/>
                    <a:pt x="0" y="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31" name="Freeform 7"/>
            <p:cNvSpPr>
              <a:spLocks/>
            </p:cNvSpPr>
            <p:nvPr/>
          </p:nvSpPr>
          <p:spPr bwMode="auto">
            <a:xfrm>
              <a:off x="1359" y="2555"/>
              <a:ext cx="2127" cy="335"/>
            </a:xfrm>
            <a:custGeom>
              <a:avLst/>
              <a:gdLst>
                <a:gd name="T0" fmla="*/ 2127 w 2127"/>
                <a:gd name="T1" fmla="*/ 0 h 335"/>
                <a:gd name="T2" fmla="*/ 1063 w 2127"/>
                <a:gd name="T3" fmla="*/ 310 h 335"/>
                <a:gd name="T4" fmla="*/ 0 w 2127"/>
                <a:gd name="T5" fmla="*/ 148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27" h="335">
                  <a:moveTo>
                    <a:pt x="2127" y="0"/>
                  </a:moveTo>
                  <a:cubicBezTo>
                    <a:pt x="1772" y="142"/>
                    <a:pt x="1417" y="285"/>
                    <a:pt x="1063" y="310"/>
                  </a:cubicBezTo>
                  <a:cubicBezTo>
                    <a:pt x="709" y="335"/>
                    <a:pt x="354" y="241"/>
                    <a:pt x="0" y="1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7836" name="Group 12"/>
          <p:cNvGrpSpPr>
            <a:grpSpLocks/>
          </p:cNvGrpSpPr>
          <p:nvPr/>
        </p:nvGrpSpPr>
        <p:grpSpPr bwMode="auto">
          <a:xfrm>
            <a:off x="338138" y="2295525"/>
            <a:ext cx="3171825" cy="2600325"/>
            <a:chOff x="213" y="1446"/>
            <a:chExt cx="1998" cy="1638"/>
          </a:xfrm>
        </p:grpSpPr>
        <p:pic>
          <p:nvPicPr>
            <p:cNvPr id="77833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" y="1446"/>
              <a:ext cx="1998" cy="1638"/>
            </a:xfrm>
            <a:prstGeom prst="rect">
              <a:avLst/>
            </a:prstGeom>
            <a:noFill/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7835" name="Oval 11"/>
            <p:cNvSpPr>
              <a:spLocks noChangeArrowheads="1"/>
            </p:cNvSpPr>
            <p:nvPr/>
          </p:nvSpPr>
          <p:spPr bwMode="auto">
            <a:xfrm>
              <a:off x="1560" y="2745"/>
              <a:ext cx="195" cy="186"/>
            </a:xfrm>
            <a:prstGeom prst="ellipse">
              <a:avLst/>
            </a:prstGeom>
            <a:solidFill>
              <a:srgbClr val="E1F2F3"/>
            </a:solidFill>
            <a:ln w="9525">
              <a:solidFill>
                <a:srgbClr val="00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4" name="Text Box 10"/>
            <p:cNvSpPr txBox="1">
              <a:spLocks noChangeArrowheads="1"/>
            </p:cNvSpPr>
            <p:nvPr/>
          </p:nvSpPr>
          <p:spPr bwMode="auto">
            <a:xfrm>
              <a:off x="1536" y="2742"/>
              <a:ext cx="26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Times New Roman" charset="0"/>
                </a:rPr>
                <a:t>R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F8D4-F05D-CF4B-905E-D9DE5AD23EB8}" type="datetime1">
              <a:rPr lang="en-US" smtClean="0"/>
              <a:t>4/10/17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051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29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5F0FE-65A1-014E-BB7B-C69CE60D5606}" type="slidenum">
              <a:rPr lang="en-US"/>
              <a:pPr/>
              <a:t>13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Recursive Deletion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Three possible cases to delete a node, </a:t>
            </a:r>
            <a:r>
              <a:rPr lang="en-US" i="1"/>
              <a:t>x</a:t>
            </a:r>
            <a:r>
              <a:rPr lang="en-US"/>
              <a:t>,  from a BST</a:t>
            </a:r>
          </a:p>
          <a:p>
            <a:pPr>
              <a:buFontTx/>
              <a:buNone/>
            </a:pPr>
            <a:r>
              <a:rPr lang="en-US"/>
              <a:t>1. The node, </a:t>
            </a:r>
            <a:br>
              <a:rPr lang="en-US"/>
            </a:br>
            <a:r>
              <a:rPr lang="en-US" i="1"/>
              <a:t>x,</a:t>
            </a:r>
            <a:r>
              <a:rPr lang="en-US"/>
              <a:t> is a leaf</a:t>
            </a:r>
          </a:p>
          <a:p>
            <a:endParaRPr lang="en-US"/>
          </a:p>
        </p:txBody>
      </p:sp>
      <p:pic>
        <p:nvPicPr>
          <p:cNvPr id="788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700" y="2489200"/>
            <a:ext cx="4176713" cy="3284538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3" name="Line 5"/>
          <p:cNvSpPr>
            <a:spLocks noChangeShapeType="1"/>
          </p:cNvSpPr>
          <p:nvPr/>
        </p:nvSpPr>
        <p:spPr bwMode="auto">
          <a:xfrm>
            <a:off x="2906713" y="3587750"/>
            <a:ext cx="1384300" cy="1358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00AE-8F63-F14F-A7F1-B79B55B4640A}" type="datetime1">
              <a:rPr lang="en-US" smtClean="0"/>
              <a:t>4/10/17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0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29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5493E-1613-AA41-987B-E280C818579E}" type="slidenum">
              <a:rPr lang="en-US"/>
              <a:pPr/>
              <a:t>14</a:t>
            </a:fld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Recursive Deletion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2. The node, </a:t>
            </a:r>
            <a:r>
              <a:rPr lang="en-US" i="1"/>
              <a:t>x</a:t>
            </a:r>
            <a:r>
              <a:rPr lang="en-US"/>
              <a:t> has one child</a:t>
            </a:r>
          </a:p>
          <a:p>
            <a:endParaRPr lang="en-US"/>
          </a:p>
          <a:p>
            <a:endParaRPr lang="en-US"/>
          </a:p>
        </p:txBody>
      </p:sp>
      <p:pic>
        <p:nvPicPr>
          <p:cNvPr id="798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113" y="2220913"/>
            <a:ext cx="5021262" cy="3636962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7" name="Freeform 5"/>
          <p:cNvSpPr>
            <a:spLocks/>
          </p:cNvSpPr>
          <p:nvPr/>
        </p:nvSpPr>
        <p:spPr bwMode="auto">
          <a:xfrm flipH="1">
            <a:off x="1017588" y="2133600"/>
            <a:ext cx="1936750" cy="2203450"/>
          </a:xfrm>
          <a:custGeom>
            <a:avLst/>
            <a:gdLst>
              <a:gd name="T0" fmla="*/ 739 w 1512"/>
              <a:gd name="T1" fmla="*/ 0 h 1772"/>
              <a:gd name="T2" fmla="*/ 1389 w 1512"/>
              <a:gd name="T3" fmla="*/ 812 h 1772"/>
              <a:gd name="T4" fmla="*/ 0 w 1512"/>
              <a:gd name="T5" fmla="*/ 1772 h 17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12" h="1772">
                <a:moveTo>
                  <a:pt x="739" y="0"/>
                </a:moveTo>
                <a:cubicBezTo>
                  <a:pt x="1125" y="258"/>
                  <a:pt x="1512" y="517"/>
                  <a:pt x="1389" y="812"/>
                </a:cubicBezTo>
                <a:cubicBezTo>
                  <a:pt x="1266" y="1107"/>
                  <a:pt x="633" y="1439"/>
                  <a:pt x="0" y="17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DD8B-615E-F142-86F7-2E9D031BB459}" type="datetime1">
              <a:rPr lang="en-US" smtClean="0"/>
              <a:t>4/10/17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15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29</a:t>
            </a: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8993-9469-814B-9A43-BB5ADEE6F212}" type="slidenum">
              <a:rPr lang="en-US"/>
              <a:pPr/>
              <a:t>15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Recursive Deletion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x</a:t>
            </a:r>
            <a:r>
              <a:rPr lang="en-US"/>
              <a:t> has two children</a:t>
            </a:r>
          </a:p>
        </p:txBody>
      </p:sp>
      <p:grpSp>
        <p:nvGrpSpPr>
          <p:cNvPr id="80907" name="Group 11"/>
          <p:cNvGrpSpPr>
            <a:grpSpLocks/>
          </p:cNvGrpSpPr>
          <p:nvPr/>
        </p:nvGrpSpPr>
        <p:grpSpPr bwMode="auto">
          <a:xfrm>
            <a:off x="234950" y="2463800"/>
            <a:ext cx="6746875" cy="3249613"/>
            <a:chOff x="148" y="1552"/>
            <a:chExt cx="4250" cy="2047"/>
          </a:xfrm>
        </p:grpSpPr>
        <p:pic>
          <p:nvPicPr>
            <p:cNvPr id="80900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1" y="1552"/>
              <a:ext cx="2727" cy="2047"/>
            </a:xfrm>
            <a:prstGeom prst="rect">
              <a:avLst/>
            </a:prstGeom>
            <a:noFill/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0901" name="Text Box 5"/>
            <p:cNvSpPr txBox="1">
              <a:spLocks noChangeArrowheads="1"/>
            </p:cNvSpPr>
            <p:nvPr/>
          </p:nvSpPr>
          <p:spPr bwMode="auto">
            <a:xfrm>
              <a:off x="148" y="2186"/>
              <a:ext cx="2525" cy="51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dirty="0"/>
                <a:t>Replace contents of x with </a:t>
              </a:r>
              <a:r>
                <a:rPr lang="en-US" sz="2400" dirty="0" err="1"/>
                <a:t>inorder</a:t>
              </a:r>
              <a:r>
                <a:rPr lang="en-US" sz="2400" dirty="0"/>
                <a:t> successor</a:t>
              </a:r>
            </a:p>
          </p:txBody>
        </p:sp>
        <p:sp>
          <p:nvSpPr>
            <p:cNvPr id="80902" name="Line 6"/>
            <p:cNvSpPr>
              <a:spLocks noChangeShapeType="1"/>
            </p:cNvSpPr>
            <p:nvPr/>
          </p:nvSpPr>
          <p:spPr bwMode="auto">
            <a:xfrm>
              <a:off x="2688" y="2570"/>
              <a:ext cx="694" cy="3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0906" name="Group 10"/>
          <p:cNvGrpSpPr>
            <a:grpSpLocks/>
          </p:cNvGrpSpPr>
          <p:nvPr/>
        </p:nvGrpSpPr>
        <p:grpSpPr bwMode="auto">
          <a:xfrm>
            <a:off x="5540375" y="4691063"/>
            <a:ext cx="357188" cy="274637"/>
            <a:chOff x="3564" y="1995"/>
            <a:chExt cx="225" cy="173"/>
          </a:xfrm>
        </p:grpSpPr>
        <p:sp>
          <p:nvSpPr>
            <p:cNvPr id="80904" name="Oval 8"/>
            <p:cNvSpPr>
              <a:spLocks noChangeArrowheads="1"/>
            </p:cNvSpPr>
            <p:nvPr/>
          </p:nvSpPr>
          <p:spPr bwMode="auto">
            <a:xfrm>
              <a:off x="3576" y="1998"/>
              <a:ext cx="165" cy="16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05" name="Text Box 9"/>
            <p:cNvSpPr txBox="1">
              <a:spLocks noChangeArrowheads="1"/>
            </p:cNvSpPr>
            <p:nvPr/>
          </p:nvSpPr>
          <p:spPr bwMode="auto">
            <a:xfrm>
              <a:off x="3564" y="1995"/>
              <a:ext cx="22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Times New Roman" charset="0"/>
                </a:rPr>
                <a:t>K</a:t>
              </a:r>
            </a:p>
          </p:txBody>
        </p:sp>
      </p:grpSp>
      <p:grpSp>
        <p:nvGrpSpPr>
          <p:cNvPr id="80912" name="Group 16"/>
          <p:cNvGrpSpPr>
            <a:grpSpLocks/>
          </p:cNvGrpSpPr>
          <p:nvPr/>
        </p:nvGrpSpPr>
        <p:grpSpPr bwMode="auto">
          <a:xfrm>
            <a:off x="866775" y="2390775"/>
            <a:ext cx="6124575" cy="3419475"/>
            <a:chOff x="546" y="1506"/>
            <a:chExt cx="3858" cy="2154"/>
          </a:xfrm>
        </p:grpSpPr>
        <p:pic>
          <p:nvPicPr>
            <p:cNvPr id="80909" name="Picture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1" y="1540"/>
              <a:ext cx="2723" cy="2120"/>
            </a:xfrm>
            <a:prstGeom prst="rect">
              <a:avLst/>
            </a:prstGeom>
            <a:noFill/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6666FF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0910" name="Text Box 14"/>
            <p:cNvSpPr txBox="1">
              <a:spLocks noChangeArrowheads="1"/>
            </p:cNvSpPr>
            <p:nvPr/>
          </p:nvSpPr>
          <p:spPr bwMode="auto">
            <a:xfrm>
              <a:off x="546" y="1506"/>
              <a:ext cx="2510" cy="74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Delete node pointed to by xSucc as described for cases 1 and 2</a:t>
              </a:r>
            </a:p>
          </p:txBody>
        </p:sp>
        <p:sp>
          <p:nvSpPr>
            <p:cNvPr id="80911" name="Line 15"/>
            <p:cNvSpPr>
              <a:spLocks noChangeShapeType="1"/>
            </p:cNvSpPr>
            <p:nvPr/>
          </p:nvSpPr>
          <p:spPr bwMode="auto">
            <a:xfrm>
              <a:off x="2481" y="2245"/>
              <a:ext cx="931" cy="7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8FDB9-2922-3F42-AF6C-43F11E49C592}" type="datetime1">
              <a:rPr lang="en-US" smtClean="0"/>
              <a:t>4/10/17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247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21 -0.00347 L 0.01163 -0.2202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-108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29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ABC8A-7B8C-4E42-A170-8E5844EE06F5}" type="slidenum">
              <a:rPr lang="en-US"/>
              <a:pPr/>
              <a:t>16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of Lopsidedness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Tree can be balanced</a:t>
            </a:r>
          </a:p>
          <a:p>
            <a:pPr lvl="1"/>
            <a:r>
              <a:rPr lang="en-US"/>
              <a:t>each node except leaves has exactly 2 child nodes</a:t>
            </a:r>
          </a:p>
        </p:txBody>
      </p:sp>
      <p:pic>
        <p:nvPicPr>
          <p:cNvPr id="829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8"/>
          <a:stretch>
            <a:fillRect/>
          </a:stretch>
        </p:blipFill>
        <p:spPr bwMode="auto">
          <a:xfrm>
            <a:off x="2733675" y="3175000"/>
            <a:ext cx="4216400" cy="2774950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218D3-06B7-BD43-A1DC-51A4F7248A3B}" type="datetime1">
              <a:rPr lang="en-US" smtClean="0"/>
              <a:t>4/10/17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89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29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D914-C4DA-B645-8C68-35F30E1A9C6F}" type="slidenum">
              <a:rPr lang="en-US"/>
              <a:pPr/>
              <a:t>17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of Lopsidedness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Trees can be unbalanced</a:t>
            </a:r>
          </a:p>
          <a:p>
            <a:pPr lvl="1"/>
            <a:r>
              <a:rPr lang="en-US"/>
              <a:t>not all nodes have exactly 2 child nodes</a:t>
            </a:r>
          </a:p>
          <a:p>
            <a:endParaRPr lang="en-US"/>
          </a:p>
        </p:txBody>
      </p:sp>
      <p:pic>
        <p:nvPicPr>
          <p:cNvPr id="839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75" y="2906713"/>
            <a:ext cx="2428875" cy="3359150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F0D6-12B4-AB4F-8ADE-BF6854651546}" type="datetime1">
              <a:rPr lang="en-US" smtClean="0"/>
              <a:t>4/10/17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53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29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9B1A-8595-7345-BB66-966632AB138A}" type="slidenum">
              <a:rPr lang="en-US"/>
              <a:pPr/>
              <a:t>18</a:t>
            </a:fld>
            <a:endParaRPr 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of Lopsidedness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Trees can be totally lopsided</a:t>
            </a:r>
          </a:p>
          <a:p>
            <a:pPr lvl="1"/>
            <a:r>
              <a:rPr lang="en-US"/>
              <a:t>Suppose each node has a right child only</a:t>
            </a:r>
          </a:p>
          <a:p>
            <a:pPr lvl="1"/>
            <a:r>
              <a:rPr lang="en-US"/>
              <a:t>Degenerates into a linked list</a:t>
            </a:r>
          </a:p>
          <a:p>
            <a:endParaRPr lang="en-US"/>
          </a:p>
        </p:txBody>
      </p:sp>
      <p:pic>
        <p:nvPicPr>
          <p:cNvPr id="849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225" y="3271838"/>
            <a:ext cx="3408363" cy="2974975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5368925" y="3821113"/>
            <a:ext cx="2651125" cy="11874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Processing time affected by "shape" of tree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8AAD-2E6A-BF48-BACC-B09D32B1EC68}" type="datetime1">
              <a:rPr lang="en-US" smtClean="0"/>
              <a:t>4/10/17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923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Balanced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Solutions to lopsidedness problem: balance tree as you insert/remove data</a:t>
            </a:r>
          </a:p>
          <a:p>
            <a:pPr lvl="1"/>
            <a:r>
              <a:rPr lang="en-US" dirty="0" smtClean="0"/>
              <a:t>AVL trees</a:t>
            </a:r>
          </a:p>
          <a:p>
            <a:pPr lvl="1"/>
            <a:r>
              <a:rPr lang="en-US" dirty="0" smtClean="0"/>
              <a:t>Red/black trees</a:t>
            </a:r>
          </a:p>
          <a:p>
            <a:r>
              <a:rPr lang="en-US" dirty="0" smtClean="0"/>
              <a:t>May cover later in term (time permitting)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CC09-6BF3-0347-A29B-4860928134ED}" type="datetime1">
              <a:rPr lang="en-US" smtClean="0"/>
              <a:t>4/10/17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922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Program 4 due 4/14</a:t>
            </a:r>
          </a:p>
          <a:p>
            <a:pPr lvl="1"/>
            <a:r>
              <a:rPr lang="en-US" dirty="0" smtClean="0"/>
              <a:t>Program 5 to be posted; due 4/21</a:t>
            </a:r>
            <a:endParaRPr lang="en-US" dirty="0" smtClean="0"/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Review: </a:t>
            </a:r>
            <a:r>
              <a:rPr lang="en-US" dirty="0" smtClean="0"/>
              <a:t>Binary trees</a:t>
            </a:r>
            <a:endParaRPr lang="en-US" dirty="0" smtClean="0"/>
          </a:p>
          <a:p>
            <a:pPr lvl="1"/>
            <a:r>
              <a:rPr lang="en-US" dirty="0" smtClean="0"/>
              <a:t>Sorting algorithms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33D5B2F-45E8-4F49-9BC6-51DA8299575F}" type="datetime1">
              <a:rPr lang="en-US" smtClean="0">
                <a:latin typeface="+mj-lt"/>
              </a:rPr>
              <a:t>4/10/17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29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29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5D08-A961-6C47-AAF1-668EEC5D05FC}" type="slidenum">
              <a:rPr lang="en-US"/>
              <a:pPr/>
              <a:t>20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Sorting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Consider list</a:t>
            </a:r>
            <a:br>
              <a:rPr lang="en-US"/>
            </a:br>
            <a:r>
              <a:rPr lang="en-US"/>
              <a:t>		x</a:t>
            </a:r>
            <a:r>
              <a:rPr lang="en-US" baseline="-25000"/>
              <a:t>1</a:t>
            </a:r>
            <a:r>
              <a:rPr lang="en-US"/>
              <a:t>, x</a:t>
            </a:r>
            <a:r>
              <a:rPr lang="en-US" baseline="-25000"/>
              <a:t>2</a:t>
            </a:r>
            <a:r>
              <a:rPr lang="en-US"/>
              <a:t>, x</a:t>
            </a:r>
            <a:r>
              <a:rPr lang="en-US" baseline="-25000"/>
              <a:t>3</a:t>
            </a:r>
            <a:r>
              <a:rPr lang="en-US"/>
              <a:t>, … x</a:t>
            </a:r>
            <a:r>
              <a:rPr lang="en-US" baseline="-25000"/>
              <a:t>n</a:t>
            </a:r>
            <a:endParaRPr lang="en-US"/>
          </a:p>
          <a:p>
            <a:r>
              <a:rPr lang="en-US"/>
              <a:t>We seek to arrange the elements of the list in order	</a:t>
            </a:r>
          </a:p>
          <a:p>
            <a:pPr lvl="1"/>
            <a:r>
              <a:rPr lang="en-US"/>
              <a:t>Ascending or descending</a:t>
            </a:r>
          </a:p>
          <a:p>
            <a:r>
              <a:rPr lang="en-US"/>
              <a:t>Some O(n</a:t>
            </a:r>
            <a:r>
              <a:rPr lang="en-US" baseline="30000"/>
              <a:t>2</a:t>
            </a:r>
            <a:r>
              <a:rPr lang="en-US"/>
              <a:t>) schemes</a:t>
            </a:r>
          </a:p>
          <a:p>
            <a:pPr lvl="1"/>
            <a:r>
              <a:rPr lang="en-US"/>
              <a:t>easy to understand and implement</a:t>
            </a:r>
          </a:p>
          <a:p>
            <a:pPr lvl="1"/>
            <a:r>
              <a:rPr lang="en-US"/>
              <a:t>inefficient for large data sets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CD0A-E1CC-2643-8691-23931FA14AD1}" type="datetime1">
              <a:rPr lang="en-US" smtClean="0"/>
              <a:t>4/10/17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15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29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E4AC-FAF6-444D-BB50-1C9BFA5668FE}" type="slidenum">
              <a:rPr lang="en-US"/>
              <a:pPr/>
              <a:t>21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Categories of Sorting Algorithms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Selection sort</a:t>
            </a:r>
          </a:p>
          <a:p>
            <a:pPr lvl="1"/>
            <a:r>
              <a:rPr lang="en-US"/>
              <a:t>Make passes through a list</a:t>
            </a:r>
          </a:p>
          <a:p>
            <a:pPr lvl="1"/>
            <a:r>
              <a:rPr lang="en-US"/>
              <a:t>On each pass reposition correctly some element</a:t>
            </a:r>
          </a:p>
          <a:p>
            <a:endParaRPr lang="en-US"/>
          </a:p>
        </p:txBody>
      </p:sp>
      <p:pic>
        <p:nvPicPr>
          <p:cNvPr id="542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313" y="3457575"/>
            <a:ext cx="3249612" cy="857250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0363" y="4675188"/>
            <a:ext cx="3225800" cy="1128712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987C-985A-6F49-9ABA-2806CCCD782E}" type="datetime1">
              <a:rPr lang="en-US" smtClean="0"/>
              <a:t>4/10/17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706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29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C9E4-E745-B54E-AAF6-7BA2FDA82FEC}" type="slidenum">
              <a:rPr lang="en-US"/>
              <a:pPr/>
              <a:t>22</a:t>
            </a:fld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Categories of Sorting Algorithms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Exchange sort</a:t>
            </a:r>
          </a:p>
          <a:p>
            <a:pPr lvl="1"/>
            <a:r>
              <a:rPr lang="en-US"/>
              <a:t>Systematically interchange pairs of elements which are out of order</a:t>
            </a:r>
          </a:p>
          <a:p>
            <a:pPr lvl="1"/>
            <a:r>
              <a:rPr lang="en-US"/>
              <a:t>Bubble sort does this</a:t>
            </a:r>
          </a:p>
        </p:txBody>
      </p:sp>
      <p:pic>
        <p:nvPicPr>
          <p:cNvPr id="563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975" y="4057650"/>
            <a:ext cx="2801938" cy="1468438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8" y="4060825"/>
            <a:ext cx="2703512" cy="1468438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1595438" y="5681663"/>
            <a:ext cx="2743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Out of order, exchange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5035550" y="5775325"/>
            <a:ext cx="3367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 order, do not exchange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A2E5-A4CC-DD45-B8AA-D0AD0BC7C43E}" type="datetime1">
              <a:rPr lang="en-US" smtClean="0"/>
              <a:t>4/10/17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972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29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B77B0-60D3-C642-9C9C-92385FB75B0A}" type="slidenum">
              <a:rPr lang="en-US"/>
              <a:pPr/>
              <a:t>23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Bubble Sort Algorithm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/>
              <a:t>1. Initialize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numCompares</a:t>
            </a:r>
            <a:r>
              <a:rPr lang="en-US" sz="2400"/>
              <a:t> to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n - 1</a:t>
            </a:r>
          </a:p>
          <a:p>
            <a:pPr>
              <a:buFontTx/>
              <a:buNone/>
            </a:pPr>
            <a:r>
              <a:rPr lang="en-US" sz="2400"/>
              <a:t>2. While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numCompares != 0</a:t>
            </a:r>
            <a:r>
              <a:rPr lang="en-US" sz="2400"/>
              <a:t>, do following</a:t>
            </a:r>
          </a:p>
          <a:p>
            <a:pPr>
              <a:buFontTx/>
              <a:buNone/>
            </a:pPr>
            <a:r>
              <a:rPr lang="en-US" sz="2400"/>
              <a:t>	a. Set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last = 1</a:t>
            </a:r>
            <a:r>
              <a:rPr lang="en-US" sz="2400"/>
              <a:t>	// location of last element in a swap</a:t>
            </a:r>
          </a:p>
          <a:p>
            <a:pPr>
              <a:buFontTx/>
              <a:buNone/>
            </a:pPr>
            <a:r>
              <a:rPr lang="en-US" sz="2400"/>
              <a:t>	b.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For i = 1 to numPairs</a:t>
            </a:r>
            <a:br>
              <a:rPr lang="en-US" sz="2800" b="1">
                <a:solidFill>
                  <a:srgbClr val="6666FF"/>
                </a:solidFill>
                <a:latin typeface="Courier New" charset="0"/>
              </a:rPr>
            </a:br>
            <a:r>
              <a:rPr lang="en-US" sz="2400"/>
              <a:t>	if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x</a:t>
            </a:r>
            <a:r>
              <a:rPr lang="en-US" sz="2800" b="1" baseline="-25000">
                <a:solidFill>
                  <a:srgbClr val="6666FF"/>
                </a:solidFill>
                <a:latin typeface="Courier New" charset="0"/>
              </a:rPr>
              <a:t>i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 &gt; x</a:t>
            </a:r>
            <a:r>
              <a:rPr lang="en-US" sz="2800" b="1" baseline="-25000">
                <a:solidFill>
                  <a:srgbClr val="6666FF"/>
                </a:solidFill>
                <a:latin typeface="Courier New" charset="0"/>
              </a:rPr>
              <a:t>i + 1</a:t>
            </a:r>
            <a:br>
              <a:rPr lang="en-US" sz="2800" b="1" baseline="-25000">
                <a:solidFill>
                  <a:srgbClr val="6666FF"/>
                </a:solidFill>
                <a:latin typeface="Courier New" charset="0"/>
              </a:rPr>
            </a:br>
            <a:r>
              <a:rPr lang="en-US" sz="2400"/>
              <a:t>		Swap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x</a:t>
            </a:r>
            <a:r>
              <a:rPr lang="en-US" sz="2800" b="1" baseline="-25000">
                <a:solidFill>
                  <a:srgbClr val="6666FF"/>
                </a:solidFill>
                <a:latin typeface="Courier New" charset="0"/>
              </a:rPr>
              <a:t>i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 </a:t>
            </a:r>
            <a:r>
              <a:rPr lang="en-US" sz="2400"/>
              <a:t>and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x</a:t>
            </a:r>
            <a:r>
              <a:rPr lang="en-US" sz="2800" b="1" baseline="-25000">
                <a:solidFill>
                  <a:srgbClr val="6666FF"/>
                </a:solidFill>
                <a:latin typeface="Courier New" charset="0"/>
              </a:rPr>
              <a:t>i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 </a:t>
            </a:r>
            <a:r>
              <a:rPr lang="en-US" sz="2800" b="1" baseline="-25000">
                <a:solidFill>
                  <a:srgbClr val="6666FF"/>
                </a:solidFill>
                <a:latin typeface="Courier New" charset="0"/>
              </a:rPr>
              <a:t>+ 1</a:t>
            </a:r>
            <a:r>
              <a:rPr lang="en-US" sz="2400"/>
              <a:t> and set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last = i</a:t>
            </a:r>
          </a:p>
          <a:p>
            <a:pPr>
              <a:buFontTx/>
              <a:buNone/>
            </a:pPr>
            <a:r>
              <a:rPr lang="en-US" sz="2400"/>
              <a:t>	c. Set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numCompares</a:t>
            </a:r>
            <a:r>
              <a:rPr lang="en-US" sz="2400"/>
              <a:t> </a:t>
            </a:r>
            <a:r>
              <a:rPr lang="en-US" sz="2800" b="1">
                <a:solidFill>
                  <a:srgbClr val="6666FF"/>
                </a:solidFill>
                <a:latin typeface="Courier New" charset="0"/>
              </a:rPr>
              <a:t>= last – 1</a:t>
            </a:r>
          </a:p>
          <a:p>
            <a:pPr>
              <a:buFontTx/>
              <a:buNone/>
            </a:pPr>
            <a:r>
              <a:rPr lang="en-US" sz="2400"/>
              <a:t>	End while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2D59-C7DA-5E47-ACEC-9F714824E409}" type="datetime1">
              <a:rPr lang="en-US" smtClean="0"/>
              <a:t>4/10/17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84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29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45B7-4F9F-F14E-B122-35CFB753D243}" type="slidenum">
              <a:rPr lang="en-US"/>
              <a:pPr/>
              <a:t>24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Categories of Sorting Algorithms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  <a:p>
            <a:pPr lvl="1"/>
            <a:r>
              <a:rPr lang="en-US"/>
              <a:t>Repeatedly insert a new element into an already sorted list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r>
              <a:rPr lang="en-US"/>
              <a:t>Note this works well with a linked list implementation</a:t>
            </a:r>
          </a:p>
          <a:p>
            <a:endParaRPr lang="en-US"/>
          </a:p>
        </p:txBody>
      </p:sp>
      <p:pic>
        <p:nvPicPr>
          <p:cNvPr id="5530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09800"/>
            <a:ext cx="3257550" cy="1271587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7CD3-3C30-F14C-A281-6DAD38B50CCE}" type="datetime1">
              <a:rPr lang="en-US" smtClean="0"/>
              <a:t>4/10/17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7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29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1E791-2A9E-6B4A-868A-06C1F4B4D383}" type="slidenum">
              <a:rPr lang="en-US"/>
              <a:pPr/>
              <a:t>25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Algorithm for Linear Insertion Sort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dirty="0"/>
              <a:t>For </a:t>
            </a:r>
            <a:r>
              <a:rPr lang="en-US" sz="2800" b="1" dirty="0" err="1">
                <a:solidFill>
                  <a:srgbClr val="6666FF"/>
                </a:solidFill>
                <a:latin typeface="Courier New" charset="0"/>
              </a:rPr>
              <a:t>i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 = 2</a:t>
            </a:r>
            <a:r>
              <a:rPr lang="en-US" sz="2400" dirty="0"/>
              <a:t> to 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n</a:t>
            </a:r>
            <a:r>
              <a:rPr lang="en-US" sz="2400" dirty="0"/>
              <a:t> do the following</a:t>
            </a:r>
          </a:p>
          <a:p>
            <a:pPr>
              <a:buFontTx/>
              <a:buNone/>
            </a:pPr>
            <a:r>
              <a:rPr lang="en-US" sz="2400" dirty="0"/>
              <a:t>	a. set </a:t>
            </a:r>
            <a:r>
              <a:rPr lang="en-US" sz="2800" b="1" dirty="0" err="1" smtClean="0">
                <a:solidFill>
                  <a:srgbClr val="6666FF"/>
                </a:solidFill>
                <a:latin typeface="Courier New" charset="0"/>
              </a:rPr>
              <a:t>nextElement</a:t>
            </a:r>
            <a:r>
              <a:rPr lang="en-US" sz="2400" dirty="0" smtClean="0"/>
              <a:t> 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= x[</a:t>
            </a:r>
            <a:r>
              <a:rPr lang="en-US" sz="2800" b="1" dirty="0" err="1">
                <a:solidFill>
                  <a:srgbClr val="6666FF"/>
                </a:solidFill>
                <a:latin typeface="Courier New" charset="0"/>
              </a:rPr>
              <a:t>i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]</a:t>
            </a:r>
            <a:r>
              <a:rPr lang="en-US" sz="2400" dirty="0"/>
              <a:t> and</a:t>
            </a:r>
            <a:br>
              <a:rPr lang="en-US" sz="2400" dirty="0"/>
            </a:br>
            <a:r>
              <a:rPr lang="en-US" sz="2400" dirty="0"/>
              <a:t>	   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x[0] = </a:t>
            </a:r>
            <a:r>
              <a:rPr lang="en-US" sz="2800" b="1" dirty="0" err="1">
                <a:solidFill>
                  <a:srgbClr val="6666FF"/>
                </a:solidFill>
                <a:latin typeface="Courier New" charset="0"/>
              </a:rPr>
              <a:t>nextElement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b. set 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j = </a:t>
            </a:r>
            <a:r>
              <a:rPr lang="en-US" sz="2800" b="1" dirty="0" err="1">
                <a:solidFill>
                  <a:srgbClr val="6666FF"/>
                </a:solidFill>
                <a:latin typeface="Courier New" charset="0"/>
              </a:rPr>
              <a:t>i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c. While </a:t>
            </a:r>
            <a:r>
              <a:rPr lang="en-US" sz="2800" b="1" dirty="0" err="1">
                <a:solidFill>
                  <a:srgbClr val="6666FF"/>
                </a:solidFill>
                <a:latin typeface="Courier New" charset="0"/>
              </a:rPr>
              <a:t>nextElement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 &lt; x[j – 1]</a:t>
            </a:r>
            <a:r>
              <a:rPr lang="en-US" sz="2400" dirty="0"/>
              <a:t> do following</a:t>
            </a:r>
            <a:br>
              <a:rPr lang="en-US" sz="2400" dirty="0"/>
            </a:br>
            <a:r>
              <a:rPr lang="en-US" sz="2400" dirty="0"/>
              <a:t>	set 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x[j]</a:t>
            </a:r>
            <a:r>
              <a:rPr lang="en-US" sz="2400" dirty="0"/>
              <a:t> equal to 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x[j – 1]</a:t>
            </a:r>
            <a:br>
              <a:rPr lang="en-US" sz="2800" b="1" dirty="0">
                <a:solidFill>
                  <a:srgbClr val="6666FF"/>
                </a:solidFill>
                <a:latin typeface="Courier New" charset="0"/>
              </a:rPr>
            </a:br>
            <a:r>
              <a:rPr lang="en-US" sz="2400" dirty="0"/>
              <a:t>	increment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 j</a:t>
            </a:r>
            <a:r>
              <a:rPr lang="en-US" sz="2400" dirty="0"/>
              <a:t> by 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1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	End </a:t>
            </a:r>
            <a:r>
              <a:rPr lang="en-US" sz="2400" dirty="0" smtClean="0"/>
              <a:t>while</a:t>
            </a: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d. </a:t>
            </a:r>
            <a:r>
              <a:rPr lang="en-US" sz="2800" b="1" dirty="0">
                <a:solidFill>
                  <a:srgbClr val="6666FF"/>
                </a:solidFill>
                <a:latin typeface="Courier New" charset="0"/>
              </a:rPr>
              <a:t>set x[j]</a:t>
            </a:r>
            <a:r>
              <a:rPr lang="en-US" sz="2400" dirty="0"/>
              <a:t> equal to </a:t>
            </a:r>
            <a:r>
              <a:rPr lang="en-US" sz="2800" b="1" dirty="0" err="1">
                <a:solidFill>
                  <a:srgbClr val="6666FF"/>
                </a:solidFill>
                <a:latin typeface="Courier New" charset="0"/>
              </a:rPr>
              <a:t>nextElement</a:t>
            </a:r>
            <a:endParaRPr lang="en-US" sz="2800" b="1" dirty="0">
              <a:solidFill>
                <a:srgbClr val="6666FF"/>
              </a:solidFill>
              <a:latin typeface="Courier New" charset="0"/>
            </a:endParaRPr>
          </a:p>
          <a:p>
            <a:pPr>
              <a:buFontTx/>
              <a:buNone/>
            </a:pPr>
            <a:r>
              <a:rPr lang="en-US" sz="2400" dirty="0"/>
              <a:t>End for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2934-B661-844D-A5BA-39EDCF253207}" type="datetime1">
              <a:rPr lang="en-US" smtClean="0"/>
              <a:t>4/10/17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2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29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300B-D784-844E-8AAA-1BEE24EFD76D}" type="slidenum">
              <a:rPr lang="en-US"/>
              <a:pPr/>
              <a:t>26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Insertion Sort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Given list to be sorted </a:t>
            </a:r>
            <a:br>
              <a:rPr lang="en-US"/>
            </a:br>
            <a:r>
              <a:rPr lang="en-US" sz="2400"/>
              <a:t>67, 33, 21, 84, 49, 50, 75</a:t>
            </a:r>
          </a:p>
          <a:p>
            <a:pPr lvl="1"/>
            <a:r>
              <a:rPr lang="en-US"/>
              <a:t>Note sequence of steps carried out</a:t>
            </a:r>
          </a:p>
        </p:txBody>
      </p:sp>
      <p:pic>
        <p:nvPicPr>
          <p:cNvPr id="665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25" y="2743200"/>
            <a:ext cx="6948488" cy="3148013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E1C36-02B6-A24A-BC64-D62A9846B848}" type="datetime1">
              <a:rPr lang="en-US" smtClean="0"/>
              <a:t>4/10/17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209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29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0A822-9526-124E-A9B0-9084820CC27B}" type="slidenum">
              <a:rPr lang="en-US"/>
              <a:pPr/>
              <a:t>27</a:t>
            </a:fld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Improved Schemes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We seek improved computing times for sorts of large data sets</a:t>
            </a:r>
          </a:p>
          <a:p>
            <a:r>
              <a:rPr lang="en-US" sz="2800" dirty="0" smtClean="0"/>
              <a:t>Will continue next time with schemes </a:t>
            </a:r>
            <a:r>
              <a:rPr lang="en-US" sz="2800" dirty="0"/>
              <a:t>which can be proven to have average computing time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			O( </a:t>
            </a:r>
            <a:r>
              <a:rPr lang="en-US" sz="2800" i="1" dirty="0"/>
              <a:t>n</a:t>
            </a:r>
            <a:r>
              <a:rPr lang="en-US" sz="2800" dirty="0"/>
              <a:t> log</a:t>
            </a:r>
            <a:r>
              <a:rPr lang="en-US" sz="2800" baseline="-25000" dirty="0"/>
              <a:t>2</a:t>
            </a:r>
            <a:r>
              <a:rPr lang="en-US" sz="2800" i="1" dirty="0"/>
              <a:t>n </a:t>
            </a:r>
            <a:r>
              <a:rPr lang="en-US" sz="2800" dirty="0"/>
              <a:t>)</a:t>
            </a:r>
          </a:p>
          <a:p>
            <a:endParaRPr lang="en-US" sz="2800" dirty="0"/>
          </a:p>
          <a:p>
            <a:r>
              <a:rPr lang="en-US" sz="2800" dirty="0"/>
              <a:t>Must be said, no such thing as a universally good sorting scheme</a:t>
            </a:r>
          </a:p>
          <a:p>
            <a:pPr lvl="1"/>
            <a:r>
              <a:rPr lang="en-US" sz="2400" dirty="0"/>
              <a:t>Results may depend just how out of order list is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4E31-B984-ED41-AB80-05AC44836BFD}" type="datetime1">
              <a:rPr lang="en-US" smtClean="0"/>
              <a:t>4/10/17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272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time:</a:t>
            </a:r>
          </a:p>
          <a:p>
            <a:pPr lvl="1"/>
            <a:r>
              <a:rPr lang="en-US" dirty="0" smtClean="0"/>
              <a:t>Heaps &amp; </a:t>
            </a:r>
            <a:r>
              <a:rPr lang="en-US" dirty="0" err="1" smtClean="0"/>
              <a:t>heapsort</a:t>
            </a:r>
            <a:endParaRPr lang="en-US" dirty="0" smtClean="0"/>
          </a:p>
          <a:p>
            <a:pPr lvl="1"/>
            <a:r>
              <a:rPr lang="en-US" dirty="0" smtClean="0"/>
              <a:t>Priority queues</a:t>
            </a:r>
          </a:p>
          <a:p>
            <a:pPr lvl="1"/>
            <a:r>
              <a:rPr lang="en-US" dirty="0" smtClean="0"/>
              <a:t>Quicksort</a:t>
            </a:r>
          </a:p>
          <a:p>
            <a:pPr lvl="1"/>
            <a:r>
              <a:rPr lang="en-US" dirty="0" err="1" smtClean="0"/>
              <a:t>Mergesort</a:t>
            </a:r>
            <a:endParaRPr lang="en-US" dirty="0" smtClean="0"/>
          </a:p>
          <a:p>
            <a:pPr lvl="1"/>
            <a:r>
              <a:rPr lang="en-US" dirty="0" smtClean="0"/>
              <a:t>Radix sort</a:t>
            </a:r>
            <a:endParaRPr lang="en-US" dirty="0" smtClean="0"/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/>
              <a:t>Will likely post Program 4 (stacks) and Program 5 (queues) together</a:t>
            </a:r>
          </a:p>
          <a:p>
            <a:pPr lvl="2"/>
            <a:r>
              <a:rPr lang="en-US" dirty="0"/>
              <a:t>P4 to be due next Friday </a:t>
            </a:r>
            <a:r>
              <a:rPr lang="en-US" dirty="0" smtClean="0"/>
              <a:t>(4/14), </a:t>
            </a:r>
            <a:r>
              <a:rPr lang="en-US" dirty="0"/>
              <a:t>P5 due 4</a:t>
            </a:r>
            <a:r>
              <a:rPr lang="en-US" dirty="0" smtClean="0"/>
              <a:t>/21</a:t>
            </a:r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80FE438-0605-814D-A600-B51F28256E38}" type="datetime1">
              <a:rPr lang="en-US" smtClean="0"/>
              <a:t>4/10/17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29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slides are adapted from slides provided with the course textbook:</a:t>
            </a:r>
          </a:p>
          <a:p>
            <a:pPr lvl="1"/>
            <a:r>
              <a:rPr lang="en-US" dirty="0"/>
              <a:t>Larry </a:t>
            </a:r>
            <a:r>
              <a:rPr lang="en-US" dirty="0" err="1"/>
              <a:t>Nyhoff</a:t>
            </a:r>
            <a:r>
              <a:rPr lang="en-US" dirty="0"/>
              <a:t>, </a:t>
            </a:r>
            <a:r>
              <a:rPr lang="en-US" i="1" dirty="0"/>
              <a:t>ADTs, Data Structures, and Problem Solving with C++</a:t>
            </a:r>
            <a:r>
              <a:rPr lang="en-US" dirty="0"/>
              <a:t>, 2nd edition, 2005, Pearson/Prentice </a:t>
            </a:r>
            <a:r>
              <a:rPr lang="en-US" dirty="0" smtClean="0"/>
              <a:t>Hall. ISBN</a:t>
            </a:r>
            <a:r>
              <a:rPr lang="en-US" dirty="0"/>
              <a:t>: 0-13-140909-3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6827-F303-1A4B-9DCE-DCDEB44E8E4A}" type="datetime1">
              <a:rPr lang="en-US" smtClean="0"/>
              <a:t>4/10/17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651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29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502DA-7ECC-AB4F-81D9-55AFBDFFFBE3}" type="slidenum">
              <a:rPr lang="en-US"/>
              <a:pPr/>
              <a:t>3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Trees</a:t>
            </a:r>
            <a:endParaRPr 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A data structure which consists of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finite set of elements called </a:t>
            </a:r>
            <a:r>
              <a:rPr lang="en-US" u="sng" dirty="0"/>
              <a:t>nodes</a:t>
            </a:r>
            <a:r>
              <a:rPr lang="en-US" dirty="0"/>
              <a:t> or vertices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finite set of </a:t>
            </a:r>
            <a:r>
              <a:rPr lang="en-US" u="sng" dirty="0"/>
              <a:t>directed arcs</a:t>
            </a:r>
            <a:r>
              <a:rPr lang="en-US" dirty="0"/>
              <a:t> which connect the nodes</a:t>
            </a:r>
          </a:p>
          <a:p>
            <a:pPr>
              <a:lnSpc>
                <a:spcPct val="90000"/>
              </a:lnSpc>
            </a:pPr>
            <a:r>
              <a:rPr lang="en-US" dirty="0"/>
              <a:t>If the tree is nonempty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one of the nodes (the </a:t>
            </a:r>
            <a:r>
              <a:rPr lang="en-US" u="sng" dirty="0"/>
              <a:t>root</a:t>
            </a:r>
            <a:r>
              <a:rPr lang="en-US" dirty="0"/>
              <a:t>) has no incoming arc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every other node can be reached by following a unique sequence of consecutive </a:t>
            </a:r>
            <a:r>
              <a:rPr lang="en-US" dirty="0" smtClean="0"/>
              <a:t>arcs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Binary tree: tree in which each node has at most two children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Binary search tree: binary tree in which each node follows property</a:t>
            </a:r>
          </a:p>
          <a:p>
            <a:pPr marL="0" lvl="2" indent="0">
              <a:lnSpc>
                <a:spcPct val="90000"/>
              </a:lnSpc>
              <a:buNone/>
            </a:pPr>
            <a:r>
              <a:rPr lang="en-US" dirty="0" smtClean="0"/>
              <a:t>       </a:t>
            </a:r>
            <a:r>
              <a:rPr lang="en-US" sz="1900" dirty="0" smtClean="0">
                <a:latin typeface="Arial"/>
                <a:cs typeface="Arial"/>
              </a:rPr>
              <a:t>value </a:t>
            </a:r>
            <a:r>
              <a:rPr lang="en-US" sz="1900" dirty="0">
                <a:latin typeface="Arial"/>
                <a:cs typeface="Arial"/>
              </a:rPr>
              <a:t>in left child of </a:t>
            </a:r>
            <a:r>
              <a:rPr lang="en-US" sz="1900" dirty="0" smtClean="0">
                <a:latin typeface="Arial"/>
                <a:cs typeface="Arial"/>
              </a:rPr>
              <a:t>node </a:t>
            </a:r>
            <a:r>
              <a:rPr lang="en-US" sz="1900" dirty="0">
                <a:latin typeface="Arial"/>
                <a:cs typeface="Arial"/>
              </a:rPr>
              <a:t>≤ value in </a:t>
            </a:r>
            <a:r>
              <a:rPr lang="en-US" sz="1900" dirty="0" smtClean="0">
                <a:latin typeface="Arial"/>
                <a:cs typeface="Arial"/>
              </a:rPr>
              <a:t>node ≤ value </a:t>
            </a:r>
            <a:r>
              <a:rPr lang="en-US" sz="1900" dirty="0">
                <a:latin typeface="Arial"/>
                <a:cs typeface="Arial"/>
              </a:rPr>
              <a:t>in right child of </a:t>
            </a:r>
            <a:r>
              <a:rPr lang="en-US" sz="1900" dirty="0" smtClean="0">
                <a:latin typeface="Arial"/>
                <a:cs typeface="Arial"/>
              </a:rPr>
              <a:t>node</a:t>
            </a:r>
            <a:endParaRPr lang="en-US" sz="1900" dirty="0">
              <a:latin typeface="Arial"/>
              <a:cs typeface="Arial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01BF8-D4BE-EB48-83A6-972260E62496}" type="datetime1">
              <a:rPr lang="en-US" smtClean="0"/>
              <a:t>4/10/17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52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Review: Binary </a:t>
            </a:r>
            <a:r>
              <a:rPr lang="en-US" sz="3600" dirty="0"/>
              <a:t>Trees as Recursive Data Structures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binary tree is either empty …</a:t>
            </a:r>
          </a:p>
          <a:p>
            <a:pPr>
              <a:buFontTx/>
              <a:buNone/>
            </a:pPr>
            <a:r>
              <a:rPr lang="en-US"/>
              <a:t>         or</a:t>
            </a:r>
          </a:p>
          <a:p>
            <a:r>
              <a:rPr lang="en-US"/>
              <a:t>Consists of</a:t>
            </a:r>
          </a:p>
          <a:p>
            <a:pPr lvl="1"/>
            <a:r>
              <a:rPr lang="en-US"/>
              <a:t>a node called the root</a:t>
            </a:r>
          </a:p>
          <a:p>
            <a:pPr lvl="1"/>
            <a:r>
              <a:rPr lang="en-US"/>
              <a:t>root has pointers to two </a:t>
            </a:r>
            <a:br>
              <a:rPr lang="en-US"/>
            </a:br>
            <a:r>
              <a:rPr lang="en-US"/>
              <a:t>disjoint binary (sub)</a:t>
            </a:r>
            <a:r>
              <a:rPr lang="en-US" u="sng"/>
              <a:t>trees</a:t>
            </a:r>
            <a:r>
              <a:rPr lang="en-US"/>
              <a:t> called …</a:t>
            </a:r>
          </a:p>
          <a:p>
            <a:pPr lvl="2"/>
            <a:r>
              <a:rPr lang="en-US"/>
              <a:t>right (sub)</a:t>
            </a:r>
            <a:r>
              <a:rPr lang="en-US" u="sng"/>
              <a:t>tree</a:t>
            </a:r>
          </a:p>
          <a:p>
            <a:pPr lvl="2"/>
            <a:r>
              <a:rPr lang="en-US"/>
              <a:t>left (sub)</a:t>
            </a:r>
            <a:r>
              <a:rPr lang="en-US" u="sng"/>
              <a:t>tree</a:t>
            </a:r>
          </a:p>
          <a:p>
            <a:pPr lvl="2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0E9D7-1950-B949-ABDB-1A04B723FD81}" type="datetime1">
              <a:rPr lang="en-US" smtClean="0"/>
              <a:t>4/10/17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29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34C7-F341-5B4E-AC49-A684526862D2}" type="slidenum">
              <a:rPr lang="en-US"/>
              <a:pPr/>
              <a:t>4</a:t>
            </a:fld>
            <a:endParaRPr lang="en-US"/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6667500" y="1219200"/>
            <a:ext cx="171450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Anchor</a:t>
            </a:r>
          </a:p>
        </p:txBody>
      </p:sp>
      <p:grpSp>
        <p:nvGrpSpPr>
          <p:cNvPr id="67589" name="Group 5"/>
          <p:cNvGrpSpPr>
            <a:grpSpLocks/>
          </p:cNvGrpSpPr>
          <p:nvPr/>
        </p:nvGrpSpPr>
        <p:grpSpPr bwMode="auto">
          <a:xfrm>
            <a:off x="6381750" y="2819400"/>
            <a:ext cx="2286000" cy="1981200"/>
            <a:chOff x="4020" y="2232"/>
            <a:chExt cx="1440" cy="1248"/>
          </a:xfrm>
        </p:grpSpPr>
        <p:sp>
          <p:nvSpPr>
            <p:cNvPr id="67590" name="AutoShape 6"/>
            <p:cNvSpPr>
              <a:spLocks/>
            </p:cNvSpPr>
            <p:nvPr/>
          </p:nvSpPr>
          <p:spPr bwMode="auto">
            <a:xfrm>
              <a:off x="4020" y="2232"/>
              <a:ext cx="264" cy="1248"/>
            </a:xfrm>
            <a:prstGeom prst="rightBrace">
              <a:avLst>
                <a:gd name="adj1" fmla="val 3939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1" name="Text Box 7"/>
            <p:cNvSpPr txBox="1">
              <a:spLocks noChangeArrowheads="1"/>
            </p:cNvSpPr>
            <p:nvPr/>
          </p:nvSpPr>
          <p:spPr bwMode="auto">
            <a:xfrm>
              <a:off x="4560" y="2664"/>
              <a:ext cx="900" cy="4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Inductive step</a:t>
              </a:r>
            </a:p>
          </p:txBody>
        </p:sp>
      </p:grp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3543300" y="4572000"/>
            <a:ext cx="2647950" cy="58102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Which is either empty …</a:t>
            </a:r>
            <a:br>
              <a:rPr lang="en-US" sz="1600" dirty="0"/>
            </a:br>
            <a:r>
              <a:rPr lang="en-US" sz="1600" dirty="0"/>
              <a:t>   or …</a:t>
            </a:r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4400550" y="4953000"/>
            <a:ext cx="200025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Which is either empty …</a:t>
            </a:r>
            <a:br>
              <a:rPr lang="en-US" sz="1200" dirty="0"/>
            </a:br>
            <a:r>
              <a:rPr lang="en-US" sz="1200" dirty="0"/>
              <a:t>   or …</a:t>
            </a:r>
          </a:p>
        </p:txBody>
      </p:sp>
    </p:spTree>
    <p:extLst>
      <p:ext uri="{BB962C8B-B14F-4D97-AF65-F5344CB8AC3E}">
        <p14:creationId xmlns:p14="http://schemas.microsoft.com/office/powerpoint/2010/main" val="916591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29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967E9-2FCA-FB42-97D3-06C1E18801AA}" type="slidenum">
              <a:rPr lang="en-US"/>
              <a:pPr/>
              <a:t>5</a:t>
            </a:fld>
            <a:endParaRPr 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Tree </a:t>
            </a:r>
            <a:r>
              <a:rPr lang="en-US" dirty="0"/>
              <a:t>Traversal is Recursive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If the binary tree is empty then</a:t>
            </a:r>
            <a:br>
              <a:rPr lang="en-US"/>
            </a:br>
            <a:r>
              <a:rPr lang="en-US"/>
              <a:t>do nothing</a:t>
            </a:r>
          </a:p>
          <a:p>
            <a:pPr>
              <a:buFontTx/>
              <a:buNone/>
            </a:pPr>
            <a:r>
              <a:rPr lang="en-US"/>
              <a:t>Else </a:t>
            </a:r>
            <a:br>
              <a:rPr lang="en-US"/>
            </a:br>
            <a:r>
              <a:rPr lang="en-US"/>
              <a:t>N: Visit the root, process data</a:t>
            </a:r>
            <a:br>
              <a:rPr lang="en-US"/>
            </a:br>
            <a:r>
              <a:rPr lang="en-US"/>
              <a:t>L: Traverse the left subtree</a:t>
            </a:r>
            <a:br>
              <a:rPr lang="en-US"/>
            </a:br>
            <a:r>
              <a:rPr lang="en-US"/>
              <a:t>R: Traverse the right subtree</a:t>
            </a:r>
          </a:p>
        </p:txBody>
      </p:sp>
      <p:grpSp>
        <p:nvGrpSpPr>
          <p:cNvPr id="68612" name="Group 4"/>
          <p:cNvGrpSpPr>
            <a:grpSpLocks/>
          </p:cNvGrpSpPr>
          <p:nvPr/>
        </p:nvGrpSpPr>
        <p:grpSpPr bwMode="auto">
          <a:xfrm>
            <a:off x="0" y="685800"/>
            <a:ext cx="9144000" cy="2057400"/>
            <a:chOff x="0" y="720"/>
            <a:chExt cx="5760" cy="1296"/>
          </a:xfrm>
        </p:grpSpPr>
        <p:sp>
          <p:nvSpPr>
            <p:cNvPr id="68613" name="Text Box 5"/>
            <p:cNvSpPr txBox="1">
              <a:spLocks noChangeArrowheads="1"/>
            </p:cNvSpPr>
            <p:nvPr/>
          </p:nvSpPr>
          <p:spPr bwMode="auto">
            <a:xfrm>
              <a:off x="4416" y="1728"/>
              <a:ext cx="1344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The "anchor"</a:t>
              </a:r>
            </a:p>
          </p:txBody>
        </p:sp>
        <p:sp>
          <p:nvSpPr>
            <p:cNvPr id="68614" name="Oval 6"/>
            <p:cNvSpPr>
              <a:spLocks noChangeArrowheads="1"/>
            </p:cNvSpPr>
            <p:nvPr/>
          </p:nvSpPr>
          <p:spPr bwMode="auto">
            <a:xfrm>
              <a:off x="0" y="720"/>
              <a:ext cx="4272" cy="115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15" name="Line 7"/>
            <p:cNvSpPr>
              <a:spLocks noChangeShapeType="1"/>
            </p:cNvSpPr>
            <p:nvPr/>
          </p:nvSpPr>
          <p:spPr bwMode="auto">
            <a:xfrm flipH="1" flipV="1">
              <a:off x="3792" y="1680"/>
              <a:ext cx="57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8616" name="Group 8"/>
          <p:cNvGrpSpPr>
            <a:grpSpLocks/>
          </p:cNvGrpSpPr>
          <p:nvPr/>
        </p:nvGrpSpPr>
        <p:grpSpPr bwMode="auto">
          <a:xfrm>
            <a:off x="4953000" y="2590800"/>
            <a:ext cx="2743200" cy="2819400"/>
            <a:chOff x="3408" y="2064"/>
            <a:chExt cx="1728" cy="1776"/>
          </a:xfrm>
        </p:grpSpPr>
        <p:sp>
          <p:nvSpPr>
            <p:cNvPr id="68617" name="AutoShape 9"/>
            <p:cNvSpPr>
              <a:spLocks/>
            </p:cNvSpPr>
            <p:nvPr/>
          </p:nvSpPr>
          <p:spPr bwMode="auto">
            <a:xfrm>
              <a:off x="4080" y="2064"/>
              <a:ext cx="240" cy="1008"/>
            </a:xfrm>
            <a:prstGeom prst="rightBrace">
              <a:avLst>
                <a:gd name="adj1" fmla="val 3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18" name="Text Box 10"/>
            <p:cNvSpPr txBox="1">
              <a:spLocks noChangeArrowheads="1"/>
            </p:cNvSpPr>
            <p:nvPr/>
          </p:nvSpPr>
          <p:spPr bwMode="auto">
            <a:xfrm>
              <a:off x="3408" y="3552"/>
              <a:ext cx="1728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The inductive step</a:t>
              </a:r>
            </a:p>
          </p:txBody>
        </p:sp>
        <p:sp>
          <p:nvSpPr>
            <p:cNvPr id="68619" name="Freeform 11"/>
            <p:cNvSpPr>
              <a:spLocks/>
            </p:cNvSpPr>
            <p:nvPr/>
          </p:nvSpPr>
          <p:spPr bwMode="auto">
            <a:xfrm>
              <a:off x="4416" y="2496"/>
              <a:ext cx="456" cy="960"/>
            </a:xfrm>
            <a:custGeom>
              <a:avLst/>
              <a:gdLst>
                <a:gd name="T0" fmla="*/ 0 w 456"/>
                <a:gd name="T1" fmla="*/ 96 h 960"/>
                <a:gd name="T2" fmla="*/ 432 w 456"/>
                <a:gd name="T3" fmla="*/ 144 h 960"/>
                <a:gd name="T4" fmla="*/ 144 w 456"/>
                <a:gd name="T5" fmla="*/ 96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6" h="960">
                  <a:moveTo>
                    <a:pt x="0" y="96"/>
                  </a:moveTo>
                  <a:cubicBezTo>
                    <a:pt x="204" y="48"/>
                    <a:pt x="408" y="0"/>
                    <a:pt x="432" y="144"/>
                  </a:cubicBezTo>
                  <a:cubicBezTo>
                    <a:pt x="456" y="288"/>
                    <a:pt x="300" y="624"/>
                    <a:pt x="144" y="96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F2AFD-0B38-1B45-8F67-9E0ED01AE9FD}" type="datetime1">
              <a:rPr lang="en-US" smtClean="0"/>
              <a:t>4/10/17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099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Traversal </a:t>
            </a:r>
            <a:r>
              <a:rPr lang="en-US" dirty="0"/>
              <a:t>Order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Three possibilities for inductive step …</a:t>
            </a:r>
          </a:p>
          <a:p>
            <a:r>
              <a:rPr lang="en-US"/>
              <a:t>Left subtree, Node, Right subtree</a:t>
            </a:r>
            <a:br>
              <a:rPr lang="en-US"/>
            </a:br>
            <a:r>
              <a:rPr lang="en-US"/>
              <a:t>the </a:t>
            </a:r>
            <a:r>
              <a:rPr lang="en-US" u="sng"/>
              <a:t>inorder</a:t>
            </a:r>
            <a:r>
              <a:rPr lang="en-US"/>
              <a:t> traversal</a:t>
            </a:r>
          </a:p>
          <a:p>
            <a:endParaRPr lang="en-US"/>
          </a:p>
          <a:p>
            <a:r>
              <a:rPr lang="en-US"/>
              <a:t>Node, Left subtree, Right subtree</a:t>
            </a:r>
            <a:br>
              <a:rPr lang="en-US"/>
            </a:br>
            <a:r>
              <a:rPr lang="en-US"/>
              <a:t>the </a:t>
            </a:r>
            <a:r>
              <a:rPr lang="en-US" u="sng"/>
              <a:t>preorder</a:t>
            </a:r>
            <a:r>
              <a:rPr lang="en-US"/>
              <a:t> traversal</a:t>
            </a:r>
          </a:p>
          <a:p>
            <a:endParaRPr lang="en-US"/>
          </a:p>
          <a:p>
            <a:r>
              <a:rPr lang="en-US"/>
              <a:t>Left subtree, Right subtree, Node</a:t>
            </a:r>
            <a:br>
              <a:rPr lang="en-US"/>
            </a:br>
            <a:r>
              <a:rPr lang="en-US"/>
              <a:t>the </a:t>
            </a:r>
            <a:r>
              <a:rPr lang="en-US" u="sng"/>
              <a:t>postorder</a:t>
            </a:r>
            <a:r>
              <a:rPr lang="en-US"/>
              <a:t> traversal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1F920-ADDE-5741-B86A-84C2D7E5286D}" type="datetime1">
              <a:rPr lang="en-US" smtClean="0"/>
              <a:t>4/10/17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29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CAD02-C572-2E44-A55E-E13FDAB42C27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578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29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361A-E728-2349-BD34-E9DB89D79D8E}" type="slidenum">
              <a:rPr lang="en-US"/>
              <a:pPr/>
              <a:t>7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BST Searches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Search begins at root</a:t>
            </a:r>
          </a:p>
          <a:p>
            <a:pPr lvl="1"/>
            <a:r>
              <a:rPr lang="en-US" sz="2400" dirty="0"/>
              <a:t>If that is desired item, done</a:t>
            </a:r>
          </a:p>
          <a:p>
            <a:r>
              <a:rPr lang="en-US" sz="2800" dirty="0"/>
              <a:t>If item is </a:t>
            </a:r>
            <a:r>
              <a:rPr lang="en-US" sz="2800" u="sng" dirty="0"/>
              <a:t>less</a:t>
            </a:r>
            <a:r>
              <a:rPr lang="en-US" sz="2800" dirty="0"/>
              <a:t>, move down</a:t>
            </a:r>
            <a:br>
              <a:rPr lang="en-US" sz="2800" dirty="0"/>
            </a:br>
            <a:r>
              <a:rPr lang="en-US" sz="2800" u="sng" dirty="0"/>
              <a:t>left</a:t>
            </a:r>
            <a:r>
              <a:rPr lang="en-US" sz="2800" dirty="0"/>
              <a:t> </a:t>
            </a:r>
            <a:r>
              <a:rPr lang="en-US" sz="2800" dirty="0" err="1"/>
              <a:t>subtree</a:t>
            </a:r>
            <a:endParaRPr lang="en-US" sz="2800" dirty="0"/>
          </a:p>
          <a:p>
            <a:r>
              <a:rPr lang="en-US" sz="2800" dirty="0"/>
              <a:t>If item searched for is </a:t>
            </a:r>
            <a:r>
              <a:rPr lang="en-US" sz="2800" u="sng" dirty="0"/>
              <a:t>greater</a:t>
            </a:r>
            <a:r>
              <a:rPr lang="en-US" sz="2800" dirty="0"/>
              <a:t>, move down </a:t>
            </a:r>
            <a:r>
              <a:rPr lang="en-US" sz="2800" u="sng" dirty="0"/>
              <a:t>right</a:t>
            </a:r>
            <a:r>
              <a:rPr lang="en-US" sz="2800" dirty="0"/>
              <a:t> </a:t>
            </a:r>
            <a:r>
              <a:rPr lang="en-US" sz="2800" dirty="0" err="1"/>
              <a:t>subtree</a:t>
            </a:r>
            <a:endParaRPr lang="en-US" sz="2800" dirty="0"/>
          </a:p>
          <a:p>
            <a:r>
              <a:rPr lang="en-US" sz="2800" dirty="0"/>
              <a:t>If item is not found, we </a:t>
            </a:r>
            <a:br>
              <a:rPr lang="en-US" sz="2800" dirty="0"/>
            </a:br>
            <a:r>
              <a:rPr lang="en-US" sz="2800" dirty="0"/>
              <a:t>will run into an empty </a:t>
            </a:r>
            <a:r>
              <a:rPr lang="en-US" sz="2800" dirty="0" err="1" smtClean="0"/>
              <a:t>subtree</a:t>
            </a:r>
            <a:endParaRPr lang="en-US" sz="2800" dirty="0"/>
          </a:p>
        </p:txBody>
      </p:sp>
      <p:pic>
        <p:nvPicPr>
          <p:cNvPr id="768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950" y="681037"/>
            <a:ext cx="3235325" cy="2162175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6" name="Line 6"/>
          <p:cNvSpPr>
            <a:spLocks noChangeShapeType="1"/>
          </p:cNvSpPr>
          <p:nvPr/>
        </p:nvSpPr>
        <p:spPr bwMode="auto">
          <a:xfrm flipV="1">
            <a:off x="4900613" y="1273175"/>
            <a:ext cx="2039937" cy="492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6812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191000"/>
            <a:ext cx="2176462" cy="1371600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6814" name="Group 14"/>
          <p:cNvGrpSpPr>
            <a:grpSpLocks/>
          </p:cNvGrpSpPr>
          <p:nvPr/>
        </p:nvGrpSpPr>
        <p:grpSpPr bwMode="auto">
          <a:xfrm>
            <a:off x="2978150" y="1577975"/>
            <a:ext cx="4243388" cy="1470025"/>
            <a:chOff x="1876" y="1285"/>
            <a:chExt cx="2673" cy="926"/>
          </a:xfrm>
        </p:grpSpPr>
        <p:sp>
          <p:nvSpPr>
            <p:cNvPr id="76805" name="AutoShape 5"/>
            <p:cNvSpPr>
              <a:spLocks noChangeArrowheads="1"/>
            </p:cNvSpPr>
            <p:nvPr/>
          </p:nvSpPr>
          <p:spPr bwMode="auto">
            <a:xfrm>
              <a:off x="3668" y="1285"/>
              <a:ext cx="881" cy="655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alpha val="30000"/>
                  </a:schemeClr>
                </a:gs>
                <a:gs pos="100000">
                  <a:schemeClr val="accent1">
                    <a:alpha val="28999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3" name="Freeform 13"/>
            <p:cNvSpPr>
              <a:spLocks/>
            </p:cNvSpPr>
            <p:nvPr/>
          </p:nvSpPr>
          <p:spPr bwMode="auto">
            <a:xfrm>
              <a:off x="1876" y="1890"/>
              <a:ext cx="1949" cy="321"/>
            </a:xfrm>
            <a:custGeom>
              <a:avLst/>
              <a:gdLst>
                <a:gd name="T0" fmla="*/ 0 w 1949"/>
                <a:gd name="T1" fmla="*/ 148 h 321"/>
                <a:gd name="T2" fmla="*/ 1550 w 1949"/>
                <a:gd name="T3" fmla="*/ 296 h 321"/>
                <a:gd name="T4" fmla="*/ 1949 w 1949"/>
                <a:gd name="T5" fmla="*/ 0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9" h="321">
                  <a:moveTo>
                    <a:pt x="0" y="148"/>
                  </a:moveTo>
                  <a:cubicBezTo>
                    <a:pt x="612" y="234"/>
                    <a:pt x="1225" y="321"/>
                    <a:pt x="1550" y="296"/>
                  </a:cubicBezTo>
                  <a:cubicBezTo>
                    <a:pt x="1875" y="271"/>
                    <a:pt x="1912" y="135"/>
                    <a:pt x="1949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6816" name="Group 16"/>
          <p:cNvGrpSpPr>
            <a:grpSpLocks/>
          </p:cNvGrpSpPr>
          <p:nvPr/>
        </p:nvGrpSpPr>
        <p:grpSpPr bwMode="auto">
          <a:xfrm>
            <a:off x="6330950" y="1541462"/>
            <a:ext cx="2425700" cy="1489075"/>
            <a:chOff x="3988" y="1292"/>
            <a:chExt cx="1528" cy="938"/>
          </a:xfrm>
        </p:grpSpPr>
        <p:sp>
          <p:nvSpPr>
            <p:cNvPr id="76807" name="AutoShape 7"/>
            <p:cNvSpPr>
              <a:spLocks noChangeArrowheads="1"/>
            </p:cNvSpPr>
            <p:nvPr/>
          </p:nvSpPr>
          <p:spPr bwMode="auto">
            <a:xfrm>
              <a:off x="4645" y="1292"/>
              <a:ext cx="871" cy="695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alpha val="30000"/>
                  </a:schemeClr>
                </a:gs>
                <a:gs pos="100000">
                  <a:schemeClr val="accent1">
                    <a:alpha val="28999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5" name="Line 15"/>
            <p:cNvSpPr>
              <a:spLocks noChangeShapeType="1"/>
            </p:cNvSpPr>
            <p:nvPr/>
          </p:nvSpPr>
          <p:spPr bwMode="auto">
            <a:xfrm flipV="1">
              <a:off x="3988" y="1905"/>
              <a:ext cx="753" cy="3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30D1A-BDBF-6348-BEC6-94AFFB2C28C9}" type="datetime1">
              <a:rPr lang="en-US" smtClean="0"/>
              <a:t>4/10/17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382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You have a </a:t>
            </a:r>
            <a:r>
              <a:rPr lang="en-US" dirty="0" smtClean="0">
                <a:latin typeface="Courier New"/>
                <a:cs typeface="Courier New"/>
              </a:rPr>
              <a:t>BST</a:t>
            </a:r>
            <a:r>
              <a:rPr lang="en-US" dirty="0" smtClean="0"/>
              <a:t> class template as follows</a:t>
            </a:r>
          </a:p>
          <a:p>
            <a:pPr lvl="1"/>
            <a:r>
              <a:rPr lang="en-US" dirty="0" smtClean="0"/>
              <a:t>Data stored in the tree uses type </a:t>
            </a:r>
            <a:r>
              <a:rPr lang="en-US" dirty="0" err="1" smtClean="0">
                <a:latin typeface="Courier New"/>
                <a:cs typeface="Courier New"/>
              </a:rPr>
              <a:t>DataType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latin typeface="Courier New"/>
                <a:cs typeface="Courier New"/>
              </a:rPr>
              <a:t>BST</a:t>
            </a:r>
            <a:r>
              <a:rPr lang="en-US" dirty="0" smtClean="0"/>
              <a:t> class contains this node definition: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class </a:t>
            </a:r>
            <a:r>
              <a:rPr lang="en-US" dirty="0" err="1" smtClean="0">
                <a:latin typeface="Courier New"/>
                <a:cs typeface="Courier New"/>
              </a:rPr>
              <a:t>BNode</a:t>
            </a:r>
            <a:r>
              <a:rPr lang="en-US" dirty="0" smtClean="0">
                <a:latin typeface="Courier New"/>
                <a:cs typeface="Courier New"/>
              </a:rPr>
              <a:t> {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public: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DataType</a:t>
            </a:r>
            <a:r>
              <a:rPr lang="en-US" dirty="0" smtClean="0">
                <a:latin typeface="Courier New"/>
                <a:cs typeface="Courier New"/>
              </a:rPr>
              <a:t> data;	// Actual data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BNode</a:t>
            </a:r>
            <a:r>
              <a:rPr lang="en-US" dirty="0" smtClean="0">
                <a:latin typeface="Courier New"/>
                <a:cs typeface="Courier New"/>
              </a:rPr>
              <a:t> *left;	// Left </a:t>
            </a:r>
            <a:r>
              <a:rPr lang="en-US" dirty="0" err="1" smtClean="0">
                <a:latin typeface="Courier New"/>
                <a:cs typeface="Courier New"/>
              </a:rPr>
              <a:t>subtree</a:t>
            </a:r>
            <a:endParaRPr lang="en-US" dirty="0" smtClean="0">
              <a:latin typeface="Courier New"/>
              <a:cs typeface="Courier New"/>
            </a:endParaRP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BNode</a:t>
            </a:r>
            <a:r>
              <a:rPr lang="en-US" dirty="0" smtClean="0">
                <a:latin typeface="Courier New"/>
                <a:cs typeface="Courier New"/>
              </a:rPr>
              <a:t> *right;	// Right </a:t>
            </a:r>
            <a:r>
              <a:rPr lang="en-US" dirty="0" err="1" smtClean="0">
                <a:latin typeface="Courier New"/>
                <a:cs typeface="Courier New"/>
              </a:rPr>
              <a:t>subtree</a:t>
            </a:r>
            <a:endParaRPr lang="en-US" dirty="0" smtClean="0">
              <a:latin typeface="Courier New"/>
              <a:cs typeface="Courier New"/>
            </a:endParaRP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// Default constructor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BNode</a:t>
            </a:r>
            <a:r>
              <a:rPr lang="en-US" dirty="0" smtClean="0">
                <a:latin typeface="Courier New"/>
                <a:cs typeface="Courier New"/>
              </a:rPr>
              <a:t>() : left(NULL), right(NULL) {}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};</a:t>
            </a:r>
          </a:p>
          <a:p>
            <a:pPr marL="614363" lvl="1" indent="-287338"/>
            <a:r>
              <a:rPr lang="en-US" dirty="0" smtClean="0">
                <a:latin typeface="Arial"/>
                <a:cs typeface="Arial"/>
              </a:rPr>
              <a:t>The BST class contains a single pointer, </a:t>
            </a:r>
            <a:r>
              <a:rPr lang="en-US" dirty="0" err="1" smtClean="0">
                <a:latin typeface="Courier New"/>
                <a:cs typeface="Courier New"/>
              </a:rPr>
              <a:t>BNode</a:t>
            </a:r>
            <a:r>
              <a:rPr lang="en-US" dirty="0" smtClean="0">
                <a:latin typeface="Courier New"/>
                <a:cs typeface="Courier New"/>
              </a:rPr>
              <a:t> *root</a:t>
            </a:r>
            <a:r>
              <a:rPr lang="en-US" dirty="0" smtClean="0">
                <a:latin typeface="Arial"/>
                <a:cs typeface="Arial"/>
              </a:rPr>
              <a:t>, which is NULL if the tree is empty</a:t>
            </a:r>
          </a:p>
          <a:p>
            <a:pPr marL="287338" indent="-287338"/>
            <a:r>
              <a:rPr lang="en-US" dirty="0" smtClean="0">
                <a:latin typeface="Arial"/>
                <a:cs typeface="Arial"/>
              </a:rPr>
              <a:t>Write 2 versions—iterative &amp; recursive—of search function shown below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template &lt;</a:t>
            </a:r>
            <a:r>
              <a:rPr lang="en-US" dirty="0" err="1" smtClean="0">
                <a:latin typeface="Courier New"/>
                <a:cs typeface="Courier New"/>
              </a:rPr>
              <a:t>typename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DataType</a:t>
            </a:r>
            <a:r>
              <a:rPr lang="en-US" dirty="0" smtClean="0">
                <a:latin typeface="Courier New"/>
                <a:cs typeface="Courier New"/>
              </a:rPr>
              <a:t>&gt;</a:t>
            </a:r>
          </a:p>
          <a:p>
            <a:pPr marL="0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bool</a:t>
            </a:r>
            <a:r>
              <a:rPr lang="en-US" dirty="0" smtClean="0">
                <a:latin typeface="Courier New"/>
                <a:cs typeface="Courier New"/>
              </a:rPr>
              <a:t> BST&lt;</a:t>
            </a:r>
            <a:r>
              <a:rPr lang="en-US" dirty="0" err="1" smtClean="0">
                <a:latin typeface="Courier New"/>
                <a:cs typeface="Courier New"/>
              </a:rPr>
              <a:t>DataType</a:t>
            </a:r>
            <a:r>
              <a:rPr lang="en-US" dirty="0" smtClean="0">
                <a:latin typeface="Courier New"/>
                <a:cs typeface="Courier New"/>
              </a:rPr>
              <a:t>&gt;::search(</a:t>
            </a:r>
            <a:r>
              <a:rPr lang="en-US" dirty="0" err="1" smtClean="0">
                <a:latin typeface="Courier New"/>
                <a:cs typeface="Courier New"/>
              </a:rPr>
              <a:t>const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DataType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&amp;item) {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// insert definition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EB42-1393-964B-80CF-E3864894E80A}" type="datetime1">
              <a:rPr lang="en-US" smtClean="0"/>
              <a:t>4/10/17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871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BST search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87338" indent="-287338"/>
            <a:r>
              <a:rPr lang="en-US" dirty="0" smtClean="0">
                <a:latin typeface="Arial"/>
                <a:cs typeface="Arial"/>
              </a:rPr>
              <a:t>For the iterative version, you will have to write a </a:t>
            </a:r>
            <a:r>
              <a:rPr lang="en-US" dirty="0" err="1" smtClean="0">
                <a:latin typeface="Arial"/>
                <a:cs typeface="Arial"/>
              </a:rPr>
              <a:t>subtree</a:t>
            </a:r>
            <a:r>
              <a:rPr lang="en-US" dirty="0" smtClean="0">
                <a:latin typeface="Arial"/>
                <a:cs typeface="Arial"/>
              </a:rPr>
              <a:t>-by-</a:t>
            </a:r>
            <a:r>
              <a:rPr lang="en-US" dirty="0" err="1" smtClean="0">
                <a:latin typeface="Arial"/>
                <a:cs typeface="Arial"/>
              </a:rPr>
              <a:t>subtree</a:t>
            </a:r>
            <a:r>
              <a:rPr lang="en-US" dirty="0" smtClean="0">
                <a:latin typeface="Arial"/>
                <a:cs typeface="Arial"/>
              </a:rPr>
              <a:t> search function: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template &lt;</a:t>
            </a:r>
            <a:r>
              <a:rPr lang="en-US" dirty="0" err="1">
                <a:latin typeface="Courier New"/>
                <a:cs typeface="Courier New"/>
              </a:rPr>
              <a:t>typename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DataType</a:t>
            </a:r>
            <a:r>
              <a:rPr lang="en-US" dirty="0">
                <a:latin typeface="Courier New"/>
                <a:cs typeface="Courier New"/>
              </a:rPr>
              <a:t>&gt;</a:t>
            </a: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bool</a:t>
            </a:r>
            <a:r>
              <a:rPr lang="en-US" dirty="0">
                <a:latin typeface="Courier New"/>
                <a:cs typeface="Courier New"/>
              </a:rPr>
              <a:t> BST&lt;</a:t>
            </a:r>
            <a:r>
              <a:rPr lang="en-US" dirty="0" err="1">
                <a:latin typeface="Courier New"/>
                <a:cs typeface="Courier New"/>
              </a:rPr>
              <a:t>DataType</a:t>
            </a:r>
            <a:r>
              <a:rPr lang="en-US" dirty="0">
                <a:latin typeface="Courier New"/>
                <a:cs typeface="Courier New"/>
              </a:rPr>
              <a:t>&gt;::</a:t>
            </a:r>
            <a:r>
              <a:rPr lang="en-US" dirty="0" err="1" smtClean="0">
                <a:latin typeface="Courier New"/>
                <a:cs typeface="Courier New"/>
              </a:rPr>
              <a:t>searchSub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BNode</a:t>
            </a:r>
            <a:r>
              <a:rPr lang="en-US" dirty="0" smtClean="0">
                <a:latin typeface="Courier New"/>
                <a:cs typeface="Courier New"/>
              </a:rPr>
              <a:t> *</a:t>
            </a:r>
            <a:r>
              <a:rPr lang="en-US" dirty="0" err="1" smtClean="0">
                <a:latin typeface="Courier New"/>
                <a:cs typeface="Courier New"/>
              </a:rPr>
              <a:t>subTree</a:t>
            </a:r>
            <a:r>
              <a:rPr lang="en-US" dirty="0" smtClean="0">
                <a:latin typeface="Courier New"/>
                <a:cs typeface="Courier New"/>
              </a:rPr>
              <a:t>, 				</a:t>
            </a:r>
            <a:r>
              <a:rPr lang="en-US" dirty="0" err="1" smtClean="0">
                <a:latin typeface="Courier New"/>
                <a:cs typeface="Courier New"/>
              </a:rPr>
              <a:t>const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DataType</a:t>
            </a:r>
            <a:r>
              <a:rPr lang="en-US" dirty="0">
                <a:latin typeface="Courier New"/>
                <a:cs typeface="Courier New"/>
              </a:rPr>
              <a:t> &amp;item) {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// insert definition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The top-level search function will simply call the </a:t>
            </a:r>
            <a:r>
              <a:rPr lang="en-US" dirty="0" err="1" smtClean="0">
                <a:latin typeface="Arial"/>
                <a:cs typeface="Arial"/>
              </a:rPr>
              <a:t>subtree</a:t>
            </a:r>
            <a:r>
              <a:rPr lang="en-US" dirty="0" smtClean="0">
                <a:latin typeface="Arial"/>
                <a:cs typeface="Arial"/>
              </a:rPr>
              <a:t> function:</a:t>
            </a:r>
            <a:endParaRPr lang="en-US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template &lt;</a:t>
            </a:r>
            <a:r>
              <a:rPr lang="en-US" dirty="0" err="1" smtClean="0">
                <a:latin typeface="Courier New"/>
                <a:cs typeface="Courier New"/>
              </a:rPr>
              <a:t>typename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DataType</a:t>
            </a:r>
            <a:r>
              <a:rPr lang="en-US" dirty="0" smtClean="0">
                <a:latin typeface="Courier New"/>
                <a:cs typeface="Courier New"/>
              </a:rPr>
              <a:t>&gt;</a:t>
            </a:r>
          </a:p>
          <a:p>
            <a:pPr marL="0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bool</a:t>
            </a:r>
            <a:r>
              <a:rPr lang="en-US" dirty="0" smtClean="0">
                <a:latin typeface="Courier New"/>
                <a:cs typeface="Courier New"/>
              </a:rPr>
              <a:t> BST&lt;</a:t>
            </a:r>
            <a:r>
              <a:rPr lang="en-US" dirty="0" err="1" smtClean="0">
                <a:latin typeface="Courier New"/>
                <a:cs typeface="Courier New"/>
              </a:rPr>
              <a:t>DataType</a:t>
            </a:r>
            <a:r>
              <a:rPr lang="en-US" dirty="0" smtClean="0">
                <a:latin typeface="Courier New"/>
                <a:cs typeface="Courier New"/>
              </a:rPr>
              <a:t>&gt;::search(</a:t>
            </a:r>
            <a:r>
              <a:rPr lang="en-US" dirty="0" err="1" smtClean="0">
                <a:latin typeface="Courier New"/>
                <a:cs typeface="Courier New"/>
              </a:rPr>
              <a:t>const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DataType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&amp;item) {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return </a:t>
            </a:r>
            <a:r>
              <a:rPr lang="en-US" dirty="0" err="1" smtClean="0">
                <a:latin typeface="Courier New"/>
                <a:cs typeface="Courier New"/>
              </a:rPr>
              <a:t>searchSub</a:t>
            </a:r>
            <a:r>
              <a:rPr lang="en-US" dirty="0" smtClean="0">
                <a:latin typeface="Courier New"/>
                <a:cs typeface="Courier New"/>
              </a:rPr>
              <a:t>(root, item);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9311-3E2D-0246-9490-83B401FE3914}" type="datetime1">
              <a:rPr lang="en-US" smtClean="0"/>
              <a:t>4/10/17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10645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19322</TotalTime>
  <Words>974</Words>
  <Application>Microsoft Macintosh PowerPoint</Application>
  <PresentationFormat>On-screen Show (4:3)</PresentationFormat>
  <Paragraphs>273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Edge</vt:lpstr>
      <vt:lpstr>EECE.3220 Data Structures</vt:lpstr>
      <vt:lpstr>Lecture outline</vt:lpstr>
      <vt:lpstr>Review: Trees</vt:lpstr>
      <vt:lpstr>Review: Binary Trees as Recursive Data Structures</vt:lpstr>
      <vt:lpstr>Review: Tree Traversal is Recursive</vt:lpstr>
      <vt:lpstr>Review: Traversal Order</vt:lpstr>
      <vt:lpstr>BST Searches</vt:lpstr>
      <vt:lpstr>BST search</vt:lpstr>
      <vt:lpstr>BST search (continued)</vt:lpstr>
      <vt:lpstr>BST iterative search</vt:lpstr>
      <vt:lpstr>BST recursive search</vt:lpstr>
      <vt:lpstr>Inserting into a BST</vt:lpstr>
      <vt:lpstr>Recursive Deletion</vt:lpstr>
      <vt:lpstr>Recursive Deletion</vt:lpstr>
      <vt:lpstr>Recursive Deletion</vt:lpstr>
      <vt:lpstr>Problem of Lopsidedness</vt:lpstr>
      <vt:lpstr>Problem of Lopsidedness</vt:lpstr>
      <vt:lpstr>Problem of Lopsidedness</vt:lpstr>
      <vt:lpstr>Balanced trees</vt:lpstr>
      <vt:lpstr>Sorting</vt:lpstr>
      <vt:lpstr>Categories of Sorting Algorithms</vt:lpstr>
      <vt:lpstr>Categories of Sorting Algorithms</vt:lpstr>
      <vt:lpstr>Bubble Sort Algorithm</vt:lpstr>
      <vt:lpstr>Categories of Sorting Algorithms</vt:lpstr>
      <vt:lpstr>Algorithm for Linear Insertion Sort</vt:lpstr>
      <vt:lpstr>Example of Insertion Sort</vt:lpstr>
      <vt:lpstr>Improved Schemes</vt:lpstr>
      <vt:lpstr>Final notes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4407</cp:revision>
  <dcterms:created xsi:type="dcterms:W3CDTF">2006-04-03T05:03:01Z</dcterms:created>
  <dcterms:modified xsi:type="dcterms:W3CDTF">2017-04-10T15:44:45Z</dcterms:modified>
</cp:coreProperties>
</file>