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23" r:id="rId15"/>
    <p:sldId id="405" r:id="rId16"/>
    <p:sldId id="406" r:id="rId17"/>
    <p:sldId id="407" r:id="rId18"/>
    <p:sldId id="408" r:id="rId19"/>
    <p:sldId id="409" r:id="rId20"/>
    <p:sldId id="410" r:id="rId21"/>
    <p:sldId id="411" r:id="rId22"/>
    <p:sldId id="413" r:id="rId23"/>
    <p:sldId id="414" r:id="rId24"/>
    <p:sldId id="415" r:id="rId25"/>
    <p:sldId id="416" r:id="rId26"/>
    <p:sldId id="417" r:id="rId27"/>
    <p:sldId id="419" r:id="rId28"/>
    <p:sldId id="420" r:id="rId29"/>
    <p:sldId id="421" r:id="rId30"/>
    <p:sldId id="385" r:id="rId31"/>
    <p:sldId id="422" r:id="rId3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816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5DCC10-C4D1-0042-8C67-0980D5957E57}" type="datetime1">
              <a:rPr lang="en-US" smtClean="0"/>
              <a:t>4/7/17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815F0-3A59-384F-BE40-3574EB1F7281}" type="datetime1">
              <a:rPr lang="en-US" smtClean="0"/>
              <a:t>4/7/17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6F3E2-2058-C04A-84F9-05B24613AEE7}" type="datetime1">
              <a:rPr lang="en-US" smtClean="0"/>
              <a:t>4/7/17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76563-7044-D34C-BD64-BC9CA889A75B}" type="datetime1">
              <a:rPr lang="en-US" smtClean="0"/>
              <a:t>4/7/17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2C1EF-12E3-0744-B2D0-EB205AF5C1C4}" type="datetime1">
              <a:rPr lang="en-US" smtClean="0"/>
              <a:t>4/7/17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58D00-DD3C-3A40-B230-C8D2BFB8B524}" type="datetime1">
              <a:rPr lang="en-US" smtClean="0"/>
              <a:t>4/7/17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BE1C8-E372-4D40-98CF-92EB5666BC6D}" type="datetime1">
              <a:rPr lang="en-US" smtClean="0"/>
              <a:t>4/7/17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82FB6-43BB-AC47-BA05-532CFED73D4F}" type="datetime1">
              <a:rPr lang="en-US" smtClean="0"/>
              <a:t>4/7/17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A2AA9-AA81-4040-B7E5-EF239529BC0E}" type="datetime1">
              <a:rPr lang="en-US" smtClean="0"/>
              <a:t>4/7/17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79B30-4062-F949-A7BE-1533FF4215C0}" type="datetime1">
              <a:rPr lang="en-US" smtClean="0"/>
              <a:t>4/7/17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6C23A-EA2A-9D40-8217-ED860866F4DE}" type="datetime1">
              <a:rPr lang="en-US" smtClean="0"/>
              <a:t>4/7/17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5FF97-FB50-C945-B16E-A03E32846DB9}" type="datetime1">
              <a:rPr lang="en-US" smtClean="0"/>
              <a:t>4/7/17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4ED41-5A8E-4C46-BE0A-2CA63DA11CAE}" type="datetime1">
              <a:rPr lang="en-US" smtClean="0"/>
              <a:t>4/7/17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45BD5A4-5E82-5440-B829-CF0288CDAE64}" type="datetime1">
              <a:rPr lang="en-US" smtClean="0"/>
              <a:t>4/7/17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28: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Binary trees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Array Representation of Binary Trees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181600"/>
            <a:ext cx="8229600" cy="949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Store </a:t>
            </a:r>
            <a:r>
              <a:rPr lang="en-US" dirty="0"/>
              <a:t>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node in the </a:t>
            </a:r>
            <a:r>
              <a:rPr lang="en-US" i="1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location of the array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BA60-F36F-BB4B-92A1-531F890E965A}" type="datetime1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8418F-144C-FE45-ABE0-02159A8348A9}" type="slidenum">
              <a:rPr lang="en-US"/>
              <a:pPr/>
              <a:t>10</a:t>
            </a:fld>
            <a:endParaRPr lang="en-US"/>
          </a:p>
        </p:txBody>
      </p:sp>
      <p:pic>
        <p:nvPicPr>
          <p:cNvPr id="63520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525" y="1395413"/>
            <a:ext cx="3881438" cy="26416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21" name="Picture 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925" y="4337050"/>
            <a:ext cx="4991100" cy="85248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2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Array Representation of Binary Trees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OK for complete </a:t>
            </a:r>
            <a:r>
              <a:rPr lang="en-US" dirty="0" smtClean="0"/>
              <a:t>trees</a:t>
            </a:r>
          </a:p>
          <a:p>
            <a:pPr lvl="1"/>
            <a:r>
              <a:rPr lang="en-US" dirty="0" smtClean="0"/>
              <a:t>Every level of tree is full</a:t>
            </a:r>
          </a:p>
          <a:p>
            <a:r>
              <a:rPr lang="en-US" dirty="0" smtClean="0"/>
              <a:t>Not </a:t>
            </a:r>
            <a:r>
              <a:rPr lang="en-US" dirty="0"/>
              <a:t>for sparse trees</a:t>
            </a:r>
            <a:endParaRPr lang="en-US" baseline="30000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2CA4A-11F6-9844-AB5D-00580939EC96}" type="datetime1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F5498-14A0-6A47-8820-7ED0298A36E4}" type="slidenum">
              <a:rPr lang="en-US"/>
              <a:pPr/>
              <a:t>11</a:t>
            </a:fld>
            <a:endParaRPr lang="en-US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150" y="2633663"/>
            <a:ext cx="2563813" cy="32877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3248025"/>
            <a:ext cx="4846638" cy="19780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36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Linked </a:t>
            </a:r>
            <a:r>
              <a:rPr lang="en-US" sz="3600" dirty="0" smtClean="0"/>
              <a:t>Representation </a:t>
            </a:r>
            <a:r>
              <a:rPr lang="en-US" sz="3600" dirty="0"/>
              <a:t>of Binary Trees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Uses space more efficiently</a:t>
            </a:r>
          </a:p>
          <a:p>
            <a:r>
              <a:rPr lang="en-US"/>
              <a:t>Provides additional flexibility</a:t>
            </a:r>
          </a:p>
          <a:p>
            <a:r>
              <a:rPr lang="en-US"/>
              <a:t>Each node has two links</a:t>
            </a:r>
          </a:p>
          <a:p>
            <a:pPr lvl="1"/>
            <a:r>
              <a:rPr lang="en-US"/>
              <a:t>one to the left child of the node</a:t>
            </a:r>
          </a:p>
          <a:p>
            <a:pPr lvl="1"/>
            <a:r>
              <a:rPr lang="en-US"/>
              <a:t>one to the right child of the node</a:t>
            </a:r>
          </a:p>
          <a:p>
            <a:pPr lvl="1"/>
            <a:r>
              <a:rPr lang="en-US"/>
              <a:t>if no child node exists for a node, the link is set to NULL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9F75-1FEE-F54B-A322-02F9B7FAFF17}" type="datetime1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3A44-5113-D448-8D0E-D9EB9861BB00}" type="slidenum">
              <a:rPr lang="en-US"/>
              <a:pPr/>
              <a:t>12</a:t>
            </a:fld>
            <a:endParaRPr lang="en-US"/>
          </a:p>
        </p:txBody>
      </p:sp>
      <p:pic>
        <p:nvPicPr>
          <p:cNvPr id="6556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05000"/>
            <a:ext cx="2370138" cy="16287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63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95800"/>
            <a:ext cx="1951038" cy="123666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920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E2083-E327-9A4D-AF94-7AFAD0434768}" type="slidenum">
              <a:rPr lang="en-US"/>
              <a:pPr/>
              <a:t>13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Linked  Representation of Binary Trees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588" y="2728913"/>
            <a:ext cx="3063875" cy="21907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2768600"/>
            <a:ext cx="3357563" cy="21907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492B8-8164-4148-A1CC-F8749978641F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39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Recursive</a:t>
            </a:r>
            <a:r>
              <a:rPr lang="en-US" dirty="0"/>
              <a:t> functions call themselves</a:t>
            </a:r>
          </a:p>
          <a:p>
            <a:r>
              <a:rPr lang="en-US" dirty="0"/>
              <a:t>A recursive function has two parts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Anchor / base case</a:t>
            </a:r>
            <a:r>
              <a:rPr lang="en-US" dirty="0"/>
              <a:t>: function value is defined for one or more specific argument values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Inductive / recursive case</a:t>
            </a:r>
            <a:r>
              <a:rPr lang="en-US" dirty="0"/>
              <a:t>: function value for current argument value defined in terms of previously defined function values and/or arguments</a:t>
            </a:r>
          </a:p>
          <a:p>
            <a:r>
              <a:rPr lang="en-US" dirty="0" smtClean="0"/>
              <a:t>Example: Recursive </a:t>
            </a:r>
            <a:r>
              <a:rPr lang="en-US" dirty="0"/>
              <a:t>power function</a:t>
            </a:r>
          </a:p>
          <a:p>
            <a:pPr marL="0" indent="0">
              <a:buNone/>
            </a:pPr>
            <a:r>
              <a:rPr lang="en-US" sz="2600" dirty="0">
                <a:latin typeface="Courier New"/>
                <a:cs typeface="Courier New"/>
              </a:rPr>
              <a:t>double power(double x, unsigned n){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600" dirty="0">
                <a:latin typeface="Courier New"/>
                <a:cs typeface="Courier New"/>
              </a:rPr>
              <a:t>	if (n == 0)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600" dirty="0">
                <a:latin typeface="Courier New"/>
                <a:cs typeface="Courier New"/>
              </a:rPr>
              <a:t>		return 1.0;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600" dirty="0">
                <a:latin typeface="Courier New"/>
                <a:cs typeface="Courier New"/>
              </a:rPr>
              <a:t>	else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600" dirty="0">
                <a:latin typeface="Courier New"/>
                <a:cs typeface="Courier New"/>
              </a:rPr>
              <a:t>		return x * power(x, n – 1);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sz="2600" dirty="0" smtClean="0">
                <a:latin typeface="Courier New"/>
                <a:cs typeface="Courier New"/>
              </a:rPr>
              <a:t>}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D00-DD3C-3A40-B230-C8D2BFB8B524}" type="datetime1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Binary Trees as Recursive Data Structures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binary tree is either empty …</a:t>
            </a:r>
          </a:p>
          <a:p>
            <a:pPr>
              <a:buFontTx/>
              <a:buNone/>
            </a:pPr>
            <a:r>
              <a:rPr lang="en-US"/>
              <a:t>         or</a:t>
            </a:r>
          </a:p>
          <a:p>
            <a:r>
              <a:rPr lang="en-US"/>
              <a:t>Consists of</a:t>
            </a:r>
          </a:p>
          <a:p>
            <a:pPr lvl="1"/>
            <a:r>
              <a:rPr lang="en-US"/>
              <a:t>a node called the root</a:t>
            </a:r>
          </a:p>
          <a:p>
            <a:pPr lvl="1"/>
            <a:r>
              <a:rPr lang="en-US"/>
              <a:t>root has pointers to two </a:t>
            </a:r>
            <a:br>
              <a:rPr lang="en-US"/>
            </a:br>
            <a:r>
              <a:rPr lang="en-US"/>
              <a:t>disjoint binary (sub)</a:t>
            </a:r>
            <a:r>
              <a:rPr lang="en-US" u="sng"/>
              <a:t>trees</a:t>
            </a:r>
            <a:r>
              <a:rPr lang="en-US"/>
              <a:t> called …</a:t>
            </a:r>
          </a:p>
          <a:p>
            <a:pPr lvl="2"/>
            <a:r>
              <a:rPr lang="en-US"/>
              <a:t>right (sub)</a:t>
            </a:r>
            <a:r>
              <a:rPr lang="en-US" u="sng"/>
              <a:t>tree</a:t>
            </a:r>
          </a:p>
          <a:p>
            <a:pPr lvl="2"/>
            <a:r>
              <a:rPr lang="en-US"/>
              <a:t>left (sub)</a:t>
            </a:r>
            <a:r>
              <a:rPr lang="en-US" u="sng"/>
              <a:t>tree</a:t>
            </a:r>
          </a:p>
          <a:p>
            <a:pPr lvl="2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72C8-DBC6-4140-920B-04C55F94D3D0}" type="datetime1">
              <a:rPr lang="en-US" smtClean="0"/>
              <a:t>4/7/17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F34C7-F341-5B4E-AC49-A684526862D2}" type="slidenum">
              <a:rPr lang="en-US"/>
              <a:pPr/>
              <a:t>15</a:t>
            </a:fld>
            <a:endParaRPr lang="en-US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667500" y="1219200"/>
            <a:ext cx="17145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Anchor</a:t>
            </a:r>
          </a:p>
        </p:txBody>
      </p:sp>
      <p:grpSp>
        <p:nvGrpSpPr>
          <p:cNvPr id="67589" name="Group 5"/>
          <p:cNvGrpSpPr>
            <a:grpSpLocks/>
          </p:cNvGrpSpPr>
          <p:nvPr/>
        </p:nvGrpSpPr>
        <p:grpSpPr bwMode="auto">
          <a:xfrm>
            <a:off x="6381750" y="2819400"/>
            <a:ext cx="2286000" cy="1981200"/>
            <a:chOff x="4020" y="2232"/>
            <a:chExt cx="1440" cy="1248"/>
          </a:xfrm>
        </p:grpSpPr>
        <p:sp>
          <p:nvSpPr>
            <p:cNvPr id="67590" name="AutoShape 6"/>
            <p:cNvSpPr>
              <a:spLocks/>
            </p:cNvSpPr>
            <p:nvPr/>
          </p:nvSpPr>
          <p:spPr bwMode="auto">
            <a:xfrm>
              <a:off x="4020" y="2232"/>
              <a:ext cx="264" cy="1248"/>
            </a:xfrm>
            <a:prstGeom prst="rightBrace">
              <a:avLst>
                <a:gd name="adj1" fmla="val 393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91" name="Text Box 7"/>
            <p:cNvSpPr txBox="1">
              <a:spLocks noChangeArrowheads="1"/>
            </p:cNvSpPr>
            <p:nvPr/>
          </p:nvSpPr>
          <p:spPr bwMode="auto">
            <a:xfrm>
              <a:off x="4560" y="2664"/>
              <a:ext cx="900" cy="4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Inductive step</a:t>
              </a: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543300" y="4572000"/>
            <a:ext cx="2647950" cy="581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Which is either empty …</a:t>
            </a:r>
            <a:br>
              <a:rPr lang="en-US" sz="1600" dirty="0"/>
            </a:br>
            <a:r>
              <a:rPr lang="en-US" sz="1600" dirty="0"/>
              <a:t>   or …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400550" y="4953000"/>
            <a:ext cx="20002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Which is either empty …</a:t>
            </a:r>
            <a:br>
              <a:rPr lang="en-US" sz="1200" dirty="0"/>
            </a:br>
            <a:r>
              <a:rPr lang="en-US" sz="1200" dirty="0"/>
              <a:t>   or …</a:t>
            </a:r>
          </a:p>
        </p:txBody>
      </p:sp>
    </p:spTree>
    <p:extLst>
      <p:ext uri="{BB962C8B-B14F-4D97-AF65-F5344CB8AC3E}">
        <p14:creationId xmlns:p14="http://schemas.microsoft.com/office/powerpoint/2010/main" val="91659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592" grpId="0" animBg="1"/>
      <p:bldP spid="675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7E9-2FCA-FB42-97D3-06C1E18801AA}" type="slidenum">
              <a:rPr lang="en-US"/>
              <a:pPr/>
              <a:t>16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Traversal is Recursive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the binary tree is empty then</a:t>
            </a:r>
            <a:br>
              <a:rPr lang="en-US"/>
            </a:br>
            <a:r>
              <a:rPr lang="en-US"/>
              <a:t>do nothing</a:t>
            </a:r>
          </a:p>
          <a:p>
            <a:pPr>
              <a:buFontTx/>
              <a:buNone/>
            </a:pPr>
            <a:r>
              <a:rPr lang="en-US"/>
              <a:t>Else </a:t>
            </a:r>
            <a:br>
              <a:rPr lang="en-US"/>
            </a:br>
            <a:r>
              <a:rPr lang="en-US"/>
              <a:t>N: Visit the root, process data</a:t>
            </a:r>
            <a:br>
              <a:rPr lang="en-US"/>
            </a:br>
            <a:r>
              <a:rPr lang="en-US"/>
              <a:t>L: Traverse the left subtree</a:t>
            </a:r>
            <a:br>
              <a:rPr lang="en-US"/>
            </a:br>
            <a:r>
              <a:rPr lang="en-US"/>
              <a:t>R: Traverse the right subtree</a:t>
            </a:r>
          </a:p>
        </p:txBody>
      </p:sp>
      <p:grpSp>
        <p:nvGrpSpPr>
          <p:cNvPr id="68612" name="Group 4"/>
          <p:cNvGrpSpPr>
            <a:grpSpLocks/>
          </p:cNvGrpSpPr>
          <p:nvPr/>
        </p:nvGrpSpPr>
        <p:grpSpPr bwMode="auto">
          <a:xfrm>
            <a:off x="0" y="685800"/>
            <a:ext cx="9144000" cy="2057400"/>
            <a:chOff x="0" y="720"/>
            <a:chExt cx="5760" cy="1296"/>
          </a:xfrm>
        </p:grpSpPr>
        <p:sp>
          <p:nvSpPr>
            <p:cNvPr id="68613" name="Text Box 5"/>
            <p:cNvSpPr txBox="1">
              <a:spLocks noChangeArrowheads="1"/>
            </p:cNvSpPr>
            <p:nvPr/>
          </p:nvSpPr>
          <p:spPr bwMode="auto">
            <a:xfrm>
              <a:off x="4416" y="1728"/>
              <a:ext cx="134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"anchor"</a:t>
              </a:r>
            </a:p>
          </p:txBody>
        </p:sp>
        <p:sp>
          <p:nvSpPr>
            <p:cNvPr id="68614" name="Oval 6"/>
            <p:cNvSpPr>
              <a:spLocks noChangeArrowheads="1"/>
            </p:cNvSpPr>
            <p:nvPr/>
          </p:nvSpPr>
          <p:spPr bwMode="auto">
            <a:xfrm>
              <a:off x="0" y="720"/>
              <a:ext cx="4272" cy="115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 flipH="1" flipV="1">
              <a:off x="3792" y="1680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4953000" y="2590800"/>
            <a:ext cx="2743200" cy="2819400"/>
            <a:chOff x="3408" y="2064"/>
            <a:chExt cx="1728" cy="1776"/>
          </a:xfrm>
        </p:grpSpPr>
        <p:sp>
          <p:nvSpPr>
            <p:cNvPr id="68617" name="AutoShape 9"/>
            <p:cNvSpPr>
              <a:spLocks/>
            </p:cNvSpPr>
            <p:nvPr/>
          </p:nvSpPr>
          <p:spPr bwMode="auto">
            <a:xfrm>
              <a:off x="4080" y="2064"/>
              <a:ext cx="240" cy="1008"/>
            </a:xfrm>
            <a:prstGeom prst="rightBrace">
              <a:avLst>
                <a:gd name="adj1" fmla="val 3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18" name="Text Box 10"/>
            <p:cNvSpPr txBox="1">
              <a:spLocks noChangeArrowheads="1"/>
            </p:cNvSpPr>
            <p:nvPr/>
          </p:nvSpPr>
          <p:spPr bwMode="auto">
            <a:xfrm>
              <a:off x="3408" y="3552"/>
              <a:ext cx="17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The inductive step</a:t>
              </a:r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auto">
            <a:xfrm>
              <a:off x="4416" y="2496"/>
              <a:ext cx="456" cy="960"/>
            </a:xfrm>
            <a:custGeom>
              <a:avLst/>
              <a:gdLst>
                <a:gd name="T0" fmla="*/ 0 w 456"/>
                <a:gd name="T1" fmla="*/ 96 h 960"/>
                <a:gd name="T2" fmla="*/ 432 w 456"/>
                <a:gd name="T3" fmla="*/ 144 h 960"/>
                <a:gd name="T4" fmla="*/ 144 w 456"/>
                <a:gd name="T5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6" h="960">
                  <a:moveTo>
                    <a:pt x="0" y="96"/>
                  </a:moveTo>
                  <a:cubicBezTo>
                    <a:pt x="204" y="48"/>
                    <a:pt x="408" y="0"/>
                    <a:pt x="432" y="144"/>
                  </a:cubicBezTo>
                  <a:cubicBezTo>
                    <a:pt x="456" y="288"/>
                    <a:pt x="300" y="624"/>
                    <a:pt x="144" y="9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C64F-78C4-0E4E-B310-BB59C16A2986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9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Traversal Order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Three possibilities for inductive step …</a:t>
            </a:r>
          </a:p>
          <a:p>
            <a:r>
              <a:rPr lang="en-US"/>
              <a:t>Left subtree, Node, Right subtree</a:t>
            </a:r>
            <a:br>
              <a:rPr lang="en-US"/>
            </a:br>
            <a:r>
              <a:rPr lang="en-US"/>
              <a:t>the </a:t>
            </a:r>
            <a:r>
              <a:rPr lang="en-US" u="sng"/>
              <a:t>inorder</a:t>
            </a:r>
            <a:r>
              <a:rPr lang="en-US"/>
              <a:t> traversal</a:t>
            </a:r>
          </a:p>
          <a:p>
            <a:endParaRPr lang="en-US"/>
          </a:p>
          <a:p>
            <a:r>
              <a:rPr lang="en-US"/>
              <a:t>Node, Left subtree, Right subtree</a:t>
            </a:r>
            <a:br>
              <a:rPr lang="en-US"/>
            </a:br>
            <a:r>
              <a:rPr lang="en-US"/>
              <a:t>the </a:t>
            </a:r>
            <a:r>
              <a:rPr lang="en-US" u="sng"/>
              <a:t>preorder</a:t>
            </a:r>
            <a:r>
              <a:rPr lang="en-US"/>
              <a:t> traversal</a:t>
            </a:r>
          </a:p>
          <a:p>
            <a:endParaRPr lang="en-US"/>
          </a:p>
          <a:p>
            <a:r>
              <a:rPr lang="en-US"/>
              <a:t>Left subtree, Right subtree, Node</a:t>
            </a:r>
            <a:br>
              <a:rPr lang="en-US"/>
            </a:br>
            <a:r>
              <a:rPr lang="en-US"/>
              <a:t>the </a:t>
            </a:r>
            <a:r>
              <a:rPr lang="en-US" u="sng"/>
              <a:t>postorder</a:t>
            </a:r>
            <a:r>
              <a:rPr lang="en-US"/>
              <a:t> traversal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176F4-ECAB-6F4B-B95D-00E527637330}" type="datetime1">
              <a:rPr lang="en-US" smtClean="0"/>
              <a:t>4/7/17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AD02-C572-2E44-A55E-E13FDAB42C27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78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Traversal Order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expression</a:t>
            </a:r>
            <a:br>
              <a:rPr lang="en-US"/>
            </a:br>
            <a:r>
              <a:rPr lang="en-US"/>
              <a:t>             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A – B * C + D</a:t>
            </a:r>
          </a:p>
          <a:p>
            <a:r>
              <a:rPr lang="en-US"/>
              <a:t>Represent each operand as </a:t>
            </a:r>
          </a:p>
          <a:p>
            <a:pPr lvl="1"/>
            <a:r>
              <a:rPr lang="en-US"/>
              <a:t>The child of a </a:t>
            </a:r>
            <a:br>
              <a:rPr lang="en-US"/>
            </a:br>
            <a:r>
              <a:rPr lang="en-US"/>
              <a:t>parent node</a:t>
            </a:r>
          </a:p>
          <a:p>
            <a:r>
              <a:rPr lang="en-US"/>
              <a:t>Parent node,</a:t>
            </a:r>
            <a:br>
              <a:rPr lang="en-US"/>
            </a:br>
            <a:r>
              <a:rPr lang="en-US"/>
              <a:t>representing </a:t>
            </a:r>
            <a:br>
              <a:rPr lang="en-US"/>
            </a:br>
            <a:r>
              <a:rPr lang="en-US"/>
              <a:t>the corresponding </a:t>
            </a:r>
            <a:br>
              <a:rPr lang="en-US"/>
            </a:br>
            <a:r>
              <a:rPr lang="en-US"/>
              <a:t>operator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A968B-F819-0042-95CD-EEE78D6CE8E8}" type="datetime1">
              <a:rPr lang="en-US" smtClean="0"/>
              <a:t>4/7/17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EADA1-EB16-0148-BBDA-3FFAC26CEE28}" type="slidenum">
              <a:rPr lang="en-US"/>
              <a:pPr/>
              <a:t>18</a:t>
            </a:fld>
            <a:endParaRPr lang="en-US"/>
          </a:p>
        </p:txBody>
      </p:sp>
      <p:pic>
        <p:nvPicPr>
          <p:cNvPr id="71711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3" y="2846388"/>
            <a:ext cx="3602037" cy="31654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4" name="Group 34"/>
          <p:cNvGrpSpPr>
            <a:grpSpLocks/>
          </p:cNvGrpSpPr>
          <p:nvPr/>
        </p:nvGrpSpPr>
        <p:grpSpPr bwMode="auto">
          <a:xfrm>
            <a:off x="3751263" y="2954338"/>
            <a:ext cx="3400425" cy="1500187"/>
            <a:chOff x="2363" y="1861"/>
            <a:chExt cx="2142" cy="945"/>
          </a:xfrm>
        </p:grpSpPr>
        <p:sp>
          <p:nvSpPr>
            <p:cNvPr id="71712" name="Line 32"/>
            <p:cNvSpPr>
              <a:spLocks noChangeShapeType="1"/>
            </p:cNvSpPr>
            <p:nvPr/>
          </p:nvSpPr>
          <p:spPr bwMode="auto">
            <a:xfrm>
              <a:off x="2363" y="1861"/>
              <a:ext cx="2142" cy="6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3" name="Line 33"/>
            <p:cNvSpPr>
              <a:spLocks noChangeShapeType="1"/>
            </p:cNvSpPr>
            <p:nvPr/>
          </p:nvSpPr>
          <p:spPr bwMode="auto">
            <a:xfrm>
              <a:off x="2363" y="1861"/>
              <a:ext cx="886" cy="9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1717" name="Group 37"/>
          <p:cNvGrpSpPr>
            <a:grpSpLocks/>
          </p:cNvGrpSpPr>
          <p:nvPr/>
        </p:nvGrpSpPr>
        <p:grpSpPr bwMode="auto">
          <a:xfrm>
            <a:off x="4572000" y="4219575"/>
            <a:ext cx="1430338" cy="704850"/>
            <a:chOff x="2880" y="2658"/>
            <a:chExt cx="901" cy="444"/>
          </a:xfrm>
        </p:grpSpPr>
        <p:sp>
          <p:nvSpPr>
            <p:cNvPr id="71715" name="Line 35"/>
            <p:cNvSpPr>
              <a:spLocks noChangeShapeType="1"/>
            </p:cNvSpPr>
            <p:nvPr/>
          </p:nvSpPr>
          <p:spPr bwMode="auto">
            <a:xfrm flipV="1">
              <a:off x="2880" y="3042"/>
              <a:ext cx="901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16" name="Line 36"/>
            <p:cNvSpPr>
              <a:spLocks noChangeShapeType="1"/>
            </p:cNvSpPr>
            <p:nvPr/>
          </p:nvSpPr>
          <p:spPr bwMode="auto">
            <a:xfrm flipV="1">
              <a:off x="2895" y="2658"/>
              <a:ext cx="650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624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F3EC2-2E0F-F84F-9A3D-D1271F3128B4}" type="slidenum">
              <a:rPr lang="en-US"/>
              <a:pPr/>
              <a:t>19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Traversal Order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Inorder</a:t>
            </a:r>
            <a:r>
              <a:rPr lang="en-US"/>
              <a:t> traversal produces </a:t>
            </a:r>
            <a:r>
              <a:rPr lang="en-US" u="sng"/>
              <a:t>infix</a:t>
            </a:r>
            <a:r>
              <a:rPr lang="en-US"/>
              <a:t> expression</a:t>
            </a:r>
            <a:br>
              <a:rPr lang="en-US"/>
            </a:br>
            <a:r>
              <a:rPr lang="en-US"/>
              <a:t>           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A – B * C + D</a:t>
            </a:r>
          </a:p>
          <a:p>
            <a:r>
              <a:rPr lang="en-US" u="sng"/>
              <a:t>Preorder</a:t>
            </a:r>
            <a:r>
              <a:rPr lang="en-US"/>
              <a:t> traversal produces the </a:t>
            </a:r>
            <a:r>
              <a:rPr lang="en-US" u="sng"/>
              <a:t>prefix</a:t>
            </a:r>
            <a:r>
              <a:rPr lang="en-US"/>
              <a:t> expression</a:t>
            </a:r>
            <a:br>
              <a:rPr lang="en-US"/>
            </a:br>
            <a:r>
              <a:rPr lang="en-US"/>
              <a:t>           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+ - A * B C D</a:t>
            </a:r>
          </a:p>
          <a:p>
            <a:r>
              <a:rPr lang="en-US" u="sng"/>
              <a:t>Postorder</a:t>
            </a:r>
            <a:r>
              <a:rPr lang="en-US"/>
              <a:t> traversal produces the </a:t>
            </a:r>
            <a:r>
              <a:rPr lang="en-US" u="sng"/>
              <a:t>postfix</a:t>
            </a:r>
            <a:r>
              <a:rPr lang="en-US"/>
              <a:t> or RPN expression</a:t>
            </a:r>
            <a:br>
              <a:rPr lang="en-US"/>
            </a:br>
            <a:r>
              <a:rPr lang="en-US"/>
              <a:t>           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A B C * - D +</a:t>
            </a:r>
          </a:p>
          <a:p>
            <a:endParaRPr lang="en-US">
              <a:solidFill>
                <a:srgbClr val="6666FF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707B-A08F-9F4A-AE7A-663BB7753571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36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Will likely post Program 4 (stacks) and Program 5 (queues) together</a:t>
            </a:r>
          </a:p>
          <a:p>
            <a:pPr lvl="2"/>
            <a:r>
              <a:rPr lang="en-US" dirty="0" smtClean="0"/>
              <a:t>P4 to be due next Friday (10/14), P5 due 10/21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C</a:t>
            </a:r>
            <a:r>
              <a:rPr lang="en-US" dirty="0" smtClean="0"/>
              <a:t>++ </a:t>
            </a:r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Binary trees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81A5AF1-4C81-B647-809B-8D7AE1C547CC}" type="datetime1">
              <a:rPr lang="en-US" smtClean="0">
                <a:latin typeface="+mj-lt"/>
              </a:rPr>
              <a:t>4/7/17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ADT Binary Search Tree (BST)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Data Elements</a:t>
            </a:r>
          </a:p>
          <a:p>
            <a:pPr lvl="1"/>
            <a:r>
              <a:rPr lang="en-US" dirty="0"/>
              <a:t>binary tree</a:t>
            </a:r>
          </a:p>
          <a:p>
            <a:pPr lvl="1"/>
            <a:r>
              <a:rPr lang="en-US" dirty="0"/>
              <a:t>each node x,</a:t>
            </a:r>
          </a:p>
          <a:p>
            <a:pPr lvl="2"/>
            <a:r>
              <a:rPr lang="en-US" dirty="0"/>
              <a:t>value in left child of </a:t>
            </a:r>
            <a:r>
              <a:rPr lang="en-US" dirty="0" smtClean="0"/>
              <a:t>x ≤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value in </a:t>
            </a:r>
            <a:r>
              <a:rPr lang="en-US" dirty="0" smtClean="0">
                <a:latin typeface="Tahoma" charset="0"/>
              </a:rPr>
              <a:t>x </a:t>
            </a:r>
            <a:r>
              <a:rPr lang="en-US" dirty="0" smtClean="0"/>
              <a:t>≤ </a:t>
            </a:r>
            <a:r>
              <a:rPr lang="en-US" dirty="0" smtClean="0">
                <a:latin typeface="Tahoma" charset="0"/>
              </a:rPr>
              <a:t>in </a:t>
            </a:r>
            <a:r>
              <a:rPr lang="en-US" dirty="0">
                <a:latin typeface="Tahoma" charset="0"/>
              </a:rPr>
              <a:t>right child of x</a:t>
            </a:r>
          </a:p>
          <a:p>
            <a:r>
              <a:rPr lang="en-US" dirty="0">
                <a:latin typeface="Arial"/>
                <a:cs typeface="Arial"/>
              </a:rPr>
              <a:t>Basic operations</a:t>
            </a:r>
          </a:p>
          <a:p>
            <a:pPr lvl="1"/>
            <a:r>
              <a:rPr lang="en-US" dirty="0">
                <a:latin typeface="Arial"/>
                <a:cs typeface="Arial"/>
              </a:rPr>
              <a:t>Construct an empty BST</a:t>
            </a:r>
          </a:p>
          <a:p>
            <a:pPr lvl="1"/>
            <a:r>
              <a:rPr lang="en-US" dirty="0">
                <a:latin typeface="Arial"/>
                <a:cs typeface="Arial"/>
              </a:rPr>
              <a:t>Determine if BST is empty</a:t>
            </a:r>
          </a:p>
          <a:p>
            <a:pPr lvl="1"/>
            <a:r>
              <a:rPr lang="en-US" dirty="0">
                <a:latin typeface="Arial"/>
                <a:cs typeface="Arial"/>
              </a:rPr>
              <a:t>Search BST for given item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4B4C-1E23-2E4C-A4A1-B8693632A1C5}" type="datetime1">
              <a:rPr lang="en-US" smtClean="0"/>
              <a:t>4/7/17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A609-D20E-EC41-AED5-A6D6257C51C8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7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B64E-E1B2-FB40-91E1-1DF93F800A5E}" type="slidenum">
              <a:rPr lang="en-US"/>
              <a:pPr/>
              <a:t>21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ADT Binary Search Tree (BST)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Basic operations (</a:t>
            </a:r>
            <a:r>
              <a:rPr lang="en-US" dirty="0" smtClean="0">
                <a:latin typeface="Arial"/>
                <a:cs typeface="Arial"/>
              </a:rPr>
              <a:t>continued)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Insert a new item in the BST</a:t>
            </a:r>
          </a:p>
          <a:p>
            <a:pPr lvl="2"/>
            <a:r>
              <a:rPr lang="en-US" dirty="0">
                <a:latin typeface="Arial"/>
                <a:cs typeface="Arial"/>
              </a:rPr>
              <a:t>Maintain the BST property</a:t>
            </a:r>
          </a:p>
          <a:p>
            <a:pPr lvl="1"/>
            <a:r>
              <a:rPr lang="en-US" dirty="0">
                <a:latin typeface="Arial"/>
                <a:cs typeface="Arial"/>
              </a:rPr>
              <a:t>Delete an item from the BST</a:t>
            </a:r>
          </a:p>
          <a:p>
            <a:pPr lvl="2"/>
            <a:r>
              <a:rPr lang="en-US" dirty="0">
                <a:latin typeface="Arial"/>
                <a:cs typeface="Arial"/>
              </a:rPr>
              <a:t>Maintain the BST property</a:t>
            </a:r>
          </a:p>
          <a:p>
            <a:pPr lvl="1"/>
            <a:r>
              <a:rPr lang="en-US" dirty="0">
                <a:latin typeface="Arial"/>
                <a:cs typeface="Arial"/>
              </a:rPr>
              <a:t>Traverse the BST</a:t>
            </a:r>
          </a:p>
          <a:p>
            <a:pPr lvl="2"/>
            <a:r>
              <a:rPr lang="en-US" dirty="0">
                <a:latin typeface="Arial"/>
                <a:cs typeface="Arial"/>
              </a:rPr>
              <a:t>Visit each node exactly once</a:t>
            </a:r>
          </a:p>
          <a:p>
            <a:pPr lvl="2"/>
            <a:r>
              <a:rPr lang="en-US" dirty="0">
                <a:latin typeface="Arial"/>
                <a:cs typeface="Arial"/>
              </a:rPr>
              <a:t>The </a:t>
            </a:r>
            <a:r>
              <a:rPr lang="en-US" i="1" dirty="0" err="1">
                <a:latin typeface="Arial"/>
                <a:cs typeface="Arial"/>
              </a:rPr>
              <a:t>inorder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i="1" dirty="0">
                <a:latin typeface="Arial"/>
                <a:cs typeface="Arial"/>
              </a:rPr>
              <a:t>traversal</a:t>
            </a:r>
            <a:r>
              <a:rPr lang="en-US" dirty="0">
                <a:latin typeface="Arial"/>
                <a:cs typeface="Arial"/>
              </a:rPr>
              <a:t> must visit the values in the nodes in ascending order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FD2C-4553-AF44-BF4B-D735F94C0D7A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8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361A-E728-2349-BD34-E9DB89D79D8E}" type="slidenum">
              <a:rPr lang="en-US"/>
              <a:pPr/>
              <a:t>22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BST Searches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Search begins at root</a:t>
            </a:r>
          </a:p>
          <a:p>
            <a:pPr lvl="1"/>
            <a:r>
              <a:rPr lang="en-US" sz="2400" dirty="0"/>
              <a:t>If that is desired item, done</a:t>
            </a:r>
          </a:p>
          <a:p>
            <a:r>
              <a:rPr lang="en-US" sz="2800" dirty="0"/>
              <a:t>If item is </a:t>
            </a:r>
            <a:r>
              <a:rPr lang="en-US" sz="2800" u="sng" dirty="0"/>
              <a:t>less</a:t>
            </a:r>
            <a:r>
              <a:rPr lang="en-US" sz="2800" dirty="0"/>
              <a:t>, move down</a:t>
            </a:r>
            <a:br>
              <a:rPr lang="en-US" sz="2800" dirty="0"/>
            </a:br>
            <a:r>
              <a:rPr lang="en-US" sz="2800" u="sng" dirty="0"/>
              <a:t>left</a:t>
            </a:r>
            <a:r>
              <a:rPr lang="en-US" sz="2800" dirty="0"/>
              <a:t> </a:t>
            </a:r>
            <a:r>
              <a:rPr lang="en-US" sz="2800" dirty="0" err="1"/>
              <a:t>subtree</a:t>
            </a:r>
            <a:endParaRPr lang="en-US" sz="2800" dirty="0"/>
          </a:p>
          <a:p>
            <a:r>
              <a:rPr lang="en-US" sz="2800" dirty="0"/>
              <a:t>If item searched for is </a:t>
            </a:r>
            <a:r>
              <a:rPr lang="en-US" sz="2800" u="sng" dirty="0"/>
              <a:t>greater</a:t>
            </a:r>
            <a:r>
              <a:rPr lang="en-US" sz="2800" dirty="0"/>
              <a:t>, move down </a:t>
            </a:r>
            <a:r>
              <a:rPr lang="en-US" sz="2800" u="sng" dirty="0"/>
              <a:t>right</a:t>
            </a:r>
            <a:r>
              <a:rPr lang="en-US" sz="2800" dirty="0"/>
              <a:t> </a:t>
            </a:r>
            <a:r>
              <a:rPr lang="en-US" sz="2800" dirty="0" err="1"/>
              <a:t>subtree</a:t>
            </a:r>
            <a:endParaRPr lang="en-US" sz="2800" dirty="0"/>
          </a:p>
          <a:p>
            <a:r>
              <a:rPr lang="en-US" sz="2800" dirty="0"/>
              <a:t>If item is not found, we </a:t>
            </a:r>
            <a:br>
              <a:rPr lang="en-US" sz="2800" dirty="0"/>
            </a:br>
            <a:r>
              <a:rPr lang="en-US" sz="2800" dirty="0"/>
              <a:t>will run into an empty </a:t>
            </a:r>
            <a:r>
              <a:rPr lang="en-US" sz="2800" dirty="0" err="1" smtClean="0"/>
              <a:t>subtree</a:t>
            </a:r>
            <a:endParaRPr lang="en-US" sz="2800" dirty="0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681037"/>
            <a:ext cx="3235325" cy="21621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Line 6"/>
          <p:cNvSpPr>
            <a:spLocks noChangeShapeType="1"/>
          </p:cNvSpPr>
          <p:nvPr/>
        </p:nvSpPr>
        <p:spPr bwMode="auto">
          <a:xfrm flipV="1">
            <a:off x="4900613" y="1273175"/>
            <a:ext cx="2039937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681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2176462" cy="13716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6814" name="Group 14"/>
          <p:cNvGrpSpPr>
            <a:grpSpLocks/>
          </p:cNvGrpSpPr>
          <p:nvPr/>
        </p:nvGrpSpPr>
        <p:grpSpPr bwMode="auto">
          <a:xfrm>
            <a:off x="2978150" y="1577975"/>
            <a:ext cx="4243388" cy="1470025"/>
            <a:chOff x="1876" y="1285"/>
            <a:chExt cx="2673" cy="926"/>
          </a:xfrm>
        </p:grpSpPr>
        <p:sp>
          <p:nvSpPr>
            <p:cNvPr id="76805" name="AutoShape 5"/>
            <p:cNvSpPr>
              <a:spLocks noChangeArrowheads="1"/>
            </p:cNvSpPr>
            <p:nvPr/>
          </p:nvSpPr>
          <p:spPr bwMode="auto">
            <a:xfrm>
              <a:off x="3668" y="1285"/>
              <a:ext cx="881" cy="65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0000"/>
                  </a:schemeClr>
                </a:gs>
                <a:gs pos="100000">
                  <a:schemeClr val="accent1">
                    <a:alpha val="28999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3" name="Freeform 13"/>
            <p:cNvSpPr>
              <a:spLocks/>
            </p:cNvSpPr>
            <p:nvPr/>
          </p:nvSpPr>
          <p:spPr bwMode="auto">
            <a:xfrm>
              <a:off x="1876" y="1890"/>
              <a:ext cx="1949" cy="321"/>
            </a:xfrm>
            <a:custGeom>
              <a:avLst/>
              <a:gdLst>
                <a:gd name="T0" fmla="*/ 0 w 1949"/>
                <a:gd name="T1" fmla="*/ 148 h 321"/>
                <a:gd name="T2" fmla="*/ 1550 w 1949"/>
                <a:gd name="T3" fmla="*/ 296 h 321"/>
                <a:gd name="T4" fmla="*/ 1949 w 1949"/>
                <a:gd name="T5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49" h="321">
                  <a:moveTo>
                    <a:pt x="0" y="148"/>
                  </a:moveTo>
                  <a:cubicBezTo>
                    <a:pt x="612" y="234"/>
                    <a:pt x="1225" y="321"/>
                    <a:pt x="1550" y="296"/>
                  </a:cubicBezTo>
                  <a:cubicBezTo>
                    <a:pt x="1875" y="271"/>
                    <a:pt x="1912" y="135"/>
                    <a:pt x="1949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816" name="Group 16"/>
          <p:cNvGrpSpPr>
            <a:grpSpLocks/>
          </p:cNvGrpSpPr>
          <p:nvPr/>
        </p:nvGrpSpPr>
        <p:grpSpPr bwMode="auto">
          <a:xfrm>
            <a:off x="6330950" y="1541462"/>
            <a:ext cx="2425700" cy="1489075"/>
            <a:chOff x="3988" y="1292"/>
            <a:chExt cx="1528" cy="938"/>
          </a:xfrm>
        </p:grpSpPr>
        <p:sp>
          <p:nvSpPr>
            <p:cNvPr id="76807" name="AutoShape 7"/>
            <p:cNvSpPr>
              <a:spLocks noChangeArrowheads="1"/>
            </p:cNvSpPr>
            <p:nvPr/>
          </p:nvSpPr>
          <p:spPr bwMode="auto">
            <a:xfrm>
              <a:off x="4645" y="1292"/>
              <a:ext cx="871" cy="695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30000"/>
                  </a:schemeClr>
                </a:gs>
                <a:gs pos="100000">
                  <a:schemeClr val="accent1">
                    <a:alpha val="28999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5" name="Line 15"/>
            <p:cNvSpPr>
              <a:spLocks noChangeShapeType="1"/>
            </p:cNvSpPr>
            <p:nvPr/>
          </p:nvSpPr>
          <p:spPr bwMode="auto">
            <a:xfrm flipV="1">
              <a:off x="3988" y="1905"/>
              <a:ext cx="753" cy="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F58-22B5-764C-94DB-C6A6879D0A6F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8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3D65-8273-4243-8C65-7219C406CFDA}" type="slidenum">
              <a:rPr lang="en-US"/>
              <a:pPr/>
              <a:t>23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into a BST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6038" y="1600200"/>
            <a:ext cx="5287962" cy="4743450"/>
          </a:xfrm>
        </p:spPr>
        <p:txBody>
          <a:bodyPr/>
          <a:lstStyle/>
          <a:p>
            <a:r>
              <a:rPr lang="en-US" sz="2800" dirty="0"/>
              <a:t>Insert function</a:t>
            </a:r>
          </a:p>
          <a:p>
            <a:pPr lvl="1"/>
            <a:r>
              <a:rPr lang="en-US" sz="2400" dirty="0"/>
              <a:t>Uses modified version of search to locate insertion location or already existing item</a:t>
            </a:r>
          </a:p>
          <a:p>
            <a:pPr lvl="1"/>
            <a:r>
              <a:rPr lang="en-US" sz="2400" dirty="0"/>
              <a:t>Pointer </a:t>
            </a:r>
            <a:r>
              <a:rPr lang="en-US" b="1" dirty="0">
                <a:solidFill>
                  <a:srgbClr val="6666FF"/>
                </a:solidFill>
                <a:latin typeface="Courier New" charset="0"/>
              </a:rPr>
              <a:t>parent</a:t>
            </a:r>
            <a:r>
              <a:rPr lang="en-US" sz="2400" dirty="0"/>
              <a:t> trails search pointer </a:t>
            </a:r>
            <a:r>
              <a:rPr lang="en-US" b="1" dirty="0" err="1">
                <a:solidFill>
                  <a:srgbClr val="6666FF"/>
                </a:solidFill>
                <a:latin typeface="Courier New" charset="0"/>
              </a:rPr>
              <a:t>locptr</a:t>
            </a:r>
            <a:r>
              <a:rPr lang="en-US" sz="2400" dirty="0"/>
              <a:t>, keeps track of </a:t>
            </a:r>
            <a:r>
              <a:rPr lang="en-US" b="1" dirty="0">
                <a:solidFill>
                  <a:srgbClr val="6666FF"/>
                </a:solidFill>
                <a:latin typeface="Courier New" charset="0"/>
              </a:rPr>
              <a:t>parent</a:t>
            </a:r>
            <a:r>
              <a:rPr lang="en-US" sz="2400" dirty="0"/>
              <a:t> node</a:t>
            </a:r>
          </a:p>
          <a:p>
            <a:pPr lvl="1"/>
            <a:r>
              <a:rPr lang="en-US" sz="2400" dirty="0"/>
              <a:t>Thus new node can be attached to BST in proper </a:t>
            </a:r>
            <a:r>
              <a:rPr lang="en-US" sz="2400" dirty="0" smtClean="0"/>
              <a:t>place</a:t>
            </a:r>
            <a:endParaRPr lang="en-US" sz="2400" dirty="0"/>
          </a:p>
        </p:txBody>
      </p:sp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284163" y="2366963"/>
            <a:ext cx="5835650" cy="2336800"/>
            <a:chOff x="179" y="1491"/>
            <a:chExt cx="3676" cy="1472"/>
          </a:xfrm>
        </p:grpSpPr>
        <p:pic>
          <p:nvPicPr>
            <p:cNvPr id="778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" y="1491"/>
              <a:ext cx="2099" cy="1472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0" name="Freeform 6"/>
            <p:cNvSpPr>
              <a:spLocks/>
            </p:cNvSpPr>
            <p:nvPr/>
          </p:nvSpPr>
          <p:spPr bwMode="auto">
            <a:xfrm>
              <a:off x="2186" y="1930"/>
              <a:ext cx="1669" cy="212"/>
            </a:xfrm>
            <a:custGeom>
              <a:avLst/>
              <a:gdLst>
                <a:gd name="T0" fmla="*/ 1669 w 1669"/>
                <a:gd name="T1" fmla="*/ 212 h 212"/>
                <a:gd name="T2" fmla="*/ 605 w 1669"/>
                <a:gd name="T3" fmla="*/ 20 h 212"/>
                <a:gd name="T4" fmla="*/ 0 w 1669"/>
                <a:gd name="T5" fmla="*/ 93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69" h="212">
                  <a:moveTo>
                    <a:pt x="1669" y="212"/>
                  </a:moveTo>
                  <a:cubicBezTo>
                    <a:pt x="1276" y="126"/>
                    <a:pt x="883" y="40"/>
                    <a:pt x="605" y="20"/>
                  </a:cubicBezTo>
                  <a:cubicBezTo>
                    <a:pt x="327" y="0"/>
                    <a:pt x="163" y="46"/>
                    <a:pt x="0" y="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auto">
            <a:xfrm>
              <a:off x="1359" y="2555"/>
              <a:ext cx="2127" cy="335"/>
            </a:xfrm>
            <a:custGeom>
              <a:avLst/>
              <a:gdLst>
                <a:gd name="T0" fmla="*/ 2127 w 2127"/>
                <a:gd name="T1" fmla="*/ 0 h 335"/>
                <a:gd name="T2" fmla="*/ 1063 w 2127"/>
                <a:gd name="T3" fmla="*/ 310 h 335"/>
                <a:gd name="T4" fmla="*/ 0 w 2127"/>
                <a:gd name="T5" fmla="*/ 148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7" h="335">
                  <a:moveTo>
                    <a:pt x="2127" y="0"/>
                  </a:moveTo>
                  <a:cubicBezTo>
                    <a:pt x="1772" y="142"/>
                    <a:pt x="1417" y="285"/>
                    <a:pt x="1063" y="310"/>
                  </a:cubicBezTo>
                  <a:cubicBezTo>
                    <a:pt x="709" y="335"/>
                    <a:pt x="354" y="241"/>
                    <a:pt x="0" y="1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36" name="Group 12"/>
          <p:cNvGrpSpPr>
            <a:grpSpLocks/>
          </p:cNvGrpSpPr>
          <p:nvPr/>
        </p:nvGrpSpPr>
        <p:grpSpPr bwMode="auto">
          <a:xfrm>
            <a:off x="338138" y="2295525"/>
            <a:ext cx="3171825" cy="2600325"/>
            <a:chOff x="213" y="1446"/>
            <a:chExt cx="1998" cy="1638"/>
          </a:xfrm>
        </p:grpSpPr>
        <p:pic>
          <p:nvPicPr>
            <p:cNvPr id="77833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" y="1446"/>
              <a:ext cx="1998" cy="1638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5" name="Oval 11"/>
            <p:cNvSpPr>
              <a:spLocks noChangeArrowheads="1"/>
            </p:cNvSpPr>
            <p:nvPr/>
          </p:nvSpPr>
          <p:spPr bwMode="auto">
            <a:xfrm>
              <a:off x="1560" y="2745"/>
              <a:ext cx="195" cy="186"/>
            </a:xfrm>
            <a:prstGeom prst="ellipse">
              <a:avLst/>
            </a:prstGeom>
            <a:solidFill>
              <a:srgbClr val="E1F2F3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34" name="Text Box 10"/>
            <p:cNvSpPr txBox="1">
              <a:spLocks noChangeArrowheads="1"/>
            </p:cNvSpPr>
            <p:nvPr/>
          </p:nvSpPr>
          <p:spPr bwMode="auto">
            <a:xfrm>
              <a:off x="1536" y="2742"/>
              <a:ext cx="2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Times New Roman" charset="0"/>
                </a:rPr>
                <a:t>R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CAD2-3560-0849-83D8-D7091E01B10A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5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F0FE-65A1-014E-BB7B-C69CE60D5606}" type="slidenum">
              <a:rPr lang="en-US"/>
              <a:pPr/>
              <a:t>24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Three possible cases to delete a node, </a:t>
            </a:r>
            <a:r>
              <a:rPr lang="en-US" i="1"/>
              <a:t>x</a:t>
            </a:r>
            <a:r>
              <a:rPr lang="en-US"/>
              <a:t>,  from a BST</a:t>
            </a:r>
          </a:p>
          <a:p>
            <a:pPr>
              <a:buFontTx/>
              <a:buNone/>
            </a:pPr>
            <a:r>
              <a:rPr lang="en-US"/>
              <a:t>1. The node, </a:t>
            </a:r>
            <a:br>
              <a:rPr lang="en-US"/>
            </a:br>
            <a:r>
              <a:rPr lang="en-US" i="1"/>
              <a:t>x,</a:t>
            </a:r>
            <a:r>
              <a:rPr lang="en-US"/>
              <a:t> is a leaf</a:t>
            </a:r>
          </a:p>
          <a:p>
            <a:endParaRPr lang="en-US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2489200"/>
            <a:ext cx="4176713" cy="3284538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2906713" y="3587750"/>
            <a:ext cx="1384300" cy="135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DD9F-D60C-BD49-8544-AF40A95143EB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0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5493E-1613-AA41-987B-E280C818579E}" type="slidenum">
              <a:rPr lang="en-US"/>
              <a:pPr/>
              <a:t>25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2. The node, </a:t>
            </a:r>
            <a:r>
              <a:rPr lang="en-US" i="1"/>
              <a:t>x</a:t>
            </a:r>
            <a:r>
              <a:rPr lang="en-US"/>
              <a:t> has one child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2220913"/>
            <a:ext cx="5021262" cy="36369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7" name="Freeform 5"/>
          <p:cNvSpPr>
            <a:spLocks/>
          </p:cNvSpPr>
          <p:nvPr/>
        </p:nvSpPr>
        <p:spPr bwMode="auto">
          <a:xfrm flipH="1">
            <a:off x="1017588" y="2133600"/>
            <a:ext cx="1936750" cy="2203450"/>
          </a:xfrm>
          <a:custGeom>
            <a:avLst/>
            <a:gdLst>
              <a:gd name="T0" fmla="*/ 739 w 1512"/>
              <a:gd name="T1" fmla="*/ 0 h 1772"/>
              <a:gd name="T2" fmla="*/ 1389 w 1512"/>
              <a:gd name="T3" fmla="*/ 812 h 1772"/>
              <a:gd name="T4" fmla="*/ 0 w 1512"/>
              <a:gd name="T5" fmla="*/ 1772 h 17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12" h="1772">
                <a:moveTo>
                  <a:pt x="739" y="0"/>
                </a:moveTo>
                <a:cubicBezTo>
                  <a:pt x="1125" y="258"/>
                  <a:pt x="1512" y="517"/>
                  <a:pt x="1389" y="812"/>
                </a:cubicBezTo>
                <a:cubicBezTo>
                  <a:pt x="1266" y="1107"/>
                  <a:pt x="633" y="1439"/>
                  <a:pt x="0" y="17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6E8E-1428-1544-8723-04BDB02E36D5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1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8993-9469-814B-9A43-BB5ADEE6F212}" type="slidenum">
              <a:rPr lang="en-US"/>
              <a:pPr/>
              <a:t>26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Deletion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x</a:t>
            </a:r>
            <a:r>
              <a:rPr lang="en-US"/>
              <a:t> has two children</a:t>
            </a:r>
          </a:p>
        </p:txBody>
      </p:sp>
      <p:grpSp>
        <p:nvGrpSpPr>
          <p:cNvPr id="80907" name="Group 11"/>
          <p:cNvGrpSpPr>
            <a:grpSpLocks/>
          </p:cNvGrpSpPr>
          <p:nvPr/>
        </p:nvGrpSpPr>
        <p:grpSpPr bwMode="auto">
          <a:xfrm>
            <a:off x="234950" y="2463800"/>
            <a:ext cx="6746875" cy="3249613"/>
            <a:chOff x="148" y="1552"/>
            <a:chExt cx="4250" cy="2047"/>
          </a:xfrm>
        </p:grpSpPr>
        <p:pic>
          <p:nvPicPr>
            <p:cNvPr id="8090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1" y="1552"/>
              <a:ext cx="2727" cy="2047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148" y="2186"/>
              <a:ext cx="2525" cy="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/>
                <a:t>Replace contents of x with </a:t>
              </a:r>
              <a:r>
                <a:rPr lang="en-US" sz="2400" dirty="0" err="1"/>
                <a:t>inorder</a:t>
              </a:r>
              <a:r>
                <a:rPr lang="en-US" sz="2400" dirty="0"/>
                <a:t> successor</a:t>
              </a:r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>
              <a:off x="2688" y="2570"/>
              <a:ext cx="694" cy="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0906" name="Group 10"/>
          <p:cNvGrpSpPr>
            <a:grpSpLocks/>
          </p:cNvGrpSpPr>
          <p:nvPr/>
        </p:nvGrpSpPr>
        <p:grpSpPr bwMode="auto">
          <a:xfrm>
            <a:off x="5540375" y="4691063"/>
            <a:ext cx="357188" cy="274637"/>
            <a:chOff x="3564" y="1995"/>
            <a:chExt cx="225" cy="173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3576" y="1998"/>
              <a:ext cx="165" cy="16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auto">
            <a:xfrm>
              <a:off x="3564" y="1995"/>
              <a:ext cx="22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latin typeface="Times New Roman" charset="0"/>
                </a:rPr>
                <a:t>K</a:t>
              </a:r>
            </a:p>
          </p:txBody>
        </p:sp>
      </p:grpSp>
      <p:grpSp>
        <p:nvGrpSpPr>
          <p:cNvPr id="80912" name="Group 16"/>
          <p:cNvGrpSpPr>
            <a:grpSpLocks/>
          </p:cNvGrpSpPr>
          <p:nvPr/>
        </p:nvGrpSpPr>
        <p:grpSpPr bwMode="auto">
          <a:xfrm>
            <a:off x="866775" y="2390775"/>
            <a:ext cx="6124575" cy="3419475"/>
            <a:chOff x="546" y="1506"/>
            <a:chExt cx="3858" cy="2154"/>
          </a:xfrm>
        </p:grpSpPr>
        <p:pic>
          <p:nvPicPr>
            <p:cNvPr id="80909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1" y="1540"/>
              <a:ext cx="2723" cy="2120"/>
            </a:xfrm>
            <a:prstGeom prst="rect">
              <a:avLst/>
            </a:prstGeom>
            <a:noFill/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6666FF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546" y="1506"/>
              <a:ext cx="2510" cy="7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/>
                <a:t>Delete node pointed to by xSucc as described for cases 1 and 2</a:t>
              </a:r>
            </a:p>
          </p:txBody>
        </p:sp>
        <p:sp>
          <p:nvSpPr>
            <p:cNvPr id="80911" name="Line 15"/>
            <p:cNvSpPr>
              <a:spLocks noChangeShapeType="1"/>
            </p:cNvSpPr>
            <p:nvPr/>
          </p:nvSpPr>
          <p:spPr bwMode="auto">
            <a:xfrm>
              <a:off x="2481" y="2245"/>
              <a:ext cx="931" cy="7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A573-5920-7144-A742-3365A608F752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4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0347 L 0.01163 -0.2202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108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C8A-7B8C-4E42-A170-8E5844EE06F5}" type="slidenum">
              <a:rPr lang="en-US"/>
              <a:pPr/>
              <a:t>27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Lopsidedness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 can be balanced</a:t>
            </a:r>
          </a:p>
          <a:p>
            <a:pPr lvl="1"/>
            <a:r>
              <a:rPr lang="en-US"/>
              <a:t>each node except leaves has exactly 2 child nodes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8"/>
          <a:stretch>
            <a:fillRect/>
          </a:stretch>
        </p:blipFill>
        <p:spPr bwMode="auto">
          <a:xfrm>
            <a:off x="2733675" y="3175000"/>
            <a:ext cx="4216400" cy="27749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CA654-6204-D44D-9E7B-BD6AAB3746D5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8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D914-C4DA-B645-8C68-35F30E1A9C6F}" type="slidenum">
              <a:rPr lang="en-US"/>
              <a:pPr/>
              <a:t>28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Lopsidedness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can be unbalanced</a:t>
            </a:r>
          </a:p>
          <a:p>
            <a:pPr lvl="1"/>
            <a:r>
              <a:rPr lang="en-US"/>
              <a:t>not all nodes have exactly 2 child nodes</a:t>
            </a:r>
          </a:p>
          <a:p>
            <a:endParaRPr lang="en-US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75" y="2906713"/>
            <a:ext cx="2428875" cy="335915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A71C-A639-0C4A-9F53-AEE7BF97E988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3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B1A-8595-7345-BB66-966632AB138A}" type="slidenum">
              <a:rPr lang="en-US"/>
              <a:pPr/>
              <a:t>29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Lopsidedness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can be totally lopsided</a:t>
            </a:r>
          </a:p>
          <a:p>
            <a:pPr lvl="1"/>
            <a:r>
              <a:rPr lang="en-US"/>
              <a:t>Suppose each node has a right child only</a:t>
            </a:r>
          </a:p>
          <a:p>
            <a:pPr lvl="1"/>
            <a:r>
              <a:rPr lang="en-US"/>
              <a:t>Degenerates into a linked list</a:t>
            </a:r>
          </a:p>
          <a:p>
            <a:endParaRPr lang="en-US"/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3271838"/>
            <a:ext cx="3408363" cy="29749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368925" y="3821113"/>
            <a:ext cx="2651125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Processing time affected by "shape" of tree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6157-C6C9-2747-A725-649840AB6873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2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Strings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879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String data type found in &lt;string&gt; library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Concepts to work with strings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Relational </a:t>
            </a:r>
            <a:r>
              <a:rPr lang="en-US" dirty="0">
                <a:latin typeface="Arial" charset="0"/>
              </a:rPr>
              <a:t>operators: </a:t>
            </a:r>
            <a:r>
              <a:rPr lang="en-US" dirty="0">
                <a:latin typeface="Courier New" charset="0"/>
                <a:cs typeface="Courier New" charset="0"/>
              </a:rPr>
              <a:t>==, !=, &lt;, &gt;, &lt;=, &gt;=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Character-by-character comparison using ASCII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Concatenation: </a:t>
            </a:r>
            <a:r>
              <a:rPr lang="en-US" dirty="0">
                <a:latin typeface="Courier New" charset="0"/>
                <a:cs typeface="Courier New" charset="0"/>
              </a:rPr>
              <a:t>+, +=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Choosing single character: </a:t>
            </a:r>
            <a:r>
              <a:rPr lang="en-US" dirty="0">
                <a:latin typeface="Courier New" charset="0"/>
                <a:cs typeface="Courier New" charset="0"/>
              </a:rPr>
              <a:t>[]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Courier New" charset="0"/>
                <a:cs typeface="Courier New" charset="0"/>
              </a:rPr>
              <a:t>at()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at()</a:t>
            </a:r>
            <a:r>
              <a:rPr lang="en-US" dirty="0">
                <a:latin typeface="Arial" charset="0"/>
                <a:cs typeface="Courier New" charset="0"/>
              </a:rPr>
              <a:t> </a:t>
            </a:r>
            <a:r>
              <a:rPr lang="en-US" dirty="0">
                <a:latin typeface="Arial" charset="0"/>
              </a:rPr>
              <a:t>provides boundary checking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Substrings: </a:t>
            </a:r>
            <a:r>
              <a:rPr lang="en-US" dirty="0" err="1">
                <a:latin typeface="Courier New" charset="0"/>
                <a:cs typeface="Courier New" charset="0"/>
              </a:rPr>
              <a:t>substr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function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If </a:t>
            </a:r>
            <a:r>
              <a:rPr lang="en-US" dirty="0">
                <a:latin typeface="Courier New" charset="0"/>
                <a:cs typeface="Courier New" charset="0"/>
              </a:rPr>
              <a:t>s1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 264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endParaRPr lang="en-US" dirty="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Courier New" charset="0"/>
                <a:cs typeface="Courier New" charset="0"/>
              </a:rPr>
              <a:t>s1.substr(0,3) = </a:t>
            </a:r>
            <a:r>
              <a:rPr lang="ja-JP" altLang="en-US" dirty="0">
                <a:latin typeface="Courier New" charset="0"/>
                <a:cs typeface="Courier New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</a:rPr>
              <a:t>ECE</a:t>
            </a:r>
            <a:r>
              <a:rPr lang="ja-JP" altLang="en-US" dirty="0">
                <a:latin typeface="Courier New" charset="0"/>
                <a:cs typeface="Courier New" charset="0"/>
              </a:rPr>
              <a:t>”</a:t>
            </a:r>
            <a:r>
              <a:rPr lang="en-US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charset="0"/>
              </a:rPr>
              <a:t> 3 chars starting at position 0</a:t>
            </a:r>
          </a:p>
          <a:p>
            <a:pPr lvl="2">
              <a:lnSpc>
                <a:spcPct val="90000"/>
              </a:lnSpc>
              <a:buFont typeface="Wingdings" charset="0"/>
              <a:buChar char="à"/>
            </a:pPr>
            <a:r>
              <a:rPr lang="en-US" dirty="0" smtClean="0">
                <a:latin typeface="Courier New" charset="0"/>
                <a:cs typeface="Courier New" charset="0"/>
                <a:sym typeface="Wingdings" charset="0"/>
              </a:rPr>
              <a:t>s1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.substr(4) = 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 264</a:t>
            </a:r>
            <a:r>
              <a:rPr lang="ja-JP" altLang="en-US" dirty="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dirty="0">
                <a:latin typeface="Arial" charset="0"/>
                <a:sym typeface="Wingdings" charset="0"/>
              </a:rPr>
              <a:t>  all chars from position 4 to end of </a:t>
            </a:r>
            <a:r>
              <a:rPr lang="en-US" dirty="0" smtClean="0">
                <a:latin typeface="Arial" charset="0"/>
                <a:sym typeface="Wingdings" charset="0"/>
              </a:rPr>
              <a:t>string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sym typeface="Wingdings" charset="0"/>
              </a:rPr>
              <a:t>Checking string length: </a:t>
            </a:r>
            <a:r>
              <a:rPr lang="en-US" dirty="0" smtClean="0">
                <a:latin typeface="Courier New"/>
                <a:cs typeface="Courier New"/>
                <a:sym typeface="Wingdings" charset="0"/>
              </a:rPr>
              <a:t>length()</a:t>
            </a:r>
            <a:r>
              <a:rPr lang="en-US" dirty="0" smtClean="0">
                <a:latin typeface="Arial" charset="0"/>
                <a:sym typeface="Wingdings" charset="0"/>
              </a:rPr>
              <a:t>, </a:t>
            </a:r>
            <a:r>
              <a:rPr lang="en-US" dirty="0" smtClean="0">
                <a:latin typeface="Courier New"/>
                <a:cs typeface="Courier New"/>
                <a:sym typeface="Wingdings" charset="0"/>
              </a:rPr>
              <a:t>empty() </a:t>
            </a:r>
            <a:r>
              <a:rPr lang="en-US" dirty="0" smtClean="0">
                <a:latin typeface="Arial" charset="0"/>
                <a:sym typeface="Wingdings" charset="0"/>
              </a:rPr>
              <a:t>functions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03AE7B-AFCE-B845-8126-DF91827EB891}" type="datetime1">
              <a:rPr lang="en-US" smtClean="0">
                <a:latin typeface="Garamond" charset="0"/>
              </a:rPr>
              <a:t>4/7/17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B7E40F-B2E9-0F4B-84E1-C63009E228F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5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</a:t>
            </a:r>
          </a:p>
          <a:p>
            <a:pPr lvl="1"/>
            <a:r>
              <a:rPr lang="en-US" dirty="0" smtClean="0"/>
              <a:t>More on </a:t>
            </a:r>
            <a:r>
              <a:rPr lang="en-US" smtClean="0"/>
              <a:t>binary trees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Will likely post Program 4 (stacks) and Program 5 (queues) together</a:t>
            </a:r>
          </a:p>
          <a:p>
            <a:pPr lvl="2"/>
            <a:r>
              <a:rPr lang="en-US" dirty="0"/>
              <a:t>P4 to be due next Friday (10/14), P5 due 10/21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2F33BAB-DAA8-804D-AC31-3554C247EBE9}" type="datetime1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58D00-DD3C-3A40-B230-C8D2BFB8B524}" type="datetime1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Linked data structures efficiently use space</a:t>
            </a:r>
          </a:p>
          <a:p>
            <a:pPr lvl="1"/>
            <a:r>
              <a:rPr lang="en-US" dirty="0" smtClean="0"/>
              <a:t>Easier to dynamically grow/shrink than array-based structures</a:t>
            </a:r>
          </a:p>
          <a:p>
            <a:r>
              <a:rPr lang="en-US" dirty="0" smtClean="0"/>
              <a:t>Array-based structures are easier to search efficiently</a:t>
            </a:r>
          </a:p>
          <a:p>
            <a:pPr lvl="1"/>
            <a:r>
              <a:rPr lang="en-US" dirty="0" smtClean="0"/>
              <a:t>Linked lists require linear search</a:t>
            </a:r>
          </a:p>
          <a:p>
            <a:pPr lvl="1"/>
            <a:r>
              <a:rPr lang="en-US" dirty="0" smtClean="0"/>
              <a:t>Arrays (if sorted) can use binary search</a:t>
            </a:r>
          </a:p>
          <a:p>
            <a:r>
              <a:rPr lang="en-US" dirty="0" smtClean="0"/>
              <a:t>Trees: linked structures that can be searched in binary manner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C37D6-6DC3-8644-A4A9-5D26750A76B7}" type="datetime1">
              <a:rPr lang="en-US" smtClean="0"/>
              <a:t>4/7/17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28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41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D4D6-1CA3-2B4E-BEEB-A001AF68C412}" type="slidenum">
              <a:rPr lang="en-US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Tree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/>
              <a:t>Consider the following ordered list of integers</a:t>
            </a:r>
          </a:p>
          <a:p>
            <a:pPr marL="609600" indent="-609600"/>
            <a:endParaRPr lang="en-US" sz="2800"/>
          </a:p>
          <a:p>
            <a:pPr marL="609600" indent="-609600"/>
            <a:endParaRPr lang="en-US" sz="2800"/>
          </a:p>
          <a:p>
            <a:pPr marL="609600" indent="-609600"/>
            <a:endParaRPr lang="en-US" sz="2800"/>
          </a:p>
          <a:p>
            <a:pPr marL="609600" indent="-609600">
              <a:buFontTx/>
              <a:buAutoNum type="arabicPeriod"/>
            </a:pPr>
            <a:endParaRPr lang="en-US" sz="2800"/>
          </a:p>
          <a:p>
            <a:pPr marL="609600" indent="-609600">
              <a:buFontTx/>
              <a:buAutoNum type="arabicPeriod"/>
            </a:pPr>
            <a:r>
              <a:rPr lang="en-US" sz="2800"/>
              <a:t>Examine middle element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Examine left, right sublist (maintain pointers)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(Recursively) examine left, right sublists</a:t>
            </a:r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1409700" y="2838450"/>
            <a:ext cx="6096000" cy="742950"/>
            <a:chOff x="924" y="1848"/>
            <a:chExt cx="3840" cy="468"/>
          </a:xfrm>
        </p:grpSpPr>
        <p:grpSp>
          <p:nvGrpSpPr>
            <p:cNvPr id="58373" name="Group 5"/>
            <p:cNvGrpSpPr>
              <a:grpSpLocks/>
            </p:cNvGrpSpPr>
            <p:nvPr/>
          </p:nvGrpSpPr>
          <p:grpSpPr bwMode="auto">
            <a:xfrm>
              <a:off x="924" y="1912"/>
              <a:ext cx="3840" cy="364"/>
              <a:chOff x="924" y="1912"/>
              <a:chExt cx="3840" cy="364"/>
            </a:xfrm>
          </p:grpSpPr>
          <p:sp>
            <p:nvSpPr>
              <p:cNvPr id="58374" name="Rectangle 6"/>
              <p:cNvSpPr>
                <a:spLocks noChangeArrowheads="1"/>
              </p:cNvSpPr>
              <p:nvPr/>
            </p:nvSpPr>
            <p:spPr bwMode="auto">
              <a:xfrm>
                <a:off x="4215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80</a:t>
                </a:r>
              </a:p>
            </p:txBody>
          </p:sp>
          <p:sp>
            <p:nvSpPr>
              <p:cNvPr id="58375" name="Rectangle 7"/>
              <p:cNvSpPr>
                <a:spLocks noChangeArrowheads="1"/>
              </p:cNvSpPr>
              <p:nvPr/>
            </p:nvSpPr>
            <p:spPr bwMode="auto">
              <a:xfrm>
                <a:off x="3667" y="1912"/>
                <a:ext cx="548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66</a:t>
                </a:r>
              </a:p>
            </p:txBody>
          </p:sp>
          <p:sp>
            <p:nvSpPr>
              <p:cNvPr id="58376" name="Rectangle 8"/>
              <p:cNvSpPr>
                <a:spLocks noChangeArrowheads="1"/>
              </p:cNvSpPr>
              <p:nvPr/>
            </p:nvSpPr>
            <p:spPr bwMode="auto">
              <a:xfrm>
                <a:off x="3118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62</a:t>
                </a:r>
              </a:p>
            </p:txBody>
          </p:sp>
          <p:sp>
            <p:nvSpPr>
              <p:cNvPr id="58377" name="Rectangle 9"/>
              <p:cNvSpPr>
                <a:spLocks noChangeArrowheads="1"/>
              </p:cNvSpPr>
              <p:nvPr/>
            </p:nvSpPr>
            <p:spPr bwMode="auto">
              <a:xfrm>
                <a:off x="2570" y="1912"/>
                <a:ext cx="548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49</a:t>
                </a:r>
              </a:p>
            </p:txBody>
          </p:sp>
          <p:sp>
            <p:nvSpPr>
              <p:cNvPr id="58378" name="Rectangle 10"/>
              <p:cNvSpPr>
                <a:spLocks noChangeArrowheads="1"/>
              </p:cNvSpPr>
              <p:nvPr/>
            </p:nvSpPr>
            <p:spPr bwMode="auto">
              <a:xfrm>
                <a:off x="2021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35</a:t>
                </a:r>
              </a:p>
            </p:txBody>
          </p:sp>
          <p:sp>
            <p:nvSpPr>
              <p:cNvPr id="58379" name="Rectangle 11"/>
              <p:cNvSpPr>
                <a:spLocks noChangeArrowheads="1"/>
              </p:cNvSpPr>
              <p:nvPr/>
            </p:nvSpPr>
            <p:spPr bwMode="auto">
              <a:xfrm>
                <a:off x="1473" y="1912"/>
                <a:ext cx="548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28</a:t>
                </a:r>
              </a:p>
            </p:txBody>
          </p:sp>
          <p:sp>
            <p:nvSpPr>
              <p:cNvPr id="58380" name="Rectangle 12"/>
              <p:cNvSpPr>
                <a:spLocks noChangeArrowheads="1"/>
              </p:cNvSpPr>
              <p:nvPr/>
            </p:nvSpPr>
            <p:spPr bwMode="auto">
              <a:xfrm>
                <a:off x="924" y="1912"/>
                <a:ext cx="549" cy="3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 sz="2800"/>
                  <a:t>13</a:t>
                </a:r>
              </a:p>
            </p:txBody>
          </p:sp>
          <p:sp>
            <p:nvSpPr>
              <p:cNvPr id="58381" name="Line 13"/>
              <p:cNvSpPr>
                <a:spLocks noChangeShapeType="1"/>
              </p:cNvSpPr>
              <p:nvPr/>
            </p:nvSpPr>
            <p:spPr bwMode="auto">
              <a:xfrm>
                <a:off x="924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2" name="Line 14"/>
              <p:cNvSpPr>
                <a:spLocks noChangeShapeType="1"/>
              </p:cNvSpPr>
              <p:nvPr/>
            </p:nvSpPr>
            <p:spPr bwMode="auto">
              <a:xfrm>
                <a:off x="924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3" name="Line 15"/>
              <p:cNvSpPr>
                <a:spLocks noChangeShapeType="1"/>
              </p:cNvSpPr>
              <p:nvPr/>
            </p:nvSpPr>
            <p:spPr bwMode="auto">
              <a:xfrm>
                <a:off x="924" y="1912"/>
                <a:ext cx="0" cy="36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4" name="Line 16"/>
              <p:cNvSpPr>
                <a:spLocks noChangeShapeType="1"/>
              </p:cNvSpPr>
              <p:nvPr/>
            </p:nvSpPr>
            <p:spPr bwMode="auto">
              <a:xfrm>
                <a:off x="4764" y="1912"/>
                <a:ext cx="0" cy="36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5" name="Line 17"/>
              <p:cNvSpPr>
                <a:spLocks noChangeShapeType="1"/>
              </p:cNvSpPr>
              <p:nvPr/>
            </p:nvSpPr>
            <p:spPr bwMode="auto">
              <a:xfrm>
                <a:off x="1473" y="1912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6" name="Line 18"/>
              <p:cNvSpPr>
                <a:spLocks noChangeShapeType="1"/>
              </p:cNvSpPr>
              <p:nvPr/>
            </p:nvSpPr>
            <p:spPr bwMode="auto">
              <a:xfrm>
                <a:off x="1473" y="2276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7" name="Line 19"/>
              <p:cNvSpPr>
                <a:spLocks noChangeShapeType="1"/>
              </p:cNvSpPr>
              <p:nvPr/>
            </p:nvSpPr>
            <p:spPr bwMode="auto">
              <a:xfrm>
                <a:off x="2021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8" name="Line 20"/>
              <p:cNvSpPr>
                <a:spLocks noChangeShapeType="1"/>
              </p:cNvSpPr>
              <p:nvPr/>
            </p:nvSpPr>
            <p:spPr bwMode="auto">
              <a:xfrm>
                <a:off x="2021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9" name="Line 21"/>
              <p:cNvSpPr>
                <a:spLocks noChangeShapeType="1"/>
              </p:cNvSpPr>
              <p:nvPr/>
            </p:nvSpPr>
            <p:spPr bwMode="auto">
              <a:xfrm>
                <a:off x="2570" y="1912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0" name="Line 22"/>
              <p:cNvSpPr>
                <a:spLocks noChangeShapeType="1"/>
              </p:cNvSpPr>
              <p:nvPr/>
            </p:nvSpPr>
            <p:spPr bwMode="auto">
              <a:xfrm>
                <a:off x="2570" y="2276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1" name="Line 23"/>
              <p:cNvSpPr>
                <a:spLocks noChangeShapeType="1"/>
              </p:cNvSpPr>
              <p:nvPr/>
            </p:nvSpPr>
            <p:spPr bwMode="auto">
              <a:xfrm>
                <a:off x="3118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2" name="Line 24"/>
              <p:cNvSpPr>
                <a:spLocks noChangeShapeType="1"/>
              </p:cNvSpPr>
              <p:nvPr/>
            </p:nvSpPr>
            <p:spPr bwMode="auto">
              <a:xfrm>
                <a:off x="3118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3" name="Line 25"/>
              <p:cNvSpPr>
                <a:spLocks noChangeShapeType="1"/>
              </p:cNvSpPr>
              <p:nvPr/>
            </p:nvSpPr>
            <p:spPr bwMode="auto">
              <a:xfrm>
                <a:off x="3667" y="1912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4" name="Line 26"/>
              <p:cNvSpPr>
                <a:spLocks noChangeShapeType="1"/>
              </p:cNvSpPr>
              <p:nvPr/>
            </p:nvSpPr>
            <p:spPr bwMode="auto">
              <a:xfrm>
                <a:off x="3667" y="2276"/>
                <a:ext cx="548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5" name="Line 27"/>
              <p:cNvSpPr>
                <a:spLocks noChangeShapeType="1"/>
              </p:cNvSpPr>
              <p:nvPr/>
            </p:nvSpPr>
            <p:spPr bwMode="auto">
              <a:xfrm>
                <a:off x="4215" y="1912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96" name="Line 28"/>
              <p:cNvSpPr>
                <a:spLocks noChangeShapeType="1"/>
              </p:cNvSpPr>
              <p:nvPr/>
            </p:nvSpPr>
            <p:spPr bwMode="auto">
              <a:xfrm>
                <a:off x="4215" y="2276"/>
                <a:ext cx="549" cy="0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8397" name="Oval 29"/>
            <p:cNvSpPr>
              <a:spLocks noChangeArrowheads="1"/>
            </p:cNvSpPr>
            <p:nvPr/>
          </p:nvSpPr>
          <p:spPr bwMode="auto">
            <a:xfrm>
              <a:off x="972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8" name="Oval 30"/>
            <p:cNvSpPr>
              <a:spLocks noChangeArrowheads="1"/>
            </p:cNvSpPr>
            <p:nvPr/>
          </p:nvSpPr>
          <p:spPr bwMode="auto">
            <a:xfrm>
              <a:off x="1512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Oval 31"/>
            <p:cNvSpPr>
              <a:spLocks noChangeArrowheads="1"/>
            </p:cNvSpPr>
            <p:nvPr/>
          </p:nvSpPr>
          <p:spPr bwMode="auto">
            <a:xfrm>
              <a:off x="2052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0" name="Oval 32"/>
            <p:cNvSpPr>
              <a:spLocks noChangeArrowheads="1"/>
            </p:cNvSpPr>
            <p:nvPr/>
          </p:nvSpPr>
          <p:spPr bwMode="auto">
            <a:xfrm>
              <a:off x="2604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1" name="Oval 33"/>
            <p:cNvSpPr>
              <a:spLocks noChangeArrowheads="1"/>
            </p:cNvSpPr>
            <p:nvPr/>
          </p:nvSpPr>
          <p:spPr bwMode="auto">
            <a:xfrm>
              <a:off x="3156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2" name="Oval 34"/>
            <p:cNvSpPr>
              <a:spLocks noChangeArrowheads="1"/>
            </p:cNvSpPr>
            <p:nvPr/>
          </p:nvSpPr>
          <p:spPr bwMode="auto">
            <a:xfrm>
              <a:off x="3708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03" name="Oval 35"/>
            <p:cNvSpPr>
              <a:spLocks noChangeArrowheads="1"/>
            </p:cNvSpPr>
            <p:nvPr/>
          </p:nvSpPr>
          <p:spPr bwMode="auto">
            <a:xfrm>
              <a:off x="4260" y="1848"/>
              <a:ext cx="468" cy="4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404" name="Line 36"/>
          <p:cNvSpPr>
            <a:spLocks noChangeShapeType="1"/>
          </p:cNvSpPr>
          <p:nvPr/>
        </p:nvSpPr>
        <p:spPr bwMode="auto">
          <a:xfrm>
            <a:off x="4457700" y="2343150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8405" name="Group 37"/>
          <p:cNvGrpSpPr>
            <a:grpSpLocks/>
          </p:cNvGrpSpPr>
          <p:nvPr/>
        </p:nvGrpSpPr>
        <p:grpSpPr bwMode="auto">
          <a:xfrm>
            <a:off x="2914650" y="2466975"/>
            <a:ext cx="3067050" cy="1130300"/>
            <a:chOff x="1836" y="1554"/>
            <a:chExt cx="1932" cy="712"/>
          </a:xfrm>
        </p:grpSpPr>
        <p:sp>
          <p:nvSpPr>
            <p:cNvPr id="58406" name="Freeform 38"/>
            <p:cNvSpPr>
              <a:spLocks/>
            </p:cNvSpPr>
            <p:nvPr/>
          </p:nvSpPr>
          <p:spPr bwMode="auto">
            <a:xfrm>
              <a:off x="1836" y="1554"/>
              <a:ext cx="876" cy="700"/>
            </a:xfrm>
            <a:custGeom>
              <a:avLst/>
              <a:gdLst>
                <a:gd name="T0" fmla="*/ 876 w 876"/>
                <a:gd name="T1" fmla="*/ 666 h 700"/>
                <a:gd name="T2" fmla="*/ 720 w 876"/>
                <a:gd name="T3" fmla="*/ 678 h 700"/>
                <a:gd name="T4" fmla="*/ 672 w 876"/>
                <a:gd name="T5" fmla="*/ 534 h 700"/>
                <a:gd name="T6" fmla="*/ 708 w 876"/>
                <a:gd name="T7" fmla="*/ 174 h 700"/>
                <a:gd name="T8" fmla="*/ 564 w 876"/>
                <a:gd name="T9" fmla="*/ 54 h 700"/>
                <a:gd name="T10" fmla="*/ 180 w 876"/>
                <a:gd name="T11" fmla="*/ 30 h 700"/>
                <a:gd name="T12" fmla="*/ 0 w 876"/>
                <a:gd name="T13" fmla="*/ 23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6" h="700">
                  <a:moveTo>
                    <a:pt x="876" y="666"/>
                  </a:moveTo>
                  <a:cubicBezTo>
                    <a:pt x="815" y="683"/>
                    <a:pt x="754" y="700"/>
                    <a:pt x="720" y="678"/>
                  </a:cubicBezTo>
                  <a:cubicBezTo>
                    <a:pt x="686" y="656"/>
                    <a:pt x="674" y="618"/>
                    <a:pt x="672" y="534"/>
                  </a:cubicBezTo>
                  <a:cubicBezTo>
                    <a:pt x="670" y="450"/>
                    <a:pt x="726" y="254"/>
                    <a:pt x="708" y="174"/>
                  </a:cubicBezTo>
                  <a:cubicBezTo>
                    <a:pt x="690" y="94"/>
                    <a:pt x="652" y="78"/>
                    <a:pt x="564" y="54"/>
                  </a:cubicBezTo>
                  <a:cubicBezTo>
                    <a:pt x="476" y="30"/>
                    <a:pt x="274" y="0"/>
                    <a:pt x="180" y="30"/>
                  </a:cubicBezTo>
                  <a:cubicBezTo>
                    <a:pt x="86" y="60"/>
                    <a:pt x="43" y="147"/>
                    <a:pt x="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7" name="Freeform 39"/>
            <p:cNvSpPr>
              <a:spLocks/>
            </p:cNvSpPr>
            <p:nvPr/>
          </p:nvSpPr>
          <p:spPr bwMode="auto">
            <a:xfrm flipH="1">
              <a:off x="2892" y="1566"/>
              <a:ext cx="876" cy="700"/>
            </a:xfrm>
            <a:custGeom>
              <a:avLst/>
              <a:gdLst>
                <a:gd name="T0" fmla="*/ 876 w 876"/>
                <a:gd name="T1" fmla="*/ 666 h 700"/>
                <a:gd name="T2" fmla="*/ 720 w 876"/>
                <a:gd name="T3" fmla="*/ 678 h 700"/>
                <a:gd name="T4" fmla="*/ 672 w 876"/>
                <a:gd name="T5" fmla="*/ 534 h 700"/>
                <a:gd name="T6" fmla="*/ 708 w 876"/>
                <a:gd name="T7" fmla="*/ 174 h 700"/>
                <a:gd name="T8" fmla="*/ 564 w 876"/>
                <a:gd name="T9" fmla="*/ 54 h 700"/>
                <a:gd name="T10" fmla="*/ 180 w 876"/>
                <a:gd name="T11" fmla="*/ 30 h 700"/>
                <a:gd name="T12" fmla="*/ 0 w 876"/>
                <a:gd name="T13" fmla="*/ 23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6" h="700">
                  <a:moveTo>
                    <a:pt x="876" y="666"/>
                  </a:moveTo>
                  <a:cubicBezTo>
                    <a:pt x="815" y="683"/>
                    <a:pt x="754" y="700"/>
                    <a:pt x="720" y="678"/>
                  </a:cubicBezTo>
                  <a:cubicBezTo>
                    <a:pt x="686" y="656"/>
                    <a:pt x="674" y="618"/>
                    <a:pt x="672" y="534"/>
                  </a:cubicBezTo>
                  <a:cubicBezTo>
                    <a:pt x="670" y="450"/>
                    <a:pt x="726" y="254"/>
                    <a:pt x="708" y="174"/>
                  </a:cubicBezTo>
                  <a:cubicBezTo>
                    <a:pt x="690" y="94"/>
                    <a:pt x="652" y="78"/>
                    <a:pt x="564" y="54"/>
                  </a:cubicBezTo>
                  <a:cubicBezTo>
                    <a:pt x="476" y="30"/>
                    <a:pt x="274" y="0"/>
                    <a:pt x="180" y="30"/>
                  </a:cubicBezTo>
                  <a:cubicBezTo>
                    <a:pt x="86" y="60"/>
                    <a:pt x="43" y="147"/>
                    <a:pt x="0" y="23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408" name="Group 40"/>
          <p:cNvGrpSpPr>
            <a:grpSpLocks/>
          </p:cNvGrpSpPr>
          <p:nvPr/>
        </p:nvGrpSpPr>
        <p:grpSpPr bwMode="auto">
          <a:xfrm>
            <a:off x="1981200" y="2724150"/>
            <a:ext cx="4991100" cy="904875"/>
            <a:chOff x="1248" y="1716"/>
            <a:chExt cx="3144" cy="570"/>
          </a:xfrm>
        </p:grpSpPr>
        <p:sp>
          <p:nvSpPr>
            <p:cNvPr id="58409" name="Freeform 41"/>
            <p:cNvSpPr>
              <a:spLocks/>
            </p:cNvSpPr>
            <p:nvPr/>
          </p:nvSpPr>
          <p:spPr bwMode="auto">
            <a:xfrm>
              <a:off x="1824" y="1716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0" name="Freeform 42"/>
            <p:cNvSpPr>
              <a:spLocks/>
            </p:cNvSpPr>
            <p:nvPr/>
          </p:nvSpPr>
          <p:spPr bwMode="auto">
            <a:xfrm>
              <a:off x="4032" y="1716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1" name="Freeform 43"/>
            <p:cNvSpPr>
              <a:spLocks/>
            </p:cNvSpPr>
            <p:nvPr/>
          </p:nvSpPr>
          <p:spPr bwMode="auto">
            <a:xfrm flipH="1">
              <a:off x="1248" y="1716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2" name="Freeform 44"/>
            <p:cNvSpPr>
              <a:spLocks/>
            </p:cNvSpPr>
            <p:nvPr/>
          </p:nvSpPr>
          <p:spPr bwMode="auto">
            <a:xfrm flipH="1">
              <a:off x="3432" y="1728"/>
              <a:ext cx="360" cy="558"/>
            </a:xfrm>
            <a:custGeom>
              <a:avLst/>
              <a:gdLst>
                <a:gd name="T0" fmla="*/ 0 w 360"/>
                <a:gd name="T1" fmla="*/ 516 h 558"/>
                <a:gd name="T2" fmla="*/ 96 w 360"/>
                <a:gd name="T3" fmla="*/ 528 h 558"/>
                <a:gd name="T4" fmla="*/ 144 w 360"/>
                <a:gd name="T5" fmla="*/ 336 h 558"/>
                <a:gd name="T6" fmla="*/ 144 w 360"/>
                <a:gd name="T7" fmla="*/ 168 h 558"/>
                <a:gd name="T8" fmla="*/ 168 w 360"/>
                <a:gd name="T9" fmla="*/ 24 h 558"/>
                <a:gd name="T10" fmla="*/ 300 w 360"/>
                <a:gd name="T11" fmla="*/ 24 h 558"/>
                <a:gd name="T12" fmla="*/ 360 w 360"/>
                <a:gd name="T13" fmla="*/ 72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0" h="558">
                  <a:moveTo>
                    <a:pt x="0" y="516"/>
                  </a:moveTo>
                  <a:cubicBezTo>
                    <a:pt x="36" y="537"/>
                    <a:pt x="72" y="558"/>
                    <a:pt x="96" y="528"/>
                  </a:cubicBezTo>
                  <a:cubicBezTo>
                    <a:pt x="120" y="498"/>
                    <a:pt x="136" y="396"/>
                    <a:pt x="144" y="336"/>
                  </a:cubicBezTo>
                  <a:cubicBezTo>
                    <a:pt x="152" y="276"/>
                    <a:pt x="140" y="220"/>
                    <a:pt x="144" y="168"/>
                  </a:cubicBezTo>
                  <a:cubicBezTo>
                    <a:pt x="148" y="116"/>
                    <a:pt x="142" y="48"/>
                    <a:pt x="168" y="24"/>
                  </a:cubicBezTo>
                  <a:cubicBezTo>
                    <a:pt x="194" y="0"/>
                    <a:pt x="268" y="16"/>
                    <a:pt x="300" y="24"/>
                  </a:cubicBezTo>
                  <a:cubicBezTo>
                    <a:pt x="332" y="32"/>
                    <a:pt x="346" y="52"/>
                    <a:pt x="360" y="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DAD6-5107-4049-83B3-2404EC49020C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10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CB46-2915-184D-9072-2AF3C0F1BCA2}" type="slidenum">
              <a:rPr lang="en-US"/>
              <a:pPr/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 Tree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Redraw the previous structure so that it has a treelike shape – a </a:t>
            </a:r>
            <a:r>
              <a:rPr lang="en-US" u="sng"/>
              <a:t>binary tree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1409700" y="294005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1409700" y="351790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409700" y="29400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7505700" y="2940050"/>
            <a:ext cx="0" cy="5778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2281238" y="294005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2281238" y="351790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3151188" y="294005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3151188" y="351790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4022725" y="294005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4022725" y="351790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4892675" y="294005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892675" y="3517900"/>
            <a:ext cx="8715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5764213" y="294005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5764213" y="3517900"/>
            <a:ext cx="8699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>
            <a:off x="6634163" y="294005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634163" y="3517900"/>
            <a:ext cx="871537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433" name="Picture 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9"/>
          <a:stretch>
            <a:fillRect/>
          </a:stretch>
        </p:blipFill>
        <p:spPr bwMode="auto">
          <a:xfrm>
            <a:off x="2549525" y="3046413"/>
            <a:ext cx="4202113" cy="276701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276EE-7DE2-574C-B513-9778B719E492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198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02DA-7ECC-AB4F-81D9-55AFBDFFFBE3}" type="slidenum">
              <a:rPr lang="en-US"/>
              <a:pPr/>
              <a:t>7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data structure which consists of </a:t>
            </a:r>
          </a:p>
          <a:p>
            <a:pPr lvl="1">
              <a:lnSpc>
                <a:spcPct val="90000"/>
              </a:lnSpc>
            </a:pPr>
            <a:r>
              <a:rPr lang="en-US"/>
              <a:t>a finite set of elements called </a:t>
            </a:r>
            <a:r>
              <a:rPr lang="en-US" u="sng"/>
              <a:t>nodes</a:t>
            </a:r>
            <a:r>
              <a:rPr lang="en-US"/>
              <a:t> or vertices</a:t>
            </a:r>
          </a:p>
          <a:p>
            <a:pPr lvl="1">
              <a:lnSpc>
                <a:spcPct val="90000"/>
              </a:lnSpc>
            </a:pPr>
            <a:r>
              <a:rPr lang="en-US"/>
              <a:t>a finite set of </a:t>
            </a:r>
            <a:r>
              <a:rPr lang="en-US" u="sng"/>
              <a:t>directed arcs</a:t>
            </a:r>
            <a:r>
              <a:rPr lang="en-US"/>
              <a:t> which connect the nodes</a:t>
            </a:r>
          </a:p>
          <a:p>
            <a:pPr>
              <a:lnSpc>
                <a:spcPct val="90000"/>
              </a:lnSpc>
            </a:pPr>
            <a:r>
              <a:rPr lang="en-US"/>
              <a:t>If the tree is nonempty</a:t>
            </a:r>
          </a:p>
          <a:p>
            <a:pPr lvl="1">
              <a:lnSpc>
                <a:spcPct val="90000"/>
              </a:lnSpc>
            </a:pPr>
            <a:r>
              <a:rPr lang="en-US"/>
              <a:t>one of the nodes (the </a:t>
            </a:r>
            <a:r>
              <a:rPr lang="en-US" u="sng"/>
              <a:t>root</a:t>
            </a:r>
            <a:r>
              <a:rPr lang="en-US"/>
              <a:t>) has no incoming arc</a:t>
            </a:r>
          </a:p>
          <a:p>
            <a:pPr lvl="1">
              <a:lnSpc>
                <a:spcPct val="90000"/>
              </a:lnSpc>
            </a:pPr>
            <a:r>
              <a:rPr lang="en-US"/>
              <a:t>every other node can be reached by following a unique sequence of consecutive arcs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9E5B-EAC8-8E4A-8F36-83DF03C8AD42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52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46028-3D6F-1343-B503-EEFD63F6096F}" type="slidenum">
              <a:rPr lang="en-US"/>
              <a:pPr/>
              <a:t>8</a:t>
            </a:fld>
            <a:endParaRPr lang="en-US"/>
          </a:p>
        </p:txBody>
      </p:sp>
      <p:pic>
        <p:nvPicPr>
          <p:cNvPr id="61479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422525"/>
            <a:ext cx="2727325" cy="24765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 terminology</a:t>
            </a:r>
          </a:p>
        </p:txBody>
      </p:sp>
      <p:grpSp>
        <p:nvGrpSpPr>
          <p:cNvPr id="61468" name="Group 28"/>
          <p:cNvGrpSpPr>
            <a:grpSpLocks/>
          </p:cNvGrpSpPr>
          <p:nvPr/>
        </p:nvGrpSpPr>
        <p:grpSpPr bwMode="auto">
          <a:xfrm>
            <a:off x="4491038" y="1870075"/>
            <a:ext cx="2171700" cy="800100"/>
            <a:chOff x="2976" y="1080"/>
            <a:chExt cx="1368" cy="504"/>
          </a:xfrm>
        </p:grpSpPr>
        <p:sp>
          <p:nvSpPr>
            <p:cNvPr id="61469" name="Text Box 29"/>
            <p:cNvSpPr txBox="1">
              <a:spLocks noChangeArrowheads="1"/>
            </p:cNvSpPr>
            <p:nvPr/>
          </p:nvSpPr>
          <p:spPr bwMode="auto">
            <a:xfrm>
              <a:off x="3228" y="1080"/>
              <a:ext cx="1116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Root node</a:t>
              </a:r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 flipH="1">
              <a:off x="2976" y="1320"/>
              <a:ext cx="42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1" name="Group 41"/>
          <p:cNvGrpSpPr>
            <a:grpSpLocks/>
          </p:cNvGrpSpPr>
          <p:nvPr/>
        </p:nvGrpSpPr>
        <p:grpSpPr bwMode="auto">
          <a:xfrm>
            <a:off x="2055813" y="4144963"/>
            <a:ext cx="2459037" cy="2003425"/>
            <a:chOff x="1295" y="2611"/>
            <a:chExt cx="1549" cy="1262"/>
          </a:xfrm>
        </p:grpSpPr>
        <p:sp>
          <p:nvSpPr>
            <p:cNvPr id="61475" name="Text Box 35"/>
            <p:cNvSpPr txBox="1">
              <a:spLocks noChangeArrowheads="1"/>
            </p:cNvSpPr>
            <p:nvPr/>
          </p:nvSpPr>
          <p:spPr bwMode="auto">
            <a:xfrm>
              <a:off x="1295" y="3642"/>
              <a:ext cx="1440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Leaf nodes</a:t>
              </a:r>
            </a:p>
          </p:txBody>
        </p:sp>
        <p:sp>
          <p:nvSpPr>
            <p:cNvPr id="61476" name="Line 36"/>
            <p:cNvSpPr>
              <a:spLocks noChangeShapeType="1"/>
            </p:cNvSpPr>
            <p:nvPr/>
          </p:nvSpPr>
          <p:spPr bwMode="auto">
            <a:xfrm flipH="1" flipV="1">
              <a:off x="1973" y="3039"/>
              <a:ext cx="353" cy="5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 flipV="1">
              <a:off x="2338" y="3036"/>
              <a:ext cx="9" cy="6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 flipV="1">
              <a:off x="2363" y="2611"/>
              <a:ext cx="481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82" name="Group 42"/>
          <p:cNvGrpSpPr>
            <a:grpSpLocks/>
          </p:cNvGrpSpPr>
          <p:nvPr/>
        </p:nvGrpSpPr>
        <p:grpSpPr bwMode="auto">
          <a:xfrm>
            <a:off x="4305300" y="3695700"/>
            <a:ext cx="3886200" cy="2341563"/>
            <a:chOff x="2712" y="2328"/>
            <a:chExt cx="2448" cy="1475"/>
          </a:xfrm>
        </p:grpSpPr>
        <p:sp>
          <p:nvSpPr>
            <p:cNvPr id="61472" name="Oval 32"/>
            <p:cNvSpPr>
              <a:spLocks noChangeArrowheads="1"/>
            </p:cNvSpPr>
            <p:nvPr/>
          </p:nvSpPr>
          <p:spPr bwMode="auto">
            <a:xfrm>
              <a:off x="2712" y="2328"/>
              <a:ext cx="956" cy="41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3" name="Text Box 33"/>
            <p:cNvSpPr txBox="1">
              <a:spLocks noChangeArrowheads="1"/>
            </p:cNvSpPr>
            <p:nvPr/>
          </p:nvSpPr>
          <p:spPr bwMode="auto">
            <a:xfrm>
              <a:off x="2988" y="3312"/>
              <a:ext cx="2172" cy="49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/>
                <a:t> Children of the parent (3)</a:t>
              </a:r>
            </a:p>
            <a:p>
              <a:pPr>
                <a:spcBef>
                  <a:spcPct val="50000"/>
                </a:spcBef>
                <a:buFontTx/>
                <a:buChar char="•"/>
              </a:pPr>
              <a:r>
                <a:rPr lang="en-US"/>
                <a:t> Siblings to each other</a:t>
              </a:r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 flipH="1" flipV="1">
              <a:off x="3358" y="2733"/>
              <a:ext cx="270" cy="5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A9AA4-8B20-4A47-A8FE-F94C4230B12E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2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28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B240-49FF-7E48-8B0D-D264EC5CF1CE}" type="slidenum">
              <a:rPr lang="en-US"/>
              <a:pPr/>
              <a:t>9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Trees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Each node has at most two children</a:t>
            </a:r>
          </a:p>
          <a:p>
            <a:pPr>
              <a:lnSpc>
                <a:spcPct val="90000"/>
              </a:lnSpc>
            </a:pPr>
            <a:r>
              <a:rPr lang="en-US" dirty="0"/>
              <a:t>Useful in modeling processes where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comparison or experiment has exactly two possible outcomes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test is performed repeatedly</a:t>
            </a:r>
          </a:p>
          <a:p>
            <a:pPr>
              <a:lnSpc>
                <a:spcPct val="90000"/>
              </a:lnSpc>
            </a:pPr>
            <a:r>
              <a:rPr lang="en-US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Multiple </a:t>
            </a:r>
            <a:r>
              <a:rPr lang="en-US" dirty="0"/>
              <a:t>coin tosses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Decision trees where each decision is yes/no (example: guessing game)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0BE-C601-3147-A753-11E7A12E6765}" type="datetime1">
              <a:rPr lang="en-US" smtClean="0"/>
              <a:t>4/7/17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7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18490</TotalTime>
  <Words>1251</Words>
  <Application>Microsoft Macintosh PowerPoint</Application>
  <PresentationFormat>On-screen Show (4:3)</PresentationFormat>
  <Paragraphs>284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Edge</vt:lpstr>
      <vt:lpstr>EECE.3220 Data Structures</vt:lpstr>
      <vt:lpstr>Lecture outline</vt:lpstr>
      <vt:lpstr>Review: Strings</vt:lpstr>
      <vt:lpstr>Justifying trees</vt:lpstr>
      <vt:lpstr>Binary Search Tree</vt:lpstr>
      <vt:lpstr>Binary Search Tree</vt:lpstr>
      <vt:lpstr>Trees</vt:lpstr>
      <vt:lpstr>Trees</vt:lpstr>
      <vt:lpstr>Binary Trees</vt:lpstr>
      <vt:lpstr>Array Representation of Binary Trees</vt:lpstr>
      <vt:lpstr>Array Representation of Binary Trees</vt:lpstr>
      <vt:lpstr>Linked Representation of Binary Trees</vt:lpstr>
      <vt:lpstr>Linked  Representation of Binary Trees</vt:lpstr>
      <vt:lpstr>Review: recursion</vt:lpstr>
      <vt:lpstr>Binary Trees as Recursive Data Structures</vt:lpstr>
      <vt:lpstr>Tree Traversal is Recursive</vt:lpstr>
      <vt:lpstr>Traversal Order</vt:lpstr>
      <vt:lpstr>Traversal Order</vt:lpstr>
      <vt:lpstr>Traversal Order</vt:lpstr>
      <vt:lpstr>ADT Binary Search Tree (BST)</vt:lpstr>
      <vt:lpstr>ADT Binary Search Tree (BST)</vt:lpstr>
      <vt:lpstr>BST Searches</vt:lpstr>
      <vt:lpstr>Inserting into a BST</vt:lpstr>
      <vt:lpstr>Recursive Deletion</vt:lpstr>
      <vt:lpstr>Recursive Deletion</vt:lpstr>
      <vt:lpstr>Recursive Deletion</vt:lpstr>
      <vt:lpstr>Problem of Lopsidedness</vt:lpstr>
      <vt:lpstr>Problem of Lopsidedness</vt:lpstr>
      <vt:lpstr>Problem of Lopsidedness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4334</cp:revision>
  <dcterms:created xsi:type="dcterms:W3CDTF">2006-04-03T05:03:01Z</dcterms:created>
  <dcterms:modified xsi:type="dcterms:W3CDTF">2017-04-07T15:10:38Z</dcterms:modified>
</cp:coreProperties>
</file>