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386" r:id="rId4"/>
    <p:sldId id="387" r:id="rId5"/>
    <p:sldId id="388" r:id="rId6"/>
    <p:sldId id="389" r:id="rId7"/>
    <p:sldId id="390" r:id="rId8"/>
    <p:sldId id="391" r:id="rId9"/>
    <p:sldId id="392" r:id="rId10"/>
    <p:sldId id="393" r:id="rId11"/>
    <p:sldId id="385" r:id="rId1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75" d="100"/>
          <a:sy n="75" d="100"/>
        </p:scale>
        <p:origin x="-1816" y="-3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859031C-06D4-8441-913F-ACE4C9CE61FF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7502538-E243-5842-A611-1E0925759086}" type="slidenum">
              <a:rPr lang="en-US"/>
              <a:pPr eaLnBrk="1" hangingPunct="1"/>
              <a:t>4</a:t>
            </a:fld>
            <a:endParaRPr 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CF62E3-BB81-DC4C-83B8-28D7F5D3A139}" type="datetime1">
              <a:rPr lang="en-US" smtClean="0"/>
              <a:t>4/2/17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Preview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0058A8-9C92-AB43-B48D-2224234CCD46}" type="datetime1">
              <a:rPr lang="en-US" smtClean="0"/>
              <a:t>4/2/17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59463C-BB9F-6F4E-9D3B-6D0E5AF619C5}" type="datetime1">
              <a:rPr lang="en-US" smtClean="0"/>
              <a:t>4/2/17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06DCC4-961A-FF46-93D9-CAB606B4497C}" type="datetime1">
              <a:rPr lang="en-US" smtClean="0"/>
              <a:t>4/2/17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B0C938-BCCB-C24F-BBB5-51C104EA7991}" type="datetime1">
              <a:rPr lang="en-US" smtClean="0"/>
              <a:t>4/2/17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B1A808-5504-EB4F-BF8E-864A948798C9}" type="datetime1">
              <a:rPr lang="en-US" smtClean="0"/>
              <a:t>4/2/17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3993B-8ACD-BE47-AE54-EC4B18B4798C}" type="datetime1">
              <a:rPr lang="en-US" smtClean="0"/>
              <a:t>4/2/17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3C6E7D-AB2C-084C-924D-D8DA3DB83676}" type="datetime1">
              <a:rPr lang="en-US" smtClean="0"/>
              <a:t>4/2/17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E27BF2-F801-EA41-AF87-6F2AEA18BF59}" type="datetime1">
              <a:rPr lang="en-US" smtClean="0"/>
              <a:t>4/2/17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Preview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16DF53-50C8-954D-A8A4-7FEABAC96A4A}" type="datetime1">
              <a:rPr lang="en-US" smtClean="0"/>
              <a:t>4/2/17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Preview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D748E7-9E72-B547-8CF1-9AB67EA1D412}" type="datetime1">
              <a:rPr lang="en-US" smtClean="0"/>
              <a:t>4/2/17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Preview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538B5B-28A3-6840-AB9C-75E167FE6EF7}" type="datetime1">
              <a:rPr lang="en-US" smtClean="0"/>
              <a:t>4/2/17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4EFA1-8524-D34A-9E97-50E3150DB533}" type="datetime1">
              <a:rPr lang="en-US" smtClean="0"/>
              <a:t>4/2/17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25025427-149B-BA45-8058-CB8003EA7A28}" type="datetime1">
              <a:rPr lang="en-US" smtClean="0"/>
              <a:t>4/2/17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Data Structures: Exam 2 Preview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EECE.3220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Data Structures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25: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Exam 2 Preview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(cont.)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11271F1-0CF5-3C4D-B9EE-CAB544160500}" type="datetime1">
              <a:rPr lang="en-US">
                <a:latin typeface="Garamond" charset="0"/>
              </a:rPr>
              <a:pPr eaLnBrk="1" hangingPunct="1"/>
              <a:t>4/2/17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264: Lecture 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B556521-52AF-6647-B603-0FF477F21F2F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  <p:sp>
        <p:nvSpPr>
          <p:cNvPr id="7" name="Content Placeholder 6"/>
          <p:cNvSpPr txBox="1">
            <a:spLocks noGrp="1"/>
          </p:cNvSpPr>
          <p:nvPr>
            <p:ph idx="1"/>
          </p:nvPr>
        </p:nvSpPr>
        <p:spPr>
          <a:xfrm>
            <a:off x="76200" y="1143000"/>
            <a:ext cx="8991600" cy="4691063"/>
          </a:xfr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buFont typeface="Wingdings" charset="0"/>
              <a:buNone/>
            </a:pPr>
            <a:r>
              <a:rPr lang="en-US" sz="1800" b="1">
                <a:solidFill>
                  <a:srgbClr val="FF0000"/>
                </a:solidFill>
                <a:latin typeface="Arial" charset="0"/>
                <a:cs typeface="Arial" charset="0"/>
              </a:rPr>
              <a:t>Output from previous slide:</a:t>
            </a:r>
          </a:p>
          <a:p>
            <a:pPr>
              <a:buFont typeface="Wingding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The substring of s1 starting at location 0 for</a:t>
            </a:r>
          </a:p>
          <a:p>
            <a:pPr>
              <a:buFont typeface="Wingding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14 characters, s1.substr(0, 14), is:</a:t>
            </a:r>
          </a:p>
          <a:p>
            <a:pPr>
              <a:buFont typeface="Wingding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happy birthday</a:t>
            </a:r>
          </a:p>
          <a:p>
            <a:pPr>
              <a:buFont typeface="Wingdings" charset="0"/>
              <a:buNone/>
            </a:pPr>
            <a:endParaRPr lang="en-US" sz="1800" b="1"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The substring of s1 starting at </a:t>
            </a:r>
          </a:p>
          <a:p>
            <a:pPr>
              <a:buFont typeface="Wingding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location 15, s1.substr(15), is:</a:t>
            </a:r>
          </a:p>
          <a:p>
            <a:pPr>
              <a:buFont typeface="Wingding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to you</a:t>
            </a:r>
          </a:p>
          <a:p>
            <a:pPr>
              <a:buFont typeface="Wingdings" charset="0"/>
              <a:buNone/>
            </a:pPr>
            <a:endParaRPr lang="en-US" sz="1800" b="1"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s1 after s1[0] = </a:t>
            </a:r>
            <a:r>
              <a:rPr lang="ja-JP" altLang="en-US" sz="1800" b="1">
                <a:latin typeface="Courier New" charset="0"/>
                <a:cs typeface="Courier New" charset="0"/>
              </a:rPr>
              <a:t>‘</a:t>
            </a:r>
            <a:r>
              <a:rPr lang="en-US" sz="1800" b="1">
                <a:latin typeface="Courier New" charset="0"/>
                <a:cs typeface="Courier New" charset="0"/>
              </a:rPr>
              <a:t>H</a:t>
            </a:r>
            <a:r>
              <a:rPr lang="ja-JP" altLang="en-US" sz="1800" b="1">
                <a:latin typeface="Courier New" charset="0"/>
                <a:cs typeface="Courier New" charset="0"/>
              </a:rPr>
              <a:t>’</a:t>
            </a:r>
            <a:r>
              <a:rPr lang="en-US" sz="1800" b="1">
                <a:latin typeface="Courier New" charset="0"/>
                <a:cs typeface="Courier New" charset="0"/>
              </a:rPr>
              <a:t> and s1[6] = </a:t>
            </a:r>
            <a:r>
              <a:rPr lang="ja-JP" altLang="en-US" sz="1800" b="1">
                <a:latin typeface="Courier New" charset="0"/>
                <a:cs typeface="Courier New" charset="0"/>
              </a:rPr>
              <a:t>‘</a:t>
            </a:r>
            <a:r>
              <a:rPr lang="en-US" sz="1800" b="1">
                <a:latin typeface="Courier New" charset="0"/>
                <a:cs typeface="Courier New" charset="0"/>
              </a:rPr>
              <a:t>B</a:t>
            </a:r>
            <a:r>
              <a:rPr lang="ja-JP" altLang="en-US" sz="1800" b="1">
                <a:latin typeface="Courier New" charset="0"/>
                <a:cs typeface="Courier New" charset="0"/>
              </a:rPr>
              <a:t>’</a:t>
            </a:r>
            <a:r>
              <a:rPr lang="en-US" sz="1800" b="1">
                <a:latin typeface="Courier New" charset="0"/>
                <a:cs typeface="Courier New" charset="0"/>
              </a:rPr>
              <a:t> is: Happy Birthday to you</a:t>
            </a:r>
          </a:p>
          <a:p>
            <a:pPr>
              <a:buFont typeface="Wingdings" charset="0"/>
              <a:buNone/>
            </a:pPr>
            <a:endParaRPr lang="en-US" sz="1800" b="1"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Attempt to assign </a:t>
            </a:r>
            <a:r>
              <a:rPr lang="ja-JP" altLang="en-US" sz="1800" b="1">
                <a:latin typeface="Courier New" charset="0"/>
                <a:cs typeface="Courier New" charset="0"/>
              </a:rPr>
              <a:t>‘</a:t>
            </a:r>
            <a:r>
              <a:rPr lang="en-US" sz="1800" b="1">
                <a:latin typeface="Courier New" charset="0"/>
                <a:cs typeface="Courier New" charset="0"/>
              </a:rPr>
              <a:t>d</a:t>
            </a:r>
            <a:r>
              <a:rPr lang="ja-JP" altLang="en-US" sz="1800" b="1">
                <a:latin typeface="Courier New" charset="0"/>
                <a:cs typeface="Courier New" charset="0"/>
              </a:rPr>
              <a:t>’</a:t>
            </a:r>
            <a:r>
              <a:rPr lang="en-US" sz="1800" b="1">
                <a:latin typeface="Courier New" charset="0"/>
                <a:cs typeface="Courier New" charset="0"/>
              </a:rPr>
              <a:t> to s1.at(30) yields</a:t>
            </a:r>
          </a:p>
          <a:p>
            <a:pPr>
              <a:buFont typeface="Wingdings" charset="0"/>
              <a:buNone/>
            </a:pPr>
            <a:endParaRPr lang="en-US" sz="1800" b="1"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abnormal program completion</a:t>
            </a:r>
          </a:p>
        </p:txBody>
      </p:sp>
    </p:spTree>
    <p:extLst>
      <p:ext uri="{BB962C8B-B14F-4D97-AF65-F5344CB8AC3E}">
        <p14:creationId xmlns:p14="http://schemas.microsoft.com/office/powerpoint/2010/main" val="3881987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More on recursion</a:t>
            </a:r>
          </a:p>
          <a:p>
            <a:pPr lvl="1"/>
            <a:r>
              <a:rPr lang="en-US" dirty="0" smtClean="0"/>
              <a:t>Binary trees</a:t>
            </a:r>
            <a:endParaRPr lang="en-US" dirty="0" smtClean="0"/>
          </a:p>
          <a:p>
            <a:r>
              <a:rPr lang="en-US" dirty="0" smtClean="0"/>
              <a:t>Reminders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Program 4 still to be posted; due date </a:t>
            </a:r>
            <a:r>
              <a:rPr lang="en-US" dirty="0" smtClean="0"/>
              <a:t>TBD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3E376AD-FFD1-7F43-B842-155C42AEABCB}" type="datetime1">
              <a:rPr lang="en-US" smtClean="0"/>
              <a:t>4/2/17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Exam 2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/>
              <a:t>Program 4 </a:t>
            </a:r>
            <a:r>
              <a:rPr lang="en-US" dirty="0" smtClean="0"/>
              <a:t>still to </a:t>
            </a:r>
            <a:r>
              <a:rPr lang="en-US" dirty="0"/>
              <a:t>be </a:t>
            </a:r>
            <a:r>
              <a:rPr lang="en-US" dirty="0" smtClean="0"/>
              <a:t>posted; </a:t>
            </a:r>
            <a:r>
              <a:rPr lang="en-US" dirty="0"/>
              <a:t>due </a:t>
            </a:r>
            <a:r>
              <a:rPr lang="en-US" dirty="0" smtClean="0"/>
              <a:t>at some point before 4/28</a:t>
            </a:r>
          </a:p>
          <a:p>
            <a:r>
              <a:rPr lang="en-US" dirty="0" smtClean="0"/>
              <a:t>Today’s </a:t>
            </a:r>
            <a:r>
              <a:rPr lang="en-US" dirty="0" smtClean="0"/>
              <a:t>lecture</a:t>
            </a:r>
          </a:p>
          <a:p>
            <a:pPr lvl="1"/>
            <a:r>
              <a:rPr lang="en-US" dirty="0" smtClean="0"/>
              <a:t>C++ strings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36C7A77-4F6E-9849-AD8F-A7A7B8976D29}" type="datetime1">
              <a:rPr lang="en-US" smtClean="0">
                <a:latin typeface="+mj-lt"/>
              </a:rPr>
              <a:t>4/2/17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Exam 2 Preview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fld id="{D85A5895-1E10-0044-85FC-04D4247BDC35}" type="slidenum">
              <a:rPr lang="en-US">
                <a:latin typeface="Garamond" charset="0"/>
              </a:rPr>
              <a:pPr algn="l" eaLnBrk="1" hangingPunct="1"/>
              <a:t>3</a:t>
            </a:fld>
            <a:endParaRPr lang="en-US">
              <a:latin typeface="Garamond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latin typeface="Garamond" charset="0"/>
              </a:rPr>
              <a:t>Standard Library Class </a:t>
            </a:r>
            <a:r>
              <a:rPr lang="en-US" sz="3200">
                <a:latin typeface="Lucida Console" charset="0"/>
              </a:rPr>
              <a:t>string</a:t>
            </a:r>
            <a:endParaRPr lang="en-US" sz="3200">
              <a:latin typeface="Garamond" charset="0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Class </a:t>
            </a:r>
            <a:r>
              <a:rPr lang="en-US" dirty="0">
                <a:latin typeface="Lucida Console" charset="0"/>
              </a:rPr>
              <a:t>string</a:t>
            </a:r>
          </a:p>
          <a:p>
            <a:pPr lvl="1" eaLnBrk="1" hangingPunct="1"/>
            <a:r>
              <a:rPr lang="en-US" dirty="0">
                <a:latin typeface="Arial" charset="0"/>
              </a:rPr>
              <a:t>Header </a:t>
            </a:r>
            <a:r>
              <a:rPr lang="en-US" dirty="0">
                <a:latin typeface="Lucida Console" charset="0"/>
              </a:rPr>
              <a:t>&lt;string&gt;</a:t>
            </a:r>
            <a:r>
              <a:rPr lang="en-US" dirty="0">
                <a:latin typeface="Arial" charset="0"/>
              </a:rPr>
              <a:t>, namespace </a:t>
            </a:r>
            <a:r>
              <a:rPr lang="en-US" dirty="0" err="1">
                <a:latin typeface="Lucida Console" charset="0"/>
              </a:rPr>
              <a:t>std</a:t>
            </a:r>
            <a:endParaRPr lang="en-US" dirty="0">
              <a:latin typeface="Lucida Console" charset="0"/>
            </a:endParaRPr>
          </a:p>
          <a:p>
            <a:pPr lvl="1" eaLnBrk="1" hangingPunct="1"/>
            <a:r>
              <a:rPr lang="en-US" dirty="0" smtClean="0">
                <a:latin typeface="Arial" charset="0"/>
              </a:rPr>
              <a:t>Basic uses:</a:t>
            </a:r>
            <a:endParaRPr lang="en-US" dirty="0">
              <a:latin typeface="Arial" charset="0"/>
            </a:endParaRPr>
          </a:p>
          <a:p>
            <a:pPr lvl="2" eaLnBrk="1" hangingPunct="1"/>
            <a:r>
              <a:rPr lang="en-US" dirty="0">
                <a:latin typeface="Arial" charset="0"/>
              </a:rPr>
              <a:t>Initialization: </a:t>
            </a:r>
            <a:r>
              <a:rPr lang="en-US" dirty="0">
                <a:latin typeface="Lucida Console" charset="0"/>
              </a:rPr>
              <a:t>string s1( "hi" );</a:t>
            </a:r>
          </a:p>
          <a:p>
            <a:pPr lvl="2" eaLnBrk="1" hangingPunct="1"/>
            <a:r>
              <a:rPr lang="en-US" dirty="0">
                <a:latin typeface="Arial" charset="0"/>
              </a:rPr>
              <a:t>Input/output (as in </a:t>
            </a:r>
            <a:r>
              <a:rPr lang="en-US" dirty="0" err="1">
                <a:latin typeface="Lucida Console" charset="0"/>
              </a:rPr>
              <a:t>cout</a:t>
            </a:r>
            <a:r>
              <a:rPr lang="en-US" dirty="0">
                <a:latin typeface="Lucida Console" charset="0"/>
              </a:rPr>
              <a:t> &lt;&lt; s1</a:t>
            </a:r>
            <a:r>
              <a:rPr lang="en-US" dirty="0">
                <a:latin typeface="Arial" charset="0"/>
              </a:rPr>
              <a:t>)</a:t>
            </a:r>
          </a:p>
          <a:p>
            <a:pPr lvl="2" eaLnBrk="1" hangingPunct="1"/>
            <a:r>
              <a:rPr lang="en-US" dirty="0">
                <a:latin typeface="Arial" charset="0"/>
              </a:rPr>
              <a:t>Assignment: </a:t>
            </a:r>
            <a:r>
              <a:rPr lang="en-US" dirty="0">
                <a:latin typeface="Lucida Console" charset="0"/>
              </a:rPr>
              <a:t>s1 = "hi";</a:t>
            </a:r>
            <a:endParaRPr lang="en-US" dirty="0">
              <a:latin typeface="Arial" charset="0"/>
            </a:endParaRPr>
          </a:p>
          <a:p>
            <a:pPr lvl="1" eaLnBrk="1" hangingPunct="1"/>
            <a:r>
              <a:rPr lang="en-US" dirty="0">
                <a:latin typeface="Arial" charset="0"/>
              </a:rPr>
              <a:t>Can also use:</a:t>
            </a:r>
          </a:p>
          <a:p>
            <a:pPr lvl="2" eaLnBrk="1" hangingPunct="1"/>
            <a:r>
              <a:rPr lang="en-US" dirty="0">
                <a:latin typeface="Arial" charset="0"/>
              </a:rPr>
              <a:t>Relational operators: </a:t>
            </a:r>
            <a:r>
              <a:rPr lang="en-US" dirty="0">
                <a:latin typeface="Lucida Console" charset="0"/>
              </a:rPr>
              <a:t>==</a:t>
            </a:r>
            <a:r>
              <a:rPr lang="en-US" dirty="0">
                <a:latin typeface="Arial" charset="0"/>
              </a:rPr>
              <a:t>, </a:t>
            </a:r>
            <a:r>
              <a:rPr lang="en-US" dirty="0">
                <a:latin typeface="Lucida Console" charset="0"/>
              </a:rPr>
              <a:t>!=</a:t>
            </a:r>
            <a:r>
              <a:rPr lang="en-US" dirty="0">
                <a:latin typeface="Arial" charset="0"/>
              </a:rPr>
              <a:t>, </a:t>
            </a:r>
            <a:r>
              <a:rPr lang="en-US" dirty="0">
                <a:latin typeface="Lucida Console" charset="0"/>
              </a:rPr>
              <a:t>&gt;=</a:t>
            </a:r>
            <a:r>
              <a:rPr lang="en-US" dirty="0">
                <a:latin typeface="Arial" charset="0"/>
              </a:rPr>
              <a:t>, </a:t>
            </a:r>
            <a:r>
              <a:rPr lang="en-US" dirty="0">
                <a:latin typeface="Lucida Console" charset="0"/>
              </a:rPr>
              <a:t>&gt;</a:t>
            </a:r>
            <a:r>
              <a:rPr lang="en-US" dirty="0">
                <a:latin typeface="Arial" charset="0"/>
              </a:rPr>
              <a:t>, </a:t>
            </a:r>
            <a:r>
              <a:rPr lang="en-US" dirty="0">
                <a:latin typeface="Lucida Console" charset="0"/>
              </a:rPr>
              <a:t>&lt;=</a:t>
            </a:r>
            <a:r>
              <a:rPr lang="en-US" dirty="0">
                <a:latin typeface="Arial" charset="0"/>
              </a:rPr>
              <a:t>, </a:t>
            </a:r>
            <a:r>
              <a:rPr lang="en-US" dirty="0">
                <a:latin typeface="Lucida Console" charset="0"/>
              </a:rPr>
              <a:t>&lt;</a:t>
            </a:r>
          </a:p>
          <a:p>
            <a:pPr lvl="3" eaLnBrk="1" hangingPunct="1"/>
            <a:r>
              <a:rPr lang="en-US" dirty="0">
                <a:latin typeface="Arial" charset="0"/>
              </a:rPr>
              <a:t>Perform char-by-char comparison using ASCII values</a:t>
            </a:r>
          </a:p>
          <a:p>
            <a:pPr lvl="2" eaLnBrk="1" hangingPunct="1"/>
            <a:r>
              <a:rPr lang="en-US" dirty="0">
                <a:latin typeface="Arial" charset="0"/>
              </a:rPr>
              <a:t>Concatenation: </a:t>
            </a:r>
            <a:r>
              <a:rPr lang="en-US" dirty="0">
                <a:latin typeface="Lucida Console" charset="0"/>
              </a:rPr>
              <a:t>+=</a:t>
            </a:r>
            <a:endParaRPr lang="en-US" dirty="0">
              <a:latin typeface="Arial" charset="0"/>
            </a:endParaRPr>
          </a:p>
          <a:p>
            <a:pPr lvl="3" eaLnBrk="1" hangingPunct="1"/>
            <a:r>
              <a:rPr lang="en-US" dirty="0">
                <a:latin typeface="Arial" charset="0"/>
              </a:rPr>
              <a:t>E.g.: </a:t>
            </a:r>
            <a:r>
              <a:rPr lang="en-US" dirty="0">
                <a:latin typeface="Courier New" charset="0"/>
                <a:cs typeface="Courier New" charset="0"/>
              </a:rPr>
              <a:t>s1 += </a:t>
            </a:r>
            <a:r>
              <a:rPr lang="ja-JP" altLang="en-US" dirty="0">
                <a:latin typeface="Courier New" charset="0"/>
                <a:cs typeface="Courier New" charset="0"/>
              </a:rPr>
              <a:t>“</a:t>
            </a:r>
            <a:r>
              <a:rPr lang="en-US" dirty="0" err="1">
                <a:latin typeface="Courier New" charset="0"/>
                <a:cs typeface="Courier New" charset="0"/>
              </a:rPr>
              <a:t>lly</a:t>
            </a:r>
            <a:r>
              <a:rPr lang="ja-JP" altLang="en-US" dirty="0">
                <a:latin typeface="Courier New" charset="0"/>
                <a:cs typeface="Courier New" charset="0"/>
              </a:rPr>
              <a:t>”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latin typeface="Arial" charset="0"/>
                <a:sym typeface="Wingdings" charset="0"/>
              </a:rPr>
              <a:t> </a:t>
            </a:r>
            <a:r>
              <a:rPr lang="en-US" dirty="0">
                <a:latin typeface="Courier New" charset="0"/>
                <a:cs typeface="Courier New" charset="0"/>
                <a:sym typeface="Wingdings" charset="0"/>
              </a:rPr>
              <a:t>s1 = </a:t>
            </a:r>
            <a:r>
              <a:rPr lang="ja-JP" altLang="en-US" dirty="0">
                <a:latin typeface="Courier New" charset="0"/>
                <a:cs typeface="Courier New" charset="0"/>
                <a:sym typeface="Wingdings" charset="0"/>
              </a:rPr>
              <a:t>“</a:t>
            </a:r>
            <a:r>
              <a:rPr lang="en-US" dirty="0">
                <a:latin typeface="Courier New" charset="0"/>
                <a:cs typeface="Courier New" charset="0"/>
                <a:sym typeface="Wingdings" charset="0"/>
              </a:rPr>
              <a:t>hilly</a:t>
            </a:r>
            <a:r>
              <a:rPr lang="ja-JP" altLang="en-US" dirty="0">
                <a:latin typeface="Courier New" charset="0"/>
                <a:cs typeface="Courier New" charset="0"/>
                <a:sym typeface="Wingdings" charset="0"/>
              </a:rPr>
              <a:t>”</a:t>
            </a:r>
            <a:endParaRPr lang="en-US" dirty="0">
              <a:latin typeface="Courier New" charset="0"/>
              <a:cs typeface="Courier New" charset="0"/>
              <a:sym typeface="Wingdings" charset="0"/>
            </a:endParaRPr>
          </a:p>
          <a:p>
            <a:pPr lvl="2" eaLnBrk="1" hangingPunct="1"/>
            <a:endParaRPr lang="en-US" dirty="0"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E8E259A-081B-844A-8F33-9A7CF4A2883E}" type="datetime1">
              <a:rPr lang="en-US">
                <a:latin typeface="Garamond" charset="0"/>
              </a:rPr>
              <a:pPr eaLnBrk="1" hangingPunct="1"/>
              <a:t>4/2/17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264: Lecture 20</a:t>
            </a:r>
          </a:p>
        </p:txBody>
      </p:sp>
    </p:spTree>
    <p:extLst>
      <p:ext uri="{BB962C8B-B14F-4D97-AF65-F5344CB8AC3E}">
        <p14:creationId xmlns:p14="http://schemas.microsoft.com/office/powerpoint/2010/main" val="1172363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latin typeface="Garamond" charset="0"/>
              </a:rPr>
              <a:t>Standard Library Class </a:t>
            </a:r>
            <a:r>
              <a:rPr lang="en-US" sz="3200">
                <a:latin typeface="Lucida Console" charset="0"/>
              </a:rPr>
              <a:t>string</a:t>
            </a:r>
            <a:r>
              <a:rPr lang="en-US" sz="3200">
                <a:latin typeface="Garamond" charset="0"/>
              </a:rPr>
              <a:t> (Cont.)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Class </a:t>
            </a:r>
            <a:r>
              <a:rPr lang="en-US" sz="2400" dirty="0">
                <a:latin typeface="Lucida Console" charset="0"/>
              </a:rPr>
              <a:t>string</a:t>
            </a:r>
            <a:r>
              <a:rPr lang="en-US" sz="2400" dirty="0">
                <a:latin typeface="Arial" charset="0"/>
              </a:rPr>
              <a:t> (Cont.)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Substring member function </a:t>
            </a:r>
            <a:r>
              <a:rPr lang="en-US" sz="2400" dirty="0" err="1">
                <a:latin typeface="Lucida Console" charset="0"/>
              </a:rPr>
              <a:t>substr</a:t>
            </a:r>
            <a:endParaRPr lang="en-US" sz="2400" dirty="0">
              <a:latin typeface="Lucida Console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latin typeface="Lucida Console" charset="0"/>
              </a:rPr>
              <a:t>s1.substr( 0, 14 );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Starts at location 0, gets 14 characters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latin typeface="Lucida Console" charset="0"/>
              </a:rPr>
              <a:t>s1.substr( 15 );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Substring beginning at location 15, to the end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Overloaded </a:t>
            </a:r>
            <a:r>
              <a:rPr lang="en-US" sz="2400" dirty="0">
                <a:latin typeface="Lucida Console" charset="0"/>
              </a:rPr>
              <a:t>[]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Access one character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No range checking (if subscript invalid)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Member function </a:t>
            </a:r>
            <a:r>
              <a:rPr lang="en-US" sz="2400" dirty="0">
                <a:latin typeface="Lucida Console" charset="0"/>
              </a:rPr>
              <a:t>at</a:t>
            </a:r>
            <a:endParaRPr lang="en-US" sz="2400" dirty="0">
              <a:latin typeface="Arial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Accesses one character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dirty="0">
                <a:latin typeface="Lucida Console" charset="0"/>
              </a:rPr>
              <a:t>Example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1800" dirty="0">
                <a:latin typeface="Lucida Console" charset="0"/>
              </a:rPr>
              <a:t>s1.at( 10 );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Has bounds checking, throws an exception if subscript is </a:t>
            </a:r>
            <a:r>
              <a:rPr lang="en-US" sz="1800" dirty="0" smtClean="0">
                <a:latin typeface="Arial" charset="0"/>
              </a:rPr>
              <a:t>invalid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Member function </a:t>
            </a:r>
            <a:r>
              <a:rPr lang="en-US" dirty="0" smtClean="0">
                <a:latin typeface="Courier New"/>
                <a:cs typeface="Courier New"/>
              </a:rPr>
              <a:t>empty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Returns true if no characters in string</a:t>
            </a:r>
            <a:endParaRPr 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fld id="{0356B673-5815-1B4B-9008-89703C747FFF}" type="slidenum">
              <a:rPr lang="en-US">
                <a:latin typeface="Garamond" charset="0"/>
              </a:rPr>
              <a:pPr algn="l" eaLnBrk="1" hangingPunct="1"/>
              <a:t>4</a:t>
            </a:fld>
            <a:endParaRPr lang="en-US">
              <a:latin typeface="Garamond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0A2E07C-393D-EB4B-A6B3-66B809416ABC}" type="datetime1">
              <a:rPr lang="en-US">
                <a:latin typeface="Garamond" charset="0"/>
              </a:rPr>
              <a:pPr eaLnBrk="1" hangingPunct="1"/>
              <a:t>4/2/17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264: Lecture 20</a:t>
            </a:r>
          </a:p>
        </p:txBody>
      </p:sp>
    </p:spTree>
    <p:extLst>
      <p:ext uri="{BB962C8B-B14F-4D97-AF65-F5344CB8AC3E}">
        <p14:creationId xmlns:p14="http://schemas.microsoft.com/office/powerpoint/2010/main" val="4032443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Strings &amp;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3200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main()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   string s1(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"happy"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   string s2(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 birthday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" 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   string s3;</a:t>
            </a:r>
          </a:p>
          <a:p>
            <a:pPr>
              <a:buFont typeface="Wingdings" pitchFamily="2" charset="2"/>
              <a:buNone/>
              <a:defRPr/>
            </a:pPr>
            <a:endParaRPr lang="en-US" sz="3200" b="1" dirty="0" smtClean="0">
              <a:solidFill>
                <a:srgbClr val="A31515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test overloaded equality and relational operators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"s1 is \""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&lt;&lt; s1 &lt;&lt;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"\"; s2 is \""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&lt;&lt; s2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      &lt;&lt;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"\"; s3 is \""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&lt;&lt; s3 &lt;&lt;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'\"'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  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&lt;&lt;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"\n\</a:t>
            </a:r>
            <a:r>
              <a:rPr lang="en-US" sz="3200" b="1" dirty="0" err="1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nThe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results of comparing s2 and s1:"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  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&lt;&lt;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"\ns2 == s1 yields "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&lt;&lt; ( s2 == s1 ?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"true"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: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"false"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      &lt;&lt;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"\ns2 != s1 yields "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&lt;&lt; ( s2 != s1 ?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"true"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: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"false"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      &lt;&lt;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"\ns2 &gt;  s1 yields "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&lt;&lt; ( s2 &gt; s1 ?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"true"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: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"false"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)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      &lt;&lt;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"\ns2 &lt;  s1 yields "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&lt;&lt; ( s2 &lt; s1 ?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"true"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: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"false"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      &lt;&lt;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"\ns2 &gt;= s1 yields "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&lt;&lt; ( s2 &gt;= s1 ?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"true"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: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"false"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      &lt;&lt;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"\ns2 &lt;= s1 yields "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&lt;&lt; ( s2 &lt;= s1 ?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"true"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: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"false"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4E8D457-B79C-CB47-834F-E2F08AB8A827}" type="datetime1">
              <a:rPr lang="en-US">
                <a:latin typeface="Garamond" charset="0"/>
              </a:rPr>
              <a:pPr eaLnBrk="1" hangingPunct="1"/>
              <a:t>4/2/17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264: Lecture 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136A173-0F6D-5746-B4CD-38B85FFCB447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865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(cont.)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D6FDC95-3D2D-CE4F-83B1-DE396ADF78BF}" type="datetime1">
              <a:rPr lang="en-US">
                <a:latin typeface="Garamond" charset="0"/>
              </a:rPr>
              <a:pPr eaLnBrk="1" hangingPunct="1"/>
              <a:t>4/2/17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264: Lecture 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3555871-2112-5D49-B3DD-DE7DA6717A90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  <p:sp>
        <p:nvSpPr>
          <p:cNvPr id="7" name="Content Placeholder 6"/>
          <p:cNvSpPr txBox="1">
            <a:spLocks noGrp="1"/>
          </p:cNvSpPr>
          <p:nvPr>
            <p:ph idx="1"/>
          </p:nvPr>
        </p:nvSpPr>
        <p:spPr>
          <a:xfrm>
            <a:off x="457200" y="1143000"/>
            <a:ext cx="8229600" cy="3360738"/>
          </a:xfr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buFont typeface="Wingdings" charset="0"/>
              <a:buNone/>
            </a:pPr>
            <a:r>
              <a:rPr lang="en-US" sz="1800" b="1">
                <a:solidFill>
                  <a:srgbClr val="FF0000"/>
                </a:solidFill>
                <a:latin typeface="Arial" charset="0"/>
                <a:cs typeface="Arial" charset="0"/>
              </a:rPr>
              <a:t>Output from previous slide:</a:t>
            </a:r>
          </a:p>
          <a:p>
            <a:pPr>
              <a:buFont typeface="Wingding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s1 is </a:t>
            </a:r>
            <a:r>
              <a:rPr lang="ja-JP" altLang="en-US" sz="1800" b="1">
                <a:latin typeface="Courier New" charset="0"/>
                <a:cs typeface="Courier New" charset="0"/>
              </a:rPr>
              <a:t>“</a:t>
            </a:r>
            <a:r>
              <a:rPr lang="en-US" sz="1800" b="1">
                <a:latin typeface="Courier New" charset="0"/>
                <a:cs typeface="Courier New" charset="0"/>
              </a:rPr>
              <a:t>happy</a:t>
            </a:r>
            <a:r>
              <a:rPr lang="ja-JP" altLang="en-US" sz="1800" b="1">
                <a:latin typeface="Courier New" charset="0"/>
                <a:cs typeface="Courier New" charset="0"/>
              </a:rPr>
              <a:t>”</a:t>
            </a:r>
            <a:r>
              <a:rPr lang="en-US" sz="1800" b="1">
                <a:latin typeface="Courier New" charset="0"/>
                <a:cs typeface="Courier New" charset="0"/>
              </a:rPr>
              <a:t>; s2 is </a:t>
            </a:r>
            <a:r>
              <a:rPr lang="ja-JP" altLang="en-US" sz="1800" b="1">
                <a:latin typeface="Courier New" charset="0"/>
                <a:cs typeface="Courier New" charset="0"/>
              </a:rPr>
              <a:t>“</a:t>
            </a:r>
            <a:r>
              <a:rPr lang="en-US" sz="1800" b="1">
                <a:latin typeface="Courier New" charset="0"/>
                <a:cs typeface="Courier New" charset="0"/>
              </a:rPr>
              <a:t> birthday</a:t>
            </a:r>
            <a:r>
              <a:rPr lang="ja-JP" altLang="en-US" sz="1800" b="1">
                <a:latin typeface="Courier New" charset="0"/>
                <a:cs typeface="Courier New" charset="0"/>
              </a:rPr>
              <a:t>”</a:t>
            </a:r>
            <a:r>
              <a:rPr lang="en-US" sz="1800" b="1">
                <a:latin typeface="Courier New" charset="0"/>
                <a:cs typeface="Courier New" charset="0"/>
              </a:rPr>
              <a:t>; s3 is </a:t>
            </a:r>
            <a:r>
              <a:rPr lang="ja-JP" altLang="en-US" sz="1800" b="1">
                <a:latin typeface="Courier New" charset="0"/>
                <a:cs typeface="Courier New" charset="0"/>
              </a:rPr>
              <a:t>“”</a:t>
            </a:r>
            <a:endParaRPr lang="en-US" sz="1800" b="1"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endParaRPr lang="en-US" sz="1800" b="1"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The results of comparing s1 and s2:</a:t>
            </a:r>
          </a:p>
          <a:p>
            <a:pPr>
              <a:buFont typeface="Wingding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s2 == s1 yields false</a:t>
            </a:r>
          </a:p>
          <a:p>
            <a:pPr>
              <a:buFont typeface="Wingding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s2 != s1 yields true</a:t>
            </a:r>
          </a:p>
          <a:p>
            <a:pPr>
              <a:buFont typeface="Wingding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s2 &gt; s1 yields false</a:t>
            </a:r>
          </a:p>
          <a:p>
            <a:pPr>
              <a:buFont typeface="Wingding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s2 &lt; s1 yields true</a:t>
            </a:r>
          </a:p>
          <a:p>
            <a:pPr>
              <a:buFont typeface="Wingding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s2 &gt;= s1 yields false</a:t>
            </a:r>
          </a:p>
          <a:p>
            <a:pPr>
              <a:buFont typeface="Wingding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s2 &lt;= s1 yields true</a:t>
            </a: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103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test string member function empty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"\n\</a:t>
            </a:r>
            <a:r>
              <a:rPr lang="en-US" sz="3200" b="1" dirty="0" err="1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nTesting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s3.empty():"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&lt;&lt; </a:t>
            </a:r>
            <a:r>
              <a:rPr lang="en-US" sz="3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endl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endParaRPr lang="en-US" sz="3200" b="1" dirty="0" smtClean="0">
              <a:solidFill>
                <a:srgbClr val="A31515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if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( s3.empty() 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  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      </a:t>
            </a:r>
            <a:r>
              <a:rPr lang="en-US" sz="3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"s3 is empty; assigning s1 to s3;"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&lt;&lt; </a:t>
            </a:r>
            <a:r>
              <a:rPr lang="en-US" sz="3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endl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      s3 = s1; 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assign s1 to s3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   </a:t>
            </a:r>
            <a:r>
              <a:rPr lang="en-US" sz="3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"s3 is \""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&lt;&lt; s3 &lt;&lt;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"\"";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end if</a:t>
            </a:r>
          </a:p>
          <a:p>
            <a:pPr>
              <a:buFont typeface="Wingdings" pitchFamily="2" charset="2"/>
              <a:buNone/>
              <a:defRPr/>
            </a:pPr>
            <a:endParaRPr lang="en-US" sz="32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// test overloaded string concatenation operator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"\n\ns1 += s2 yields s1 =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";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   s1 += s2; 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test overloaded concatenation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 &lt;&lt; s1;</a:t>
            </a:r>
          </a:p>
          <a:p>
            <a:pPr>
              <a:buFont typeface="Wingdings" pitchFamily="2" charset="2"/>
              <a:buNone/>
              <a:defRPr/>
            </a:pPr>
            <a:endParaRPr lang="en-US" sz="32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// test concatenation operator with C-style string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"\n\ns1 += \" to you\" yields"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&lt;&lt; </a:t>
            </a:r>
            <a:r>
              <a:rPr lang="en-US" sz="3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endl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   s1 +=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 to you"; 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"s1 = "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&lt;&lt; s1 &lt;&lt;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"\n\n";</a:t>
            </a:r>
            <a:endParaRPr lang="en-US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D7CB730-C628-4248-9560-422BAA38A52E}" type="datetime1">
              <a:rPr lang="en-US">
                <a:latin typeface="Garamond" charset="0"/>
              </a:rPr>
              <a:pPr eaLnBrk="1" hangingPunct="1"/>
              <a:t>4/2/17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264: Lecture 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89CC711-6F02-0B42-A12E-8FD8B8DA4210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509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(cont.)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6CBAE85-5678-E042-B184-BD02B39D5CE4}" type="datetime1">
              <a:rPr lang="en-US">
                <a:latin typeface="Garamond" charset="0"/>
              </a:rPr>
              <a:pPr eaLnBrk="1" hangingPunct="1"/>
              <a:t>4/2/17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264: Lecture 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A4C6821-4A79-3F4F-B247-46DA38F7448F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  <p:sp>
        <p:nvSpPr>
          <p:cNvPr id="7" name="Content Placeholder 6"/>
          <p:cNvSpPr txBox="1">
            <a:spLocks noGrp="1"/>
          </p:cNvSpPr>
          <p:nvPr>
            <p:ph idx="1"/>
          </p:nvPr>
        </p:nvSpPr>
        <p:spPr>
          <a:xfrm>
            <a:off x="457200" y="1143000"/>
            <a:ext cx="8229600" cy="2695575"/>
          </a:xfr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buFont typeface="Wingdings" charset="0"/>
              <a:buNone/>
            </a:pPr>
            <a:r>
              <a:rPr lang="en-US" sz="1800" b="1">
                <a:solidFill>
                  <a:srgbClr val="FF0000"/>
                </a:solidFill>
                <a:latin typeface="Arial" charset="0"/>
                <a:cs typeface="Arial" charset="0"/>
              </a:rPr>
              <a:t>Output from previous slide:</a:t>
            </a:r>
          </a:p>
          <a:p>
            <a:pPr>
              <a:buFont typeface="Wingding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Testing s3.empty():</a:t>
            </a:r>
          </a:p>
          <a:p>
            <a:pPr>
              <a:buFont typeface="Wingding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s3 is empty; assigning s1 to s3;</a:t>
            </a:r>
          </a:p>
          <a:p>
            <a:pPr>
              <a:buFont typeface="Wingding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s3 is </a:t>
            </a:r>
            <a:r>
              <a:rPr lang="ja-JP" altLang="en-US" sz="1800" b="1">
                <a:latin typeface="Courier New" charset="0"/>
                <a:cs typeface="Courier New" charset="0"/>
              </a:rPr>
              <a:t>“</a:t>
            </a:r>
            <a:r>
              <a:rPr lang="en-US" sz="1800" b="1">
                <a:latin typeface="Courier New" charset="0"/>
                <a:cs typeface="Courier New" charset="0"/>
              </a:rPr>
              <a:t>happy</a:t>
            </a:r>
            <a:r>
              <a:rPr lang="ja-JP" altLang="en-US" sz="1800" b="1">
                <a:latin typeface="Courier New" charset="0"/>
                <a:cs typeface="Courier New" charset="0"/>
              </a:rPr>
              <a:t>”</a:t>
            </a:r>
            <a:endParaRPr lang="en-US" sz="1800" b="1"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endParaRPr lang="en-US" sz="1800" b="1"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s1 += s2 yields s1 = happy birthday</a:t>
            </a:r>
          </a:p>
          <a:p>
            <a:pPr>
              <a:buFont typeface="Wingding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s1 += </a:t>
            </a:r>
            <a:r>
              <a:rPr lang="ja-JP" altLang="en-US" sz="1800" b="1">
                <a:latin typeface="Courier New" charset="0"/>
                <a:cs typeface="Courier New" charset="0"/>
              </a:rPr>
              <a:t>“</a:t>
            </a:r>
            <a:r>
              <a:rPr lang="en-US" sz="1800" b="1">
                <a:latin typeface="Courier New" charset="0"/>
                <a:cs typeface="Courier New" charset="0"/>
              </a:rPr>
              <a:t> to you</a:t>
            </a:r>
            <a:r>
              <a:rPr lang="ja-JP" altLang="en-US" sz="1800" b="1">
                <a:latin typeface="Courier New" charset="0"/>
                <a:cs typeface="Courier New" charset="0"/>
              </a:rPr>
              <a:t>”</a:t>
            </a:r>
            <a:r>
              <a:rPr lang="en-US" sz="1800" b="1">
                <a:latin typeface="Courier New" charset="0"/>
                <a:cs typeface="Courier New" charset="0"/>
              </a:rPr>
              <a:t> yields</a:t>
            </a:r>
          </a:p>
          <a:p>
            <a:pPr>
              <a:buFont typeface="Wingding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s1 = happy birthday to you</a:t>
            </a: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214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test string member function </a:t>
            </a:r>
            <a:r>
              <a:rPr lang="en-US" sz="3200" b="1" dirty="0" err="1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substr</a:t>
            </a:r>
            <a:endParaRPr lang="en-US" sz="32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"The substring of s1 starting at location 0 for\n"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  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&lt;&lt;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"14 characters, s1.substr(0, 14), is:\n"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  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&lt;&lt; s1.substr( 0, 14 ) &lt;&lt;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"\n\n";</a:t>
            </a:r>
          </a:p>
          <a:p>
            <a:pPr>
              <a:buFont typeface="Wingdings" pitchFamily="2" charset="2"/>
              <a:buNone/>
              <a:defRPr/>
            </a:pPr>
            <a:endParaRPr lang="en-US" sz="3200" b="1" dirty="0" smtClean="0">
              <a:solidFill>
                <a:srgbClr val="A31515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test </a:t>
            </a:r>
            <a:r>
              <a:rPr lang="en-US" sz="3200" b="1" dirty="0" err="1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substr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"to-end-of-string" option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"The substring of s1 starting at\n"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  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&lt;&lt;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"location 15, s1.substr(15), is:\n"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  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&lt;&lt; s1.substr( 15 ) &lt;&lt; </a:t>
            </a:r>
            <a:r>
              <a:rPr lang="en-US" sz="3200" b="1" dirty="0" err="1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endl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endParaRPr lang="en-US" sz="3200" b="1" dirty="0" smtClean="0">
              <a:solidFill>
                <a:srgbClr val="0000FF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3200" b="1" dirty="0" smtClean="0">
              <a:solidFill>
                <a:srgbClr val="0000FF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test using subscript operator to create </a:t>
            </a:r>
            <a:r>
              <a:rPr lang="en-US" sz="3200" b="1" dirty="0" err="1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lvalue</a:t>
            </a:r>
            <a:endParaRPr lang="en-US" sz="32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s1[ 0 ] =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'H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';     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   s1[ 6 ] =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'B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';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"\ns1 after s1[0] = 'H' and s1[6] = 'B' is: "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  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&lt;&lt; s1 &lt;&lt;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"\n\n";</a:t>
            </a:r>
          </a:p>
          <a:p>
            <a:pPr>
              <a:buFont typeface="Wingdings" pitchFamily="2" charset="2"/>
              <a:buNone/>
              <a:defRPr/>
            </a:pPr>
            <a:endParaRPr lang="en-US" sz="3200" b="1" dirty="0" smtClean="0">
              <a:solidFill>
                <a:srgbClr val="A31515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test subscript out of range with string member function "at"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"Attempt to assign 'd' to s1.at( 30 ) yields:"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&lt;&lt; </a:t>
            </a:r>
            <a:r>
              <a:rPr lang="en-US" sz="32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endl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   s1.at( 30 ) =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'd'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ERROR: subscript out of range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return </a:t>
            </a: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latin typeface="Courier New" pitchFamily="49" charset="0"/>
                <a:ea typeface="+mn-ea"/>
                <a:cs typeface="Courier New" pitchFamily="49" charset="0"/>
              </a:rPr>
              <a:t>} 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end main</a:t>
            </a:r>
            <a:endParaRPr lang="en-US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F703515-3454-7244-B027-512236B6989B}" type="datetime1">
              <a:rPr lang="en-US">
                <a:latin typeface="Garamond" charset="0"/>
              </a:rPr>
              <a:pPr eaLnBrk="1" hangingPunct="1"/>
              <a:t>4/2/17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264: Lecture 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ED86769-34FD-3849-9A60-7D92BD51B0A0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720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18409</TotalTime>
  <Words>1296</Words>
  <Application>Microsoft Macintosh PowerPoint</Application>
  <PresentationFormat>On-screen Show (4:3)</PresentationFormat>
  <Paragraphs>174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Edge</vt:lpstr>
      <vt:lpstr>EECE.3220 Data Structures</vt:lpstr>
      <vt:lpstr>Lecture outline</vt:lpstr>
      <vt:lpstr>Standard Library Class string</vt:lpstr>
      <vt:lpstr>Standard Library Class string (Cont.)</vt:lpstr>
      <vt:lpstr>Example: Strings &amp; functions</vt:lpstr>
      <vt:lpstr>Example (cont.)</vt:lpstr>
      <vt:lpstr>Example (cont.)</vt:lpstr>
      <vt:lpstr>Example (cont.)</vt:lpstr>
      <vt:lpstr>Example (cont.)</vt:lpstr>
      <vt:lpstr>Example (cont.)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4277</cp:revision>
  <dcterms:created xsi:type="dcterms:W3CDTF">2006-04-03T05:03:01Z</dcterms:created>
  <dcterms:modified xsi:type="dcterms:W3CDTF">2017-04-03T03:44:39Z</dcterms:modified>
</cp:coreProperties>
</file>