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87" r:id="rId4"/>
    <p:sldId id="388" r:id="rId5"/>
    <p:sldId id="389" r:id="rId6"/>
    <p:sldId id="394" r:id="rId7"/>
    <p:sldId id="395" r:id="rId8"/>
    <p:sldId id="396" r:id="rId9"/>
    <p:sldId id="397" r:id="rId10"/>
    <p:sldId id="398" r:id="rId11"/>
    <p:sldId id="400" r:id="rId12"/>
    <p:sldId id="401" r:id="rId13"/>
    <p:sldId id="402" r:id="rId14"/>
    <p:sldId id="406" r:id="rId15"/>
    <p:sldId id="38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CB816-0E71-AF42-968E-880F68279134}" type="datetime1">
              <a:rPr lang="en-US" smtClean="0"/>
              <a:t>2/27/17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7FF4E-DA87-F941-8956-211E61267377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F897B-4080-B54E-986E-E1B9FFECDF52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1D98E-0B9A-C14B-A4A0-C03CA78648F7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7A838-C9A5-7A4E-86BF-41A5626730D4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A38F5-A70A-9A4C-B16A-83BFBB911D67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199C7-00D8-9D47-BD48-44FD82146A2C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EB69A-A813-3540-AAB7-3AB0FDAB5593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C2D57-88BD-E94D-A5D3-E45C1D1418AA}" type="datetime1">
              <a:rPr lang="en-US" smtClean="0"/>
              <a:t>2/27/17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ED532-9B5F-4945-9ED8-C973A268B026}" type="datetime1">
              <a:rPr lang="en-US" smtClean="0"/>
              <a:t>2/27/17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F0C35-B74A-2B4A-BFBD-6A92111D2156}" type="datetime1">
              <a:rPr lang="en-US" smtClean="0"/>
              <a:t>2/27/17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7459C-AB31-5D4D-8297-114CC1618FB6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DCDFA-E3F3-3140-8C88-89625D4A68EB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5235780-623B-DC40-B7A3-76C39D7C2C80}" type="datetime1">
              <a:rPr lang="en-US" smtClean="0"/>
              <a:t>2/27/17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Lists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array-based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Statically allocated array: size chosen at compile time (example: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arr</a:t>
            </a:r>
            <a:r>
              <a:rPr lang="en-US" dirty="0" smtClean="0">
                <a:latin typeface="Courier New"/>
                <a:cs typeface="Courier New"/>
              </a:rPr>
              <a:t>[10];</a:t>
            </a:r>
            <a:r>
              <a:rPr lang="en-US" dirty="0" smtClean="0">
                <a:cs typeface="Courier New"/>
              </a:rPr>
              <a:t>)</a:t>
            </a:r>
          </a:p>
          <a:p>
            <a:r>
              <a:rPr lang="en-US" dirty="0" smtClean="0">
                <a:cs typeface="Courier New"/>
              </a:rPr>
              <a:t>List using static array requires</a:t>
            </a:r>
          </a:p>
          <a:p>
            <a:pPr lvl="1"/>
            <a:r>
              <a:rPr lang="en-US" dirty="0" smtClean="0">
                <a:cs typeface="Courier New"/>
              </a:rPr>
              <a:t>Actual array</a:t>
            </a:r>
          </a:p>
          <a:p>
            <a:pPr lvl="1"/>
            <a:r>
              <a:rPr lang="en-US" dirty="0" smtClean="0">
                <a:cs typeface="Courier New"/>
              </a:rPr>
              <a:t>Maximum size / capacity</a:t>
            </a:r>
          </a:p>
          <a:p>
            <a:pPr lvl="1"/>
            <a:r>
              <a:rPr lang="en-US" dirty="0" smtClean="0">
                <a:cs typeface="Courier New"/>
              </a:rPr>
              <a:t>Number of elements actually stored in array</a:t>
            </a:r>
          </a:p>
          <a:p>
            <a:r>
              <a:rPr lang="en-US" dirty="0" smtClean="0">
                <a:cs typeface="Courier New"/>
              </a:rPr>
              <a:t>Some operations are relatively easy</a:t>
            </a:r>
          </a:p>
          <a:p>
            <a:pPr lvl="1"/>
            <a:r>
              <a:rPr lang="en-US" dirty="0" smtClean="0">
                <a:cs typeface="Courier New"/>
              </a:rPr>
              <a:t>Constructor: array allocated at compile time, so just need to set size to 0</a:t>
            </a:r>
          </a:p>
          <a:p>
            <a:pPr lvl="1"/>
            <a:r>
              <a:rPr lang="en-US" dirty="0" smtClean="0">
                <a:cs typeface="Courier New"/>
              </a:rPr>
              <a:t>empty(): returns true if size == 0</a:t>
            </a:r>
          </a:p>
          <a:p>
            <a:pPr lvl="1"/>
            <a:r>
              <a:rPr lang="en-US" dirty="0" smtClean="0">
                <a:cs typeface="Courier New"/>
              </a:rPr>
              <a:t>traverse: for loop to go through all elements</a:t>
            </a:r>
          </a:p>
          <a:p>
            <a:pPr marL="344487" lvl="1" indent="0">
              <a:buNone/>
            </a:pPr>
            <a:r>
              <a:rPr lang="en-US" dirty="0"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for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size;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&lt;process array[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]&gt;</a:t>
            </a:r>
            <a:endParaRPr lang="en-US" dirty="0" smtClean="0">
              <a:cs typeface="Courier New"/>
            </a:endParaRPr>
          </a:p>
          <a:p>
            <a:pPr lvl="1"/>
            <a:endParaRPr lang="en-US" dirty="0" smtClean="0"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D485-866F-1D40-ACFD-B7A41372B7FB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array-based list: insert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 to insert </a:t>
            </a:r>
            <a:r>
              <a:rPr lang="en-US" i="1" dirty="0" smtClean="0"/>
              <a:t>item</a:t>
            </a:r>
            <a:r>
              <a:rPr lang="en-US" dirty="0" smtClean="0"/>
              <a:t> at position </a:t>
            </a:r>
            <a:r>
              <a:rPr lang="en-US" i="1" dirty="0" err="1" smtClean="0"/>
              <a:t>pos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size == capacity</a:t>
            </a:r>
          </a:p>
          <a:p>
            <a:pPr marL="841375" lvl="1" indent="-514350"/>
            <a:r>
              <a:rPr lang="en-US" dirty="0" smtClean="0"/>
              <a:t>List is full (error); end insert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pos</a:t>
            </a:r>
            <a:r>
              <a:rPr lang="en-US" dirty="0" smtClean="0"/>
              <a:t> &lt; 0 or </a:t>
            </a:r>
            <a:r>
              <a:rPr lang="en-US" i="1" dirty="0" err="1" smtClean="0"/>
              <a:t>pos</a:t>
            </a:r>
            <a:r>
              <a:rPr lang="en-US" dirty="0" smtClean="0"/>
              <a:t> &gt; </a:t>
            </a:r>
            <a:r>
              <a:rPr lang="en-US" i="1" dirty="0" smtClean="0"/>
              <a:t>size</a:t>
            </a:r>
          </a:p>
          <a:p>
            <a:pPr marL="841375" lvl="1" indent="-514350"/>
            <a:r>
              <a:rPr lang="en-US" dirty="0" smtClean="0"/>
              <a:t>Illegal position error; end insert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Otherwise, shift elements to make room, then insert item and update array:</a:t>
            </a:r>
          </a:p>
          <a:p>
            <a:pPr marL="841375" lvl="1" indent="-514350"/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i="1" dirty="0" smtClean="0"/>
              <a:t> = size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i="1" dirty="0" err="1" smtClean="0"/>
              <a:t>pos</a:t>
            </a:r>
            <a:r>
              <a:rPr lang="en-US" i="1" dirty="0" smtClean="0"/>
              <a:t> + 1</a:t>
            </a:r>
            <a:endParaRPr lang="en-US" dirty="0" smtClean="0"/>
          </a:p>
          <a:p>
            <a:pPr marL="1193800" lvl="2" indent="-514350"/>
            <a:r>
              <a:rPr lang="en-US" dirty="0" smtClean="0"/>
              <a:t>array[</a:t>
            </a:r>
            <a:r>
              <a:rPr lang="en-US" dirty="0" err="1" smtClean="0"/>
              <a:t>i</a:t>
            </a:r>
            <a:r>
              <a:rPr lang="en-US" dirty="0" smtClean="0"/>
              <a:t>] = array[i-1]</a:t>
            </a:r>
          </a:p>
          <a:p>
            <a:pPr marL="841375" lvl="1" indent="-514350"/>
            <a:r>
              <a:rPr lang="en-US" dirty="0" smtClean="0"/>
              <a:t>array[</a:t>
            </a:r>
            <a:r>
              <a:rPr lang="en-US" dirty="0" err="1" smtClean="0"/>
              <a:t>pos</a:t>
            </a:r>
            <a:r>
              <a:rPr lang="en-US" dirty="0" smtClean="0"/>
              <a:t>] = item</a:t>
            </a:r>
          </a:p>
          <a:p>
            <a:pPr marL="841375" lvl="1" indent="-514350"/>
            <a:r>
              <a:rPr lang="en-US" dirty="0" smtClean="0"/>
              <a:t>size++</a:t>
            </a:r>
          </a:p>
          <a:p>
            <a:pPr marL="514350" indent="-514350"/>
            <a:r>
              <a:rPr lang="en-US" dirty="0" smtClean="0"/>
              <a:t>Worst-case time? Average time? Best-case time?</a:t>
            </a:r>
          </a:p>
          <a:p>
            <a:pPr marL="841375" lvl="1" indent="-514350"/>
            <a:r>
              <a:rPr lang="en-US" dirty="0" smtClean="0"/>
              <a:t>Worst &amp; average: O(n), best: O(1)</a:t>
            </a:r>
          </a:p>
          <a:p>
            <a:pPr marL="841375" lvl="1" indent="-514350"/>
            <a:r>
              <a:rPr lang="en-US" dirty="0" smtClean="0"/>
              <a:t>Best-case occurs in stacks &amp; queues</a:t>
            </a:r>
          </a:p>
          <a:p>
            <a:pPr marL="841375" lvl="1" indent="-514350"/>
            <a:endParaRPr lang="en-US" dirty="0"/>
          </a:p>
          <a:p>
            <a:pPr marL="514350" indent="-5143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8C7-F9DD-824C-9FC0-154731CB2215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3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array-based list: delete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to remove </a:t>
            </a:r>
            <a:r>
              <a:rPr lang="en-US" i="1" dirty="0" smtClean="0"/>
              <a:t>item</a:t>
            </a:r>
            <a:r>
              <a:rPr lang="en-US" dirty="0" smtClean="0"/>
              <a:t> at position </a:t>
            </a:r>
            <a:r>
              <a:rPr lang="en-US" i="1" dirty="0" err="1" smtClean="0"/>
              <a:t>pos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size == 0</a:t>
            </a:r>
          </a:p>
          <a:p>
            <a:pPr marL="841375" lvl="1" indent="-514350"/>
            <a:r>
              <a:rPr lang="en-US" dirty="0" smtClean="0"/>
              <a:t>List is empty (error); end delete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pos</a:t>
            </a:r>
            <a:r>
              <a:rPr lang="en-US" dirty="0" smtClean="0"/>
              <a:t> &lt; 0 or </a:t>
            </a:r>
            <a:r>
              <a:rPr lang="en-US" i="1" dirty="0" err="1" smtClean="0"/>
              <a:t>pos</a:t>
            </a:r>
            <a:r>
              <a:rPr lang="en-US" i="1" dirty="0" smtClean="0"/>
              <a:t> &gt;= </a:t>
            </a:r>
            <a:r>
              <a:rPr lang="en-US" dirty="0" smtClean="0"/>
              <a:t>size</a:t>
            </a:r>
          </a:p>
          <a:p>
            <a:pPr marL="841375" lvl="1" indent="-514350"/>
            <a:r>
              <a:rPr lang="en-US" dirty="0" smtClean="0"/>
              <a:t>Illegal position error; end delete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Otherwise, shift elements to close gap, overwriting removed element</a:t>
            </a:r>
          </a:p>
          <a:p>
            <a:pPr marL="841375" lvl="1" indent="-514350"/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pos</a:t>
            </a:r>
            <a:r>
              <a:rPr lang="en-US" dirty="0" smtClean="0"/>
              <a:t> to </a:t>
            </a:r>
            <a:r>
              <a:rPr lang="en-US" i="1" dirty="0" smtClean="0"/>
              <a:t>size</a:t>
            </a:r>
            <a:r>
              <a:rPr lang="en-US" dirty="0" smtClean="0"/>
              <a:t> – 2</a:t>
            </a:r>
          </a:p>
          <a:p>
            <a:pPr marL="1193800" lvl="2" indent="-514350"/>
            <a:r>
              <a:rPr lang="en-US" dirty="0" smtClean="0"/>
              <a:t>array[</a:t>
            </a:r>
            <a:r>
              <a:rPr lang="en-US" dirty="0" err="1" smtClean="0"/>
              <a:t>i</a:t>
            </a:r>
            <a:r>
              <a:rPr lang="en-US" dirty="0" smtClean="0"/>
              <a:t>] = array[i+1]</a:t>
            </a:r>
          </a:p>
          <a:p>
            <a:pPr marL="841375" lvl="1" indent="-514350"/>
            <a:r>
              <a:rPr lang="en-US" dirty="0" smtClean="0"/>
              <a:t>size--</a:t>
            </a:r>
          </a:p>
          <a:p>
            <a:pPr marL="841375" lvl="1" indent="-51435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1B8B-0DA4-254B-8922-C3F8E6B59BC8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04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List class with static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List.h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List.cpp</a:t>
            </a:r>
            <a:r>
              <a:rPr lang="en-US" dirty="0" smtClean="0"/>
              <a:t> provided in handout/online</a:t>
            </a:r>
          </a:p>
          <a:p>
            <a:r>
              <a:rPr lang="en-US" dirty="0" smtClean="0"/>
              <a:t>Two declarations outside class</a:t>
            </a:r>
          </a:p>
          <a:p>
            <a:pPr lvl="1"/>
            <a:r>
              <a:rPr lang="en-US" dirty="0" smtClean="0"/>
              <a:t>Maximum array size, used for allocation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CAPACITY = 1024;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const</a:t>
            </a:r>
            <a:r>
              <a:rPr lang="en-US" dirty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keyword means value won’t change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Common to put constant name in all caps</a:t>
            </a:r>
          </a:p>
          <a:p>
            <a:pPr lvl="1"/>
            <a:r>
              <a:rPr lang="en-US" dirty="0" smtClean="0"/>
              <a:t>Element type</a:t>
            </a:r>
          </a:p>
          <a:p>
            <a:pPr lvl="2"/>
            <a:r>
              <a:rPr lang="en-US" dirty="0" smtClean="0"/>
              <a:t>Redefining list type </a:t>
            </a:r>
            <a:r>
              <a:rPr lang="en-US" dirty="0" smtClean="0">
                <a:sym typeface="Wingdings"/>
              </a:rPr>
              <a:t> changing one line in .h file</a:t>
            </a:r>
            <a:endParaRPr lang="en-US" dirty="0" smtClean="0"/>
          </a:p>
          <a:p>
            <a:pPr lvl="2"/>
            <a:r>
              <a:rPr lang="en-US" dirty="0" smtClean="0"/>
              <a:t>Will use </a:t>
            </a: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/>
              <a:t> for now</a:t>
            </a:r>
          </a:p>
          <a:p>
            <a:pPr lvl="3"/>
            <a:r>
              <a:rPr lang="en-US" dirty="0" smtClean="0"/>
              <a:t>Allows you to specify different name for existing type</a:t>
            </a:r>
          </a:p>
          <a:p>
            <a:pPr lvl="3"/>
            <a:r>
              <a:rPr lang="en-US" dirty="0" smtClean="0"/>
              <a:t>Example: </a:t>
            </a: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ElementType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dirty="0" smtClean="0"/>
              <a:t>Will later discuss C++ template mechanism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8F5-A70A-9A4C-B16A-83BFBB911D67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16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/>
              <a:t> variables, arguments,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/>
              <a:t> keyword </a:t>
            </a:r>
            <a:r>
              <a:rPr lang="en-US" dirty="0" smtClean="0">
                <a:sym typeface="Wingdings"/>
              </a:rPr>
              <a:t> value won’t be changed</a:t>
            </a:r>
          </a:p>
          <a:p>
            <a:r>
              <a:rPr lang="en-US" dirty="0" smtClean="0"/>
              <a:t>Define constant values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CAPACITY = 1024;</a:t>
            </a:r>
          </a:p>
          <a:p>
            <a:r>
              <a:rPr lang="en-US" dirty="0" smtClean="0"/>
              <a:t>Indicate function argument won’t be modified</a:t>
            </a:r>
          </a:p>
          <a:p>
            <a:pPr lvl="1"/>
            <a:r>
              <a:rPr lang="en-US" dirty="0" smtClean="0"/>
              <a:t>Used with reference arguments when pass-by-reference used to save space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ElementType</a:t>
            </a:r>
            <a:r>
              <a:rPr lang="en-US" dirty="0" smtClean="0">
                <a:latin typeface="Courier New"/>
                <a:cs typeface="Courier New"/>
              </a:rPr>
              <a:t> f(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List &amp;</a:t>
            </a:r>
            <a:r>
              <a:rPr lang="en-US" dirty="0" err="1" smtClean="0">
                <a:latin typeface="Courier New"/>
                <a:cs typeface="Courier New"/>
              </a:rPr>
              <a:t>myList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/>
              <a:t> methods won’t modify </a:t>
            </a:r>
            <a:r>
              <a:rPr lang="en-US" dirty="0" smtClean="0">
                <a:solidFill>
                  <a:srgbClr val="0000FF"/>
                </a:solidFill>
              </a:rPr>
              <a:t>calling object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empty() </a:t>
            </a:r>
            <a:r>
              <a:rPr lang="en-US" dirty="0" err="1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List L</a:t>
            </a:r>
            <a:r>
              <a:rPr lang="en-US" dirty="0" smtClean="0"/>
              <a:t>, if I write: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/>
                <a:cs typeface="Courier New"/>
              </a:rPr>
              <a:t>L.empty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</a:t>
            </a:r>
            <a:r>
              <a:rPr lang="en-US" dirty="0" smtClean="0"/>
              <a:t> is the calling object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empty()</a:t>
            </a:r>
            <a:r>
              <a:rPr lang="en-US" dirty="0" smtClean="0">
                <a:sym typeface="Wingdings"/>
              </a:rPr>
              <a:t> accesses member(s) of object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L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8F5-A70A-9A4C-B16A-83BFBB911D67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6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time: more on array-</a:t>
            </a:r>
            <a:r>
              <a:rPr lang="en-US" smtClean="0"/>
              <a:t>based lists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to be posted; due </a:t>
            </a:r>
            <a:r>
              <a:rPr lang="en-US" dirty="0" smtClean="0"/>
              <a:t>Monday, 3/6</a:t>
            </a:r>
            <a:endParaRPr lang="en-US" dirty="0"/>
          </a:p>
          <a:p>
            <a:pPr lvl="2"/>
            <a:r>
              <a:rPr lang="en-US" dirty="0"/>
              <a:t>Basic use of </a:t>
            </a:r>
            <a:r>
              <a:rPr lang="en-US" dirty="0" smtClean="0"/>
              <a:t>classes</a:t>
            </a:r>
            <a:endParaRPr lang="en-US" dirty="0"/>
          </a:p>
          <a:p>
            <a:pPr lvl="1"/>
            <a:r>
              <a:rPr lang="en-US" dirty="0"/>
              <a:t>Plan to return exams Monday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CC08D6-62FB-AF48-8C0E-29628A9B11C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</a:t>
            </a:r>
            <a:r>
              <a:rPr lang="en-US" dirty="0" smtClean="0"/>
              <a:t> to be posted; due Monday, 3/6</a:t>
            </a:r>
          </a:p>
          <a:p>
            <a:pPr lvl="2"/>
            <a:r>
              <a:rPr lang="en-US" dirty="0" smtClean="0"/>
              <a:t>Basic use of </a:t>
            </a:r>
            <a:r>
              <a:rPr lang="en-US" smtClean="0"/>
              <a:t>classes </a:t>
            </a:r>
          </a:p>
          <a:p>
            <a:pPr lvl="1"/>
            <a:r>
              <a:rPr lang="en-US" smtClean="0"/>
              <a:t>Plan </a:t>
            </a:r>
            <a:r>
              <a:rPr lang="en-US" dirty="0" smtClean="0"/>
              <a:t>to return exams Monday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composition, initialization lists</a:t>
            </a:r>
          </a:p>
          <a:p>
            <a:pPr lvl="1"/>
            <a:r>
              <a:rPr lang="en-US" dirty="0" smtClean="0"/>
              <a:t>Lists as ADTs</a:t>
            </a:r>
          </a:p>
          <a:p>
            <a:pPr lvl="1"/>
            <a:r>
              <a:rPr lang="en-US" dirty="0" smtClean="0"/>
              <a:t>Array-based lists</a:t>
            </a:r>
          </a:p>
          <a:p>
            <a:pPr lvl="2"/>
            <a:r>
              <a:rPr lang="en-US" dirty="0" smtClean="0"/>
              <a:t>Statically allocated arrays + overloaded operators</a:t>
            </a:r>
          </a:p>
          <a:p>
            <a:pPr lvl="2"/>
            <a:r>
              <a:rPr lang="en-US" dirty="0" smtClean="0"/>
              <a:t>Dynamically allocated arrays + default arguments, copy constructors, and destructors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D510048-0C38-D545-9C10-4EAC086B231E}" type="datetime1">
              <a:rPr lang="en-US" smtClean="0">
                <a:latin typeface="+mj-lt"/>
              </a:rPr>
              <a:t>2/27/17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Composition </a:t>
            </a:r>
            <a:r>
              <a:rPr lang="en-US" dirty="0">
                <a:latin typeface="Garamond" charset="0"/>
              </a:rPr>
              <a:t>example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 rectangle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is a</a:t>
            </a:r>
            <a:r>
              <a:rPr lang="en-US" dirty="0" smtClean="0">
                <a:ea typeface="+mn-ea"/>
              </a:rPr>
              <a:t> shape that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has a: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point of origin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width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height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implement this concept by defining a class named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Rectangle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Methods might include: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Accessing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Setting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Calculating area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.h files on next two slides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/>
              <a:t>Most function definitions self-explanatory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333231-4C0D-CF44-BAFC-9A4E88E0B44F}" type="datetime1">
              <a:rPr lang="en-US" smtClean="0">
                <a:latin typeface="Times New Roman" charset="0"/>
              </a:rPr>
              <a:t>2/27/17</a:t>
            </a:fld>
            <a:endParaRPr lang="en-US">
              <a:latin typeface="Times New Roman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charset="0"/>
              </a:rPr>
              <a:t>Data Structures: Lecture 14</a:t>
            </a:r>
            <a:endParaRPr lang="en-US">
              <a:latin typeface="Times New Roman" charset="0"/>
            </a:endParaRP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D73ED2-E943-BD40-9D9A-995B6BC45C6F}" type="slidenum">
              <a:rPr lang="en-US">
                <a:latin typeface="Times New Roman" charset="0"/>
              </a:rPr>
              <a:pPr eaLnBrk="1" hangingPunct="1"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40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Point.h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class Point {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Point()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>
                <a:latin typeface="Courier New"/>
                <a:cs typeface="Courier New"/>
              </a:rPr>
              <a:t>/ Default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Point(double X, double Y)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Parameterized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setX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newX</a:t>
            </a:r>
            <a:r>
              <a:rPr lang="en-US" sz="1800" dirty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Set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setY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newY</a:t>
            </a:r>
            <a:r>
              <a:rPr lang="en-US" sz="1800" dirty="0">
                <a:latin typeface="Courier New"/>
                <a:cs typeface="Courier New"/>
              </a:rPr>
              <a:t>);	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>
                <a:latin typeface="Courier New"/>
                <a:cs typeface="Courier New"/>
              </a:rPr>
              <a:t>/ Set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getX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Returns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getY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Returns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printPoint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ostream</a:t>
            </a:r>
            <a:r>
              <a:rPr lang="en-US" sz="1800" dirty="0">
                <a:latin typeface="Courier New"/>
                <a:cs typeface="Courier New"/>
              </a:rPr>
              <a:t> &amp;out)</a:t>
            </a:r>
            <a:r>
              <a:rPr lang="en-US" sz="1800" dirty="0" smtClean="0">
                <a:latin typeface="Courier New"/>
                <a:cs typeface="Courier New"/>
              </a:rPr>
              <a:t>; /</a:t>
            </a:r>
            <a:r>
              <a:rPr lang="en-US" sz="1800" dirty="0">
                <a:latin typeface="Courier New"/>
                <a:cs typeface="Courier New"/>
              </a:rPr>
              <a:t>/ Output Point </a:t>
            </a:r>
            <a:r>
              <a:rPr lang="en-US" sz="1800" dirty="0" smtClean="0">
                <a:latin typeface="Courier New"/>
                <a:cs typeface="Courier New"/>
              </a:rPr>
              <a:t>as 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 //  (</a:t>
            </a:r>
            <a:r>
              <a:rPr lang="en-US" sz="1800" dirty="0" err="1">
                <a:latin typeface="Courier New"/>
                <a:cs typeface="Courier New"/>
              </a:rPr>
              <a:t>xCoord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yCoord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 smtClean="0">
                <a:latin typeface="Courier New"/>
                <a:cs typeface="Courier New"/>
              </a:rPr>
              <a:t>private</a:t>
            </a:r>
            <a:r>
              <a:rPr lang="nl-NL" sz="1800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xCoord</a:t>
            </a:r>
            <a:r>
              <a:rPr lang="nl-NL" sz="1800" dirty="0">
                <a:latin typeface="Courier New"/>
                <a:cs typeface="Courier New"/>
              </a:rPr>
              <a:t>;		// X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yCoord</a:t>
            </a:r>
            <a:r>
              <a:rPr lang="nl-NL" sz="1800" dirty="0">
                <a:latin typeface="Courier New"/>
                <a:cs typeface="Courier New"/>
              </a:rPr>
              <a:t>;		// Y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};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A696-4396-F047-9822-8982451CC635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Rectangle.h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class Rectangle {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Rectangle();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</a:t>
            </a:r>
            <a:r>
              <a:rPr lang="en-US" dirty="0" smtClean="0">
                <a:latin typeface="Courier New"/>
                <a:cs typeface="Courier New"/>
              </a:rPr>
              <a:t>Default </a:t>
            </a:r>
            <a:r>
              <a:rPr lang="en-US" dirty="0">
                <a:latin typeface="Courier New"/>
                <a:cs typeface="Courier New"/>
              </a:rPr>
              <a:t>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Rectangle</a:t>
            </a:r>
            <a:r>
              <a:rPr lang="en-US" dirty="0">
                <a:latin typeface="Courier New"/>
                <a:cs typeface="Courier New"/>
              </a:rPr>
              <a:t>(double h, double w, </a:t>
            </a:r>
            <a:r>
              <a:rPr lang="en-US" dirty="0" smtClean="0">
                <a:latin typeface="Courier New"/>
                <a:cs typeface="Courier New"/>
              </a:rPr>
              <a:t>  // Parameterized const.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       double </a:t>
            </a:r>
            <a:r>
              <a:rPr lang="en-US" dirty="0">
                <a:latin typeface="Courier New"/>
                <a:cs typeface="Courier New"/>
              </a:rPr>
              <a:t>x, double y)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getHeight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getWidth</a:t>
            </a:r>
            <a:r>
              <a:rPr lang="en-US" dirty="0">
                <a:latin typeface="Courier New"/>
                <a:cs typeface="Courier New"/>
              </a:rPr>
              <a:t>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</a:t>
            </a:r>
            <a:r>
              <a:rPr lang="en-US" dirty="0" err="1">
                <a:latin typeface="Courier New"/>
                <a:cs typeface="Courier New"/>
              </a:rPr>
              <a:t>getOrigin</a:t>
            </a:r>
            <a:r>
              <a:rPr lang="en-US" dirty="0">
                <a:latin typeface="Courier New"/>
                <a:cs typeface="Courier New"/>
              </a:rPr>
              <a:t>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setHeight</a:t>
            </a:r>
            <a:r>
              <a:rPr lang="en-US" dirty="0">
                <a:latin typeface="Courier New"/>
                <a:cs typeface="Courier New"/>
              </a:rPr>
              <a:t>(double h);	</a:t>
            </a:r>
            <a:r>
              <a:rPr lang="en-US" dirty="0" smtClean="0">
                <a:latin typeface="Courier New"/>
                <a:cs typeface="Courier New"/>
              </a:rPr>
              <a:t>// </a:t>
            </a:r>
            <a:r>
              <a:rPr lang="en-US" dirty="0">
                <a:latin typeface="Courier New"/>
                <a:cs typeface="Courier New"/>
              </a:rPr>
              <a:t>Change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setWidth</a:t>
            </a:r>
            <a:r>
              <a:rPr lang="en-US" dirty="0">
                <a:latin typeface="Courier New"/>
                <a:cs typeface="Courier New"/>
              </a:rPr>
              <a:t>(double w);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Change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setOrigin</a:t>
            </a:r>
            <a:r>
              <a:rPr lang="en-US" dirty="0">
                <a:latin typeface="Courier New"/>
                <a:cs typeface="Courier New"/>
              </a:rPr>
              <a:t>(Point p);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Change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</a:t>
            </a:r>
            <a:r>
              <a:rPr lang="en-US" dirty="0">
                <a:latin typeface="Courier New"/>
                <a:cs typeface="Courier New"/>
              </a:rPr>
              <a:t>area();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area of rectangle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width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height;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origin</a:t>
            </a:r>
            <a:r>
              <a:rPr lang="en-US" dirty="0" smtClean="0">
                <a:latin typeface="Courier New"/>
                <a:cs typeface="Courier New"/>
              </a:rPr>
              <a:t>;	// Lower left corner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5B6C-037C-024E-96DA-1946C79B90A4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Initialization </a:t>
            </a:r>
            <a:r>
              <a:rPr lang="en-US" dirty="0">
                <a:latin typeface="Garamond" charset="0"/>
              </a:rPr>
              <a:t>lists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How would we write </a:t>
            </a:r>
            <a:r>
              <a:rPr lang="en-US" dirty="0">
                <a:latin typeface="Courier New" charset="0"/>
                <a:cs typeface="Courier New" charset="0"/>
              </a:rPr>
              <a:t>Rectangle</a:t>
            </a:r>
            <a:r>
              <a:rPr lang="en-US" dirty="0">
                <a:latin typeface="Arial" charset="0"/>
              </a:rPr>
              <a:t> constructor(s)?</a:t>
            </a:r>
          </a:p>
          <a:p>
            <a:pPr lvl="1"/>
            <a:r>
              <a:rPr lang="en-US" dirty="0" smtClean="0">
                <a:latin typeface="Arial" charset="0"/>
              </a:rPr>
              <a:t>Could use </a:t>
            </a:r>
            <a:r>
              <a:rPr lang="en-US" dirty="0" smtClean="0">
                <a:latin typeface="Courier New"/>
                <a:cs typeface="Courier New"/>
              </a:rPr>
              <a:t>Point</a:t>
            </a:r>
            <a:r>
              <a:rPr lang="en-US" dirty="0" smtClean="0">
                <a:latin typeface="Arial" charset="0"/>
              </a:rPr>
              <a:t> set functions</a:t>
            </a:r>
          </a:p>
          <a:p>
            <a:pPr lvl="1"/>
            <a:r>
              <a:rPr lang="en-US" dirty="0" smtClean="0">
                <a:latin typeface="Arial" charset="0"/>
              </a:rPr>
              <a:t>Ideally</a:t>
            </a:r>
            <a:r>
              <a:rPr lang="en-US" dirty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we’d </a:t>
            </a:r>
            <a:r>
              <a:rPr lang="en-US" dirty="0">
                <a:latin typeface="Arial" charset="0"/>
              </a:rPr>
              <a:t>like to call </a:t>
            </a:r>
            <a:r>
              <a:rPr lang="en-US" dirty="0">
                <a:latin typeface="Courier New" charset="0"/>
                <a:cs typeface="Courier New" charset="0"/>
              </a:rPr>
              <a:t>Point</a:t>
            </a:r>
            <a:r>
              <a:rPr lang="en-US" dirty="0">
                <a:latin typeface="Arial" charset="0"/>
              </a:rPr>
              <a:t> constructor as </a:t>
            </a:r>
            <a:r>
              <a:rPr lang="en-US" dirty="0" smtClean="0">
                <a:latin typeface="Arial" charset="0"/>
              </a:rPr>
              <a:t>well</a:t>
            </a:r>
          </a:p>
          <a:p>
            <a:pPr lvl="2"/>
            <a:r>
              <a:rPr lang="en-US" dirty="0" smtClean="0">
                <a:latin typeface="Arial" charset="0"/>
              </a:rPr>
              <a:t>Create new </a:t>
            </a:r>
            <a:r>
              <a:rPr lang="en-US" dirty="0" smtClean="0">
                <a:latin typeface="Courier New"/>
                <a:cs typeface="Courier New"/>
              </a:rPr>
              <a:t>Point</a:t>
            </a:r>
            <a:r>
              <a:rPr lang="en-US" dirty="0" smtClean="0">
                <a:latin typeface="Arial" charset="0"/>
              </a:rPr>
              <a:t> every time we create </a:t>
            </a:r>
            <a:r>
              <a:rPr lang="en-US" dirty="0" smtClean="0">
                <a:latin typeface="Courier New"/>
                <a:cs typeface="Courier New"/>
              </a:rPr>
              <a:t>Rectangle</a:t>
            </a:r>
            <a:r>
              <a:rPr lang="en-US" dirty="0" smtClean="0">
                <a:latin typeface="Arial" charset="0"/>
              </a:rPr>
              <a:t> object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an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initialization list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Explicitly calls constructors for member data</a:t>
            </a:r>
          </a:p>
          <a:p>
            <a:pPr lvl="2"/>
            <a:r>
              <a:rPr lang="en-US" dirty="0">
                <a:latin typeface="Arial" charset="0"/>
              </a:rPr>
              <a:t>Requires parameterized constructor to be defined</a:t>
            </a:r>
          </a:p>
          <a:p>
            <a:pPr lvl="2"/>
            <a:r>
              <a:rPr lang="en-US" dirty="0">
                <a:latin typeface="Arial" charset="0"/>
              </a:rPr>
              <a:t>Can be used for predefined types as well</a:t>
            </a:r>
          </a:p>
          <a:p>
            <a:pPr lvl="1"/>
            <a:r>
              <a:rPr lang="en-US" dirty="0">
                <a:latin typeface="Arial" charset="0"/>
              </a:rPr>
              <a:t>Example: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Rectangle::Rectangle()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 height(1), width(1), origin(0,0)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A82246-F8A0-4D4B-96B2-2B655C1B4E53}" type="datetime1">
              <a:rPr lang="en-US" smtClean="0">
                <a:latin typeface="Garamond" charset="0"/>
              </a:rPr>
              <a:t>2/27/17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987191-2E48-DA46-86D2-E2B06A8134B5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7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problem in program: store collection—or list—of things</a:t>
            </a:r>
          </a:p>
          <a:p>
            <a:pPr lvl="1"/>
            <a:r>
              <a:rPr lang="en-US" dirty="0" smtClean="0"/>
              <a:t>Grocery list, grade list, list of students, etc.</a:t>
            </a:r>
          </a:p>
          <a:p>
            <a:r>
              <a:rPr lang="en-US" dirty="0" smtClean="0"/>
              <a:t>Common properties</a:t>
            </a:r>
          </a:p>
          <a:p>
            <a:pPr lvl="1"/>
            <a:r>
              <a:rPr lang="en-US" dirty="0" smtClean="0"/>
              <a:t>Homogeneous (elements all have same type)</a:t>
            </a:r>
          </a:p>
          <a:p>
            <a:pPr lvl="1"/>
            <a:r>
              <a:rPr lang="en-US" dirty="0" smtClean="0"/>
              <a:t>Finite length (number of elements)</a:t>
            </a:r>
          </a:p>
          <a:p>
            <a:pPr lvl="2"/>
            <a:r>
              <a:rPr lang="en-US" dirty="0" smtClean="0"/>
              <a:t>Length could be 1 or even 0</a:t>
            </a:r>
          </a:p>
          <a:p>
            <a:pPr lvl="1"/>
            <a:r>
              <a:rPr lang="en-US" dirty="0" smtClean="0"/>
              <a:t>Elements arranged sequentially</a:t>
            </a:r>
          </a:p>
          <a:p>
            <a:pPr lvl="2"/>
            <a:r>
              <a:rPr lang="en-US" dirty="0" smtClean="0"/>
              <a:t>Well-defined first and last element</a:t>
            </a:r>
          </a:p>
          <a:p>
            <a:pPr lvl="2"/>
            <a:r>
              <a:rPr lang="en-US" dirty="0" smtClean="0"/>
              <a:t>All except last have unique successor</a:t>
            </a:r>
          </a:p>
          <a:p>
            <a:pPr lvl="2"/>
            <a:r>
              <a:rPr lang="en-US" dirty="0" smtClean="0"/>
              <a:t>All except first have unique predecessor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3316-C8AA-B545-A065-1B91FEE7860B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2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ADT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sequence of a finite number of data items, all of the same type</a:t>
            </a:r>
          </a:p>
          <a:p>
            <a:r>
              <a:rPr lang="en-US" dirty="0" smtClean="0"/>
              <a:t>Basic operations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Construction</a:t>
            </a:r>
            <a:r>
              <a:rPr lang="en-US" dirty="0" smtClean="0"/>
              <a:t>: create empty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Empty</a:t>
            </a:r>
            <a:r>
              <a:rPr lang="en-US" dirty="0" smtClean="0"/>
              <a:t>: check if the list is empty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: add an item to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Delete</a:t>
            </a:r>
            <a:r>
              <a:rPr lang="en-US" dirty="0" smtClean="0"/>
              <a:t>: remove an item from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Traverse</a:t>
            </a:r>
            <a:r>
              <a:rPr lang="en-US" dirty="0" smtClean="0"/>
              <a:t>: go through part or all of list, accessing and processing elements in order</a:t>
            </a:r>
          </a:p>
          <a:p>
            <a:pPr lvl="2"/>
            <a:r>
              <a:rPr lang="en-US" dirty="0" smtClean="0"/>
              <a:t>Types of traversal include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output</a:t>
            </a:r>
            <a:r>
              <a:rPr lang="en-US" dirty="0" smtClean="0"/>
              <a:t> (to screen or file), </a:t>
            </a:r>
            <a:r>
              <a:rPr lang="en-US" dirty="0" smtClean="0">
                <a:solidFill>
                  <a:srgbClr val="0000FF"/>
                </a:solidFill>
              </a:rPr>
              <a:t>copy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rearrange </a:t>
            </a:r>
            <a:r>
              <a:rPr lang="en-US" dirty="0" smtClean="0"/>
              <a:t>(usually sort)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List ADT used for several data 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Linked lists, stacks, queues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FDA-BDBB-494C-ADF4-38949F3EFA11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5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ADT</a:t>
            </a:r>
          </a:p>
          <a:p>
            <a:pPr lvl="1"/>
            <a:r>
              <a:rPr lang="en-US" dirty="0" smtClean="0"/>
              <a:t>Define necessary data members</a:t>
            </a:r>
          </a:p>
          <a:p>
            <a:pPr lvl="1"/>
            <a:r>
              <a:rPr lang="en-US" dirty="0" smtClean="0"/>
              <a:t>Define methods described in ADT design</a:t>
            </a:r>
          </a:p>
          <a:p>
            <a:r>
              <a:rPr lang="en-US" dirty="0" smtClean="0"/>
              <a:t>Common list implementation: array</a:t>
            </a:r>
          </a:p>
          <a:p>
            <a:pPr lvl="1"/>
            <a:r>
              <a:rPr lang="en-US" dirty="0" smtClean="0"/>
              <a:t>Built-in type in most languages</a:t>
            </a:r>
          </a:p>
          <a:p>
            <a:pPr lvl="1"/>
            <a:r>
              <a:rPr lang="en-US" dirty="0" smtClean="0"/>
              <a:t>Sequential memory storage</a:t>
            </a:r>
          </a:p>
          <a:p>
            <a:pPr lvl="1"/>
            <a:r>
              <a:rPr lang="en-US" dirty="0" smtClean="0"/>
              <a:t>Straightforward algorithms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D35F-16A3-024E-B11B-E14AF9C40638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2325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13034</TotalTime>
  <Words>1019</Words>
  <Application>Microsoft Macintosh PowerPoint</Application>
  <PresentationFormat>On-screen Show (4:3)</PresentationFormat>
  <Paragraphs>216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EECE.3220 Data Structures</vt:lpstr>
      <vt:lpstr>Lecture outline</vt:lpstr>
      <vt:lpstr>Review: Composition example </vt:lpstr>
      <vt:lpstr>Review: Point.h</vt:lpstr>
      <vt:lpstr>Review: Rectangle.h</vt:lpstr>
      <vt:lpstr>Review: Initialization lists</vt:lpstr>
      <vt:lpstr>List ADT</vt:lpstr>
      <vt:lpstr>List ADT (continued)</vt:lpstr>
      <vt:lpstr>Array-based lists</vt:lpstr>
      <vt:lpstr>Static array-based list</vt:lpstr>
      <vt:lpstr>Static array-based list: insert algorithm</vt:lpstr>
      <vt:lpstr>Static array-based list: delete algorithm</vt:lpstr>
      <vt:lpstr>Implementing List class with static array</vt:lpstr>
      <vt:lpstr>const variables, arguments, methods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3210</cp:revision>
  <dcterms:created xsi:type="dcterms:W3CDTF">2006-04-03T05:03:01Z</dcterms:created>
  <dcterms:modified xsi:type="dcterms:W3CDTF">2017-02-28T04:14:12Z</dcterms:modified>
</cp:coreProperties>
</file>