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473" r:id="rId4"/>
    <p:sldId id="474" r:id="rId5"/>
    <p:sldId id="466" r:id="rId6"/>
    <p:sldId id="470" r:id="rId7"/>
    <p:sldId id="471" r:id="rId8"/>
    <p:sldId id="472" r:id="rId9"/>
    <p:sldId id="475" r:id="rId10"/>
    <p:sldId id="476" r:id="rId11"/>
    <p:sldId id="477" r:id="rId12"/>
    <p:sldId id="478" r:id="rId13"/>
    <p:sldId id="482" r:id="rId14"/>
    <p:sldId id="479" r:id="rId15"/>
    <p:sldId id="480" r:id="rId16"/>
    <p:sldId id="481" r:id="rId17"/>
    <p:sldId id="385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48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A808A6-95A7-6D45-93BC-2A513C670A7C}" type="datetime1">
              <a:rPr lang="en-US" smtClean="0"/>
              <a:t>2/9/17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2C2A6-D69E-EC49-916F-3CB5C19730E2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E9E38-BB94-B749-87F1-2AA195B7FAFE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1A37A-B379-7F4B-B1D3-0E57E0F6EF3B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5BAD2-7FBF-A341-AFBB-46507407A577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A9577-18E6-5B4B-9DAB-A65DFC2F04F3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E8FC8-AEAB-E24C-A85D-17D094A6AF78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2049D-64B5-254C-897C-2C36457BA260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2656C-59B1-4C42-9029-135CB2941962}" type="datetime1">
              <a:rPr lang="en-US" smtClean="0"/>
              <a:t>2/9/17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3C84-25D0-6144-A90A-7983FBC2D161}" type="datetime1">
              <a:rPr lang="en-US" smtClean="0"/>
              <a:t>2/9/17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5F181-F1AA-D94F-BB1A-C4029760C8BF}" type="datetime1">
              <a:rPr lang="en-US" smtClean="0"/>
              <a:t>2/9/17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67147-CF49-8A41-9867-26C736FFD7E8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93C9D-844F-9448-9D44-00B616682124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752406B-16FD-2C4D-B473-61B36EB8C987}" type="datetime1">
              <a:rPr lang="en-US" smtClean="0"/>
              <a:t>2/9/17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11: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Classes (continued)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Example: constructors (GradeBook.h)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NOTE: See web for #includes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class interface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class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(); 		// Default constructor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(string name);   	// Parameterized constructor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function that sets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setCourseName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( string name 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function that gets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getCourseName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function that displays a welcome message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displayMessage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courseName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course name for this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};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end class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E32C4F-91CB-BC4A-8938-0D10DAB269A7}" type="datetime1">
              <a:rPr lang="en-US" sz="1200" smtClean="0">
                <a:latin typeface="Garamond" charset="0"/>
              </a:rPr>
              <a:t>2/9/17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0DA0BC-0081-804D-BA1F-6AEE9C6D0DF4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39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Example: constructors (GradeBook.cpp)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292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>
                <a:latin typeface="Arial" charset="0"/>
                <a:cs typeface="Courier New" charset="0"/>
              </a:rPr>
              <a:t>Add the following to GradeBook.cpp: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// Default constructor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GradeBook()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courseName = </a:t>
            </a:r>
            <a:r>
              <a:rPr lang="ja-JP" altLang="en-US" b="1">
                <a:latin typeface="Courier New" charset="0"/>
                <a:cs typeface="Courier New" charset="0"/>
              </a:rPr>
              <a:t>“”</a:t>
            </a:r>
            <a:r>
              <a:rPr lang="en-US" altLang="ja-JP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 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// Parameterized constructor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GradeBook(string name) {</a:t>
            </a:r>
            <a:br>
              <a:rPr lang="en-US" b="1">
                <a:latin typeface="Courier New" charset="0"/>
                <a:cs typeface="Courier New" charset="0"/>
              </a:rPr>
            </a:br>
            <a:r>
              <a:rPr lang="en-US" b="1">
                <a:latin typeface="Courier New" charset="0"/>
                <a:cs typeface="Courier New" charset="0"/>
              </a:rPr>
              <a:t>courseName = name;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>
              <a:solidFill>
                <a:srgbClr val="008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5FCD9B-C767-5E43-8EDE-1F4560A4F1AE}" type="datetime1">
              <a:rPr lang="en-US" sz="1200" smtClean="0">
                <a:latin typeface="Garamond" charset="0"/>
              </a:rPr>
              <a:t>2/9/17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5544BB-706F-BB47-8877-0741E0FF85DE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75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956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function main begins program execution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create two </a:t>
            </a:r>
            <a:r>
              <a:rPr lang="en-US" sz="28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objects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 gradeBook1( 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"CS101 Introduction to C++ Programming"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 gradeBook2( 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"CS102 Data Structures in C++"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display initial value of </a:t>
            </a:r>
            <a:r>
              <a:rPr lang="en-US" sz="28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courseName</a:t>
            </a: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for each </a:t>
            </a:r>
            <a:r>
              <a:rPr lang="en-US" sz="28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28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"gradeBook1 created for course: "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gradeBook1.getCourseName()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"\ngradeBook2 created for course: "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gradeBook2.getCourseName()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0; </a:t>
            </a: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indicate successful termination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end main</a:t>
            </a: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2C4036-E878-AE4E-A7EC-BF26E5739F58}" type="datetime1">
              <a:rPr lang="en-US" sz="1200" smtClean="0">
                <a:latin typeface="Garamond" charset="0"/>
              </a:rPr>
              <a:t>2/9/17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E9B570-D4A0-F844-A36E-F1E054513DB2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4152900"/>
            <a:ext cx="8001000" cy="1181100"/>
            <a:chOff x="4876800" y="1828800"/>
            <a:chExt cx="3886200" cy="1181471"/>
          </a:xfrm>
        </p:grpSpPr>
        <p:sp>
          <p:nvSpPr>
            <p:cNvPr id="8" name="TextBox 7"/>
            <p:cNvSpPr txBox="1"/>
            <p:nvPr/>
          </p:nvSpPr>
          <p:spPr>
            <a:xfrm>
              <a:off x="4876800" y="2209920"/>
              <a:ext cx="3886200" cy="80035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ea typeface="+mn-ea"/>
                  <a:cs typeface="Courier New" pitchFamily="49" charset="0"/>
                </a:rPr>
                <a:t>gradeBook1 created for course: CS 101 Introduction to C++ Programming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ea typeface="+mn-ea"/>
                  <a:cs typeface="Courier New" pitchFamily="49" charset="0"/>
                </a:rPr>
                <a:t>gradeBook2 created for course: CS 102 Data Structures in C++</a:t>
              </a:r>
            </a:p>
            <a:p>
              <a:pPr>
                <a:defRPr/>
              </a:pPr>
              <a:endParaRPr lang="en-US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76800" y="1828800"/>
              <a:ext cx="3886200" cy="37000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  <a:ea typeface="+mn-ea"/>
                  <a:cs typeface="Courier New" pitchFamily="49" charset="0"/>
                </a:rPr>
                <a:t>Output:</a:t>
              </a:r>
              <a:endParaRPr lang="en-US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308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Two constructors are examples of </a:t>
            </a:r>
            <a:r>
              <a:rPr lang="en-US" dirty="0" smtClean="0">
                <a:solidFill>
                  <a:srgbClr val="0000FF"/>
                </a:solidFill>
              </a:rPr>
              <a:t>overloaded functions</a:t>
            </a:r>
          </a:p>
          <a:p>
            <a:pPr lvl="1"/>
            <a:r>
              <a:rPr lang="en-US" dirty="0" smtClean="0"/>
              <a:t>Functions with same name but different parameters</a:t>
            </a:r>
          </a:p>
          <a:p>
            <a:pPr lvl="2"/>
            <a:r>
              <a:rPr lang="en-US" dirty="0" smtClean="0"/>
              <a:t>Compiler determines which version to call </a:t>
            </a:r>
          </a:p>
          <a:p>
            <a:pPr lvl="1"/>
            <a:r>
              <a:rPr lang="en-US" dirty="0" smtClean="0"/>
              <a:t>Difference(s) can include</a:t>
            </a:r>
          </a:p>
          <a:p>
            <a:pPr lvl="2"/>
            <a:r>
              <a:rPr lang="en-US" dirty="0" smtClean="0"/>
              <a:t>Number of parameters</a:t>
            </a:r>
          </a:p>
          <a:p>
            <a:pPr lvl="2"/>
            <a:r>
              <a:rPr lang="en-US" dirty="0" smtClean="0"/>
              <a:t>Type of parameters</a:t>
            </a:r>
          </a:p>
          <a:p>
            <a:pPr lvl="1"/>
            <a:r>
              <a:rPr lang="en-US" dirty="0" smtClean="0"/>
              <a:t>Different return type alone </a:t>
            </a:r>
            <a:r>
              <a:rPr lang="en-US" u="sng" dirty="0" smtClean="0"/>
              <a:t>not</a:t>
            </a:r>
            <a:r>
              <a:rPr lang="en-US" dirty="0" smtClean="0"/>
              <a:t> sufficient to overload</a:t>
            </a:r>
          </a:p>
          <a:p>
            <a:r>
              <a:rPr lang="en-US" dirty="0" smtClean="0"/>
              <a:t>Overloading works with any function</a:t>
            </a:r>
          </a:p>
          <a:p>
            <a:pPr lvl="1"/>
            <a:r>
              <a:rPr lang="en-US" dirty="0" smtClean="0"/>
              <a:t>For example, program could contain these prototypes:</a:t>
            </a:r>
          </a:p>
          <a:p>
            <a:pPr marL="344487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f();</a:t>
            </a:r>
          </a:p>
          <a:p>
            <a:pPr marL="344487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a,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b);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Main function might contain these function calls:</a:t>
            </a:r>
          </a:p>
          <a:p>
            <a:pPr marL="344487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 = f();		// Calls first version</a:t>
            </a:r>
          </a:p>
          <a:p>
            <a:pPr marL="344487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y = f(1, 2);	// Calls second version</a:t>
            </a:r>
          </a:p>
          <a:p>
            <a:pPr marL="344487" lvl="1" indent="0">
              <a:buNone/>
            </a:pP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D32A-D7F0-7F47-85EE-BFF075881DD5}" type="datetime1">
              <a:rPr lang="en-US" smtClean="0"/>
              <a:t>2/9/17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75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Examples: using classes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5410200" cy="498792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000" dirty="0" smtClean="0">
                <a:ea typeface="+mn-ea"/>
              </a:rPr>
              <a:t>Using 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000" dirty="0" smtClean="0">
                <a:ea typeface="+mn-ea"/>
              </a:rPr>
              <a:t>, which statements would be valid in a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  <a:r>
              <a:rPr lang="en-US" sz="2000" dirty="0" smtClean="0">
                <a:ea typeface="+mn-ea"/>
                <a:cs typeface="Courier New" pitchFamily="49" charset="0"/>
              </a:rPr>
              <a:t> </a:t>
            </a:r>
            <a:r>
              <a:rPr lang="en-US" sz="2000" dirty="0" smtClean="0">
                <a:ea typeface="+mn-ea"/>
              </a:rPr>
              <a:t>program written in the same file?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&lt;string&gt;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std::string;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 ); 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 string name );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void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setCourseName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(string name);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getCourseName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void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displayMessage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  string name; 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};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// end class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849FEC-97B4-B34F-8706-43E594A737B4}" type="datetime1">
              <a:rPr lang="en-US" smtClean="0">
                <a:latin typeface="Garamond" charset="0"/>
              </a:rPr>
              <a:t>2/9/17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F7A98B-8B14-4141-A747-07F6E5D19D56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5334000" y="1371600"/>
            <a:ext cx="35814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Garamond" charset="0"/>
              <a:buAutoNum type="alphaLcPeriod"/>
            </a:pPr>
            <a:r>
              <a:rPr lang="en-US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g1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(3220)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;</a:t>
            </a:r>
          </a:p>
          <a:p>
            <a:pPr eaLnBrk="1" hangingPunct="1">
              <a:buFont typeface="Garamond" charset="0"/>
              <a:buAutoNum type="alphaLcPeriod"/>
            </a:pPr>
            <a:r>
              <a:rPr lang="en-US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g2;</a:t>
            </a:r>
          </a:p>
          <a:p>
            <a:pPr eaLnBrk="1" hangingPunct="1">
              <a:buFont typeface="Garamond" charset="0"/>
              <a:buAutoNum type="alphaLcPeriod"/>
            </a:pPr>
            <a:r>
              <a:rPr lang="en-US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setCourseName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(g2);</a:t>
            </a:r>
          </a:p>
          <a:p>
            <a:pPr eaLnBrk="1" hangingPunct="1">
              <a:buFont typeface="Garamond" charset="0"/>
              <a:buAutoNum type="alphaLcPeriod"/>
            </a:pP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g2.name = 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ja-JP" altLang="en-US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EECE.3220</a:t>
            </a:r>
            <a:r>
              <a:rPr lang="ja-JP" altLang="en-US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;</a:t>
            </a:r>
            <a:endParaRPr lang="en-US" b="1" dirty="0"/>
          </a:p>
          <a:p>
            <a:pPr eaLnBrk="1" hangingPunct="1">
              <a:buFont typeface="Garamond" charset="0"/>
              <a:buAutoNum type="alphaLcPeriod" startAt="5"/>
            </a:pP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string s = g2.getCourseName();</a:t>
            </a:r>
          </a:p>
          <a:p>
            <a:pPr eaLnBrk="1" hangingPunct="1">
              <a:buFont typeface="Garamond" charset="0"/>
              <a:buAutoNum type="alphaLcPeriod" startAt="5"/>
            </a:pP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g2.displayMessage;</a:t>
            </a:r>
          </a:p>
        </p:txBody>
      </p:sp>
    </p:spTree>
    <p:extLst>
      <p:ext uri="{BB962C8B-B14F-4D97-AF65-F5344CB8AC3E}">
        <p14:creationId xmlns:p14="http://schemas.microsoft.com/office/powerpoint/2010/main" val="1230489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Examples: using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aramond" charset="0"/>
              <a:buAutoNum type="alphaLcPeriod"/>
            </a:pPr>
            <a:r>
              <a:rPr lang="en-US" dirty="0" err="1">
                <a:latin typeface="Courier New" charset="0"/>
                <a:cs typeface="Courier New" charset="0"/>
              </a:rPr>
              <a:t>GradeBook</a:t>
            </a:r>
            <a:r>
              <a:rPr lang="en-US" dirty="0">
                <a:latin typeface="Courier New" charset="0"/>
                <a:cs typeface="Courier New" charset="0"/>
              </a:rPr>
              <a:t> g1</a:t>
            </a:r>
            <a:r>
              <a:rPr lang="en-US" dirty="0" smtClean="0">
                <a:latin typeface="Courier New" charset="0"/>
                <a:cs typeface="Courier New" charset="0"/>
              </a:rPr>
              <a:t>(3220)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Invalid—constructor takes </a:t>
            </a:r>
            <a:r>
              <a:rPr lang="en-US" dirty="0">
                <a:latin typeface="Courier New" charset="0"/>
                <a:cs typeface="Courier New" charset="0"/>
              </a:rPr>
              <a:t>string</a:t>
            </a:r>
            <a:r>
              <a:rPr lang="en-US" dirty="0">
                <a:latin typeface="Arial" charset="0"/>
                <a:cs typeface="Courier New" charset="0"/>
              </a:rPr>
              <a:t> as argument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Valid alternative: </a:t>
            </a:r>
            <a:r>
              <a:rPr lang="en-US" dirty="0" err="1">
                <a:latin typeface="Courier New" charset="0"/>
                <a:cs typeface="Courier New" charset="0"/>
              </a:rPr>
              <a:t>GradeBook</a:t>
            </a:r>
            <a:r>
              <a:rPr lang="en-US" dirty="0">
                <a:latin typeface="Courier New" charset="0"/>
                <a:cs typeface="Courier New" charset="0"/>
              </a:rPr>
              <a:t> g1(</a:t>
            </a:r>
            <a:r>
              <a:rPr lang="ja-JP" altLang="en-US" dirty="0" smtClean="0">
                <a:latin typeface="Courier New" charset="0"/>
                <a:cs typeface="Courier New" charset="0"/>
              </a:rPr>
              <a:t>“</a:t>
            </a:r>
            <a:r>
              <a:rPr lang="en-US" dirty="0" smtClean="0">
                <a:latin typeface="Courier New" charset="0"/>
                <a:cs typeface="Courier New" charset="0"/>
              </a:rPr>
              <a:t>3220</a:t>
            </a:r>
            <a:r>
              <a:rPr lang="ja-JP" altLang="en-US" dirty="0" smtClean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  <a:endParaRPr lang="en-US" dirty="0">
              <a:latin typeface="Arial" charset="0"/>
              <a:cs typeface="Courier New" charset="0"/>
            </a:endParaRPr>
          </a:p>
          <a:p>
            <a:pPr>
              <a:buFont typeface="Garamond" charset="0"/>
              <a:buAutoNum type="alphaLcPeriod"/>
            </a:pPr>
            <a:r>
              <a:rPr lang="en-US" dirty="0" err="1">
                <a:latin typeface="Courier New" charset="0"/>
                <a:cs typeface="Courier New" charset="0"/>
              </a:rPr>
              <a:t>GradeBook</a:t>
            </a:r>
            <a:r>
              <a:rPr lang="en-US" dirty="0">
                <a:latin typeface="Courier New" charset="0"/>
                <a:cs typeface="Courier New" charset="0"/>
              </a:rPr>
              <a:t> g2;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Valid—creates new </a:t>
            </a:r>
            <a:r>
              <a:rPr lang="en-US" dirty="0" err="1">
                <a:latin typeface="Courier New" charset="0"/>
                <a:cs typeface="Courier New" charset="0"/>
              </a:rPr>
              <a:t>GradeBook</a:t>
            </a:r>
            <a:r>
              <a:rPr lang="en-US" dirty="0">
                <a:latin typeface="Arial" charset="0"/>
                <a:cs typeface="Courier New" charset="0"/>
              </a:rPr>
              <a:t> object using default constructor</a:t>
            </a:r>
          </a:p>
          <a:p>
            <a:pPr>
              <a:buFont typeface="Garamond" charset="0"/>
              <a:buAutoNum type="alphaLcPeriod"/>
            </a:pPr>
            <a:r>
              <a:rPr lang="en-US" dirty="0" err="1">
                <a:latin typeface="Courier New" charset="0"/>
                <a:cs typeface="Courier New" charset="0"/>
              </a:rPr>
              <a:t>setCourseName</a:t>
            </a:r>
            <a:r>
              <a:rPr lang="en-US" dirty="0">
                <a:latin typeface="Courier New" charset="0"/>
                <a:cs typeface="Courier New" charset="0"/>
              </a:rPr>
              <a:t>(g2);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Invalid—improper way to call member function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Valid alternative: </a:t>
            </a:r>
            <a:r>
              <a:rPr lang="en-US" dirty="0">
                <a:latin typeface="Courier New" charset="0"/>
                <a:cs typeface="Courier New" charset="0"/>
              </a:rPr>
              <a:t>g2.setCourseName(</a:t>
            </a:r>
            <a:r>
              <a:rPr lang="ja-JP" altLang="en-US" dirty="0" smtClean="0">
                <a:latin typeface="Courier New" charset="0"/>
                <a:cs typeface="Courier New" charset="0"/>
              </a:rPr>
              <a:t>“</a:t>
            </a:r>
            <a:r>
              <a:rPr lang="en-US" dirty="0" smtClean="0">
                <a:latin typeface="Courier New" charset="0"/>
                <a:cs typeface="Courier New" charset="0"/>
              </a:rPr>
              <a:t>EECE.3220</a:t>
            </a:r>
            <a:r>
              <a:rPr lang="ja-JP" altLang="en-US" dirty="0" smtClean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  <a:endParaRPr lang="en-US" dirty="0">
              <a:latin typeface="Arial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725B45-3A6B-184F-BF84-F91FC3F77C77}" type="datetime1">
              <a:rPr lang="en-US" smtClean="0">
                <a:latin typeface="Garamond" charset="0"/>
              </a:rPr>
              <a:t>2/9/17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554255-9A23-7D44-8D18-45C6A83D26BC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6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Examples: using classes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Garamond" charset="0"/>
              <a:buAutoNum type="alphaLcPeriod" startAt="4"/>
            </a:pPr>
            <a:r>
              <a:rPr lang="en-US" dirty="0">
                <a:latin typeface="Courier New" charset="0"/>
                <a:cs typeface="Courier New" charset="0"/>
              </a:rPr>
              <a:t>g2.name = </a:t>
            </a:r>
            <a:r>
              <a:rPr lang="ja-JP" altLang="en-US" dirty="0" smtClean="0">
                <a:latin typeface="Courier New" charset="0"/>
                <a:cs typeface="Courier New" charset="0"/>
              </a:rPr>
              <a:t>“</a:t>
            </a:r>
            <a:r>
              <a:rPr lang="en-US" dirty="0" smtClean="0">
                <a:latin typeface="Courier New" charset="0"/>
                <a:cs typeface="Courier New" charset="0"/>
              </a:rPr>
              <a:t>EECE.3220</a:t>
            </a:r>
            <a:r>
              <a:rPr lang="ja-JP" altLang="en-US" dirty="0" smtClean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pPr marL="841375" lvl="1" indent="-514350">
              <a:lnSpc>
                <a:spcPct val="90000"/>
              </a:lnSpc>
            </a:pPr>
            <a:r>
              <a:rPr lang="en-US" dirty="0">
                <a:latin typeface="Arial" charset="0"/>
              </a:rPr>
              <a:t>Invalid—</a:t>
            </a:r>
            <a:r>
              <a:rPr lang="en-US" dirty="0">
                <a:latin typeface="Courier New" charset="0"/>
                <a:cs typeface="Courier New" charset="0"/>
              </a:rPr>
              <a:t>name</a:t>
            </a:r>
            <a:r>
              <a:rPr lang="en-US" dirty="0">
                <a:latin typeface="Arial" charset="0"/>
              </a:rPr>
              <a:t> is private data</a:t>
            </a:r>
          </a:p>
          <a:p>
            <a:pPr marL="841375" lvl="1" indent="-514350">
              <a:lnSpc>
                <a:spcPct val="90000"/>
              </a:lnSpc>
            </a:pPr>
            <a:r>
              <a:rPr lang="en-US" dirty="0">
                <a:latin typeface="Arial" charset="0"/>
              </a:rPr>
              <a:t>Must use public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set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function to assign value</a:t>
            </a:r>
          </a:p>
          <a:p>
            <a:pPr marL="514350" indent="-514350">
              <a:lnSpc>
                <a:spcPct val="90000"/>
              </a:lnSpc>
              <a:buFont typeface="Garamond" charset="0"/>
              <a:buAutoNum type="alphaLcPeriod" startAt="4"/>
            </a:pPr>
            <a:r>
              <a:rPr lang="en-US" dirty="0">
                <a:latin typeface="Courier New" charset="0"/>
                <a:cs typeface="Courier New" charset="0"/>
              </a:rPr>
              <a:t>string s = g2.getCourseName();</a:t>
            </a:r>
          </a:p>
          <a:p>
            <a:pPr marL="841375" lvl="1" indent="-514350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Valid—correct syntax for calling member function, and type for </a:t>
            </a:r>
            <a:r>
              <a:rPr lang="en-US" dirty="0">
                <a:latin typeface="Courier New" charset="0"/>
                <a:cs typeface="Courier New" charset="0"/>
              </a:rPr>
              <a:t>s</a:t>
            </a:r>
            <a:r>
              <a:rPr lang="en-US" dirty="0">
                <a:latin typeface="Arial" charset="0"/>
                <a:cs typeface="Courier New" charset="0"/>
              </a:rPr>
              <a:t> matches return type for </a:t>
            </a:r>
            <a:r>
              <a:rPr lang="en-US" dirty="0" err="1">
                <a:latin typeface="Courier New" charset="0"/>
                <a:cs typeface="Courier New" charset="0"/>
              </a:rPr>
              <a:t>getCourseName</a:t>
            </a:r>
            <a:r>
              <a:rPr lang="en-US" dirty="0">
                <a:latin typeface="Courier New" charset="0"/>
                <a:cs typeface="Courier New" charset="0"/>
              </a:rPr>
              <a:t>();</a:t>
            </a:r>
          </a:p>
          <a:p>
            <a:pPr marL="514350" indent="-514350">
              <a:lnSpc>
                <a:spcPct val="90000"/>
              </a:lnSpc>
              <a:buFont typeface="Garamond" charset="0"/>
              <a:buAutoNum type="alphaLcPeriod" startAt="4"/>
            </a:pPr>
            <a:r>
              <a:rPr lang="en-US" dirty="0">
                <a:latin typeface="Courier New" charset="0"/>
                <a:cs typeface="Courier New" charset="0"/>
              </a:rPr>
              <a:t>g2.displayMessage;</a:t>
            </a:r>
          </a:p>
          <a:p>
            <a:pPr marL="841375" lvl="1" indent="-514350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Invalid—</a:t>
            </a:r>
            <a:r>
              <a:rPr lang="en-US" dirty="0" err="1">
                <a:latin typeface="Courier New" charset="0"/>
                <a:cs typeface="Courier New" charset="0"/>
              </a:rPr>
              <a:t>displayMessage</a:t>
            </a:r>
            <a:r>
              <a:rPr lang="en-US" dirty="0">
                <a:latin typeface="Arial" charset="0"/>
                <a:cs typeface="Courier New" charset="0"/>
              </a:rPr>
              <a:t> is a function and therefore needs parentheses after the function name: </a:t>
            </a:r>
            <a:r>
              <a:rPr lang="en-US" dirty="0">
                <a:latin typeface="Courier New" charset="0"/>
                <a:cs typeface="Courier New" charset="0"/>
              </a:rPr>
              <a:t>g2.displayMessage();</a:t>
            </a:r>
          </a:p>
          <a:p>
            <a:pPr marL="841375" lvl="1" indent="-514350">
              <a:lnSpc>
                <a:spcPct val="90000"/>
              </a:lnSpc>
            </a:pPr>
            <a:endParaRPr lang="en-US" dirty="0">
              <a:latin typeface="Arial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167CA8-C8DC-FF48-AD6A-31D3DA837047}" type="datetime1">
              <a:rPr lang="en-US" smtClean="0">
                <a:latin typeface="Garamond" charset="0"/>
              </a:rPr>
              <a:t>2/9/17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28FD30-7B91-0D48-9117-ECB5B2A266A6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0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time: continue with classes</a:t>
            </a:r>
          </a:p>
          <a:p>
            <a:pPr lvl="1"/>
            <a:r>
              <a:rPr lang="en-US" dirty="0" smtClean="0"/>
              <a:t>More detailed </a:t>
            </a:r>
            <a:r>
              <a:rPr lang="en-US" smtClean="0"/>
              <a:t>class examples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HW 1 due today</a:t>
            </a:r>
          </a:p>
          <a:p>
            <a:pPr lvl="2"/>
            <a:r>
              <a:rPr lang="en-US" dirty="0"/>
              <a:t>Problem set dealing with algorithmic complexity</a:t>
            </a:r>
          </a:p>
          <a:p>
            <a:pPr lvl="1"/>
            <a:r>
              <a:rPr lang="en-US" dirty="0"/>
              <a:t>Program 2 to be posted; due Wednesday, 2/15</a:t>
            </a:r>
          </a:p>
          <a:p>
            <a:pPr lvl="2"/>
            <a:r>
              <a:rPr lang="en-US" dirty="0"/>
              <a:t>Implement algorithms covered in class and measure time</a:t>
            </a:r>
          </a:p>
          <a:p>
            <a:pPr lvl="2"/>
            <a:r>
              <a:rPr lang="en-US" dirty="0"/>
              <a:t>Will provide you with starter file</a:t>
            </a:r>
          </a:p>
          <a:p>
            <a:pPr lvl="1"/>
            <a:r>
              <a:rPr lang="en-US" dirty="0"/>
              <a:t>Exam 1: Friday, 2/17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 dirty="0"/>
              <a:t>No electronic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D27627D-0DD2-7447-B267-C1A118012CFE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1 due </a:t>
            </a:r>
            <a:r>
              <a:rPr lang="en-US" dirty="0" smtClean="0"/>
              <a:t>today</a:t>
            </a:r>
            <a:endParaRPr lang="en-US" dirty="0" smtClean="0"/>
          </a:p>
          <a:p>
            <a:pPr lvl="2"/>
            <a:r>
              <a:rPr lang="en-US" dirty="0" smtClean="0"/>
              <a:t>Problem set dealing with algorithmic complexity</a:t>
            </a:r>
          </a:p>
          <a:p>
            <a:pPr lvl="1"/>
            <a:r>
              <a:rPr lang="en-US" dirty="0" smtClean="0"/>
              <a:t>Program 2 to be posted; due Wednesday, 2/15</a:t>
            </a:r>
          </a:p>
          <a:p>
            <a:pPr lvl="2"/>
            <a:r>
              <a:rPr lang="en-US" dirty="0" smtClean="0"/>
              <a:t>Implement algorithms covered in class and measure </a:t>
            </a:r>
            <a:r>
              <a:rPr lang="en-US" dirty="0" smtClean="0"/>
              <a:t>time</a:t>
            </a:r>
          </a:p>
          <a:p>
            <a:pPr lvl="2"/>
            <a:r>
              <a:rPr lang="en-US" dirty="0" smtClean="0"/>
              <a:t>Will provide you with starter file</a:t>
            </a:r>
            <a:endParaRPr lang="en-US" dirty="0" smtClean="0"/>
          </a:p>
          <a:p>
            <a:pPr lvl="1"/>
            <a:r>
              <a:rPr lang="en-US" dirty="0" smtClean="0"/>
              <a:t>Exam 1: Friday, 2/17</a:t>
            </a:r>
          </a:p>
          <a:p>
            <a:pPr lvl="2"/>
            <a:r>
              <a:rPr lang="en-US" dirty="0" smtClean="0"/>
              <a:t>Will be allowed one double-sided 8.5” x 11” note sheet</a:t>
            </a:r>
          </a:p>
          <a:p>
            <a:pPr lvl="2"/>
            <a:r>
              <a:rPr lang="en-US" dirty="0" smtClean="0"/>
              <a:t>No electronic devices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Intro to classes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25F18E0-F856-F74B-B1B5-2DD40A8C3516}" type="datetime1">
              <a:rPr lang="en-US" smtClean="0">
                <a:latin typeface="+mj-lt"/>
              </a:rPr>
              <a:t>2/9/17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 charset="0"/>
              </a:rPr>
              <a:t>Review: Classes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Classes</a:t>
            </a:r>
            <a:r>
              <a:rPr lang="en-US" dirty="0" smtClean="0">
                <a:ea typeface="+mn-ea"/>
                <a:cs typeface="+mn-cs"/>
              </a:rPr>
              <a:t> allow programmer to define their own types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Objects</a:t>
            </a:r>
            <a:r>
              <a:rPr lang="en-US" dirty="0" smtClean="0"/>
              <a:t>: instances of a class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class typically contains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Data members</a:t>
            </a:r>
            <a:r>
              <a:rPr lang="en-US" dirty="0" smtClean="0"/>
              <a:t>: attributes for each object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Each object has own copy of data members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Member functions</a:t>
            </a:r>
            <a:r>
              <a:rPr lang="en-US" dirty="0" smtClean="0"/>
              <a:t>: Tasks specific to class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Data/functions can be 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public</a:t>
            </a:r>
            <a:r>
              <a:rPr lang="en-US" dirty="0" smtClean="0">
                <a:ea typeface="+mn-ea"/>
                <a:cs typeface="+mn-cs"/>
              </a:rPr>
              <a:t> or 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private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Private members only accessible within member functions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Private functions also known as </a:t>
            </a:r>
            <a:r>
              <a:rPr lang="en-US" dirty="0" smtClean="0">
                <a:solidFill>
                  <a:srgbClr val="0000FF"/>
                </a:solidFill>
              </a:rPr>
              <a:t>helper functions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4E09B7-9197-F741-A1A9-486DC0207CCE}" type="datetime1">
              <a:rPr lang="en-US" sz="1200" smtClean="0">
                <a:latin typeface="Garamond" charset="0"/>
              </a:rPr>
              <a:t>2/9/17</a:t>
            </a:fld>
            <a:endParaRPr lang="en-US" sz="1200">
              <a:latin typeface="Garamond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Structures: Lecture 11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971867-87BA-C349-9EDD-2188B95142AB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999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Data </a:t>
            </a:r>
            <a:r>
              <a:rPr lang="en-US" dirty="0">
                <a:latin typeface="Garamond" charset="0"/>
              </a:rPr>
              <a:t>members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</a:rPr>
              <a:t>Local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Variables declared in a function definition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s body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>
                <a:latin typeface="Arial" charset="0"/>
              </a:rPr>
              <a:t>Cannot be used outside of that function body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>
                <a:latin typeface="Arial" charset="0"/>
              </a:rPr>
              <a:t>Lost when function terminates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</a:rPr>
              <a:t>Attributes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Exist throughout the life of the object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Represented as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data members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>
                <a:latin typeface="Arial" charset="0"/>
              </a:rPr>
              <a:t>Each object maintains its own copy of data members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Functions that change data members are called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mutator functions (or </a:t>
            </a:r>
            <a:r>
              <a:rPr lang="ja-JP" altLang="en-US" sz="2200">
                <a:solidFill>
                  <a:srgbClr val="0000FF"/>
                </a:solidFill>
                <a:latin typeface="Arial" charset="0"/>
              </a:rPr>
              <a:t>“</a:t>
            </a:r>
            <a:r>
              <a:rPr lang="en-US" altLang="ja-JP" sz="2200">
                <a:solidFill>
                  <a:srgbClr val="0000FF"/>
                </a:solidFill>
                <a:latin typeface="Arial" charset="0"/>
              </a:rPr>
              <a:t>set</a:t>
            </a:r>
            <a:r>
              <a:rPr lang="ja-JP" altLang="en-US" sz="2200">
                <a:solidFill>
                  <a:srgbClr val="0000FF"/>
                </a:solidFill>
                <a:latin typeface="Arial" charset="0"/>
              </a:rPr>
              <a:t>”</a:t>
            </a:r>
            <a:r>
              <a:rPr lang="en-US" altLang="ja-JP" sz="2200">
                <a:solidFill>
                  <a:srgbClr val="0000FF"/>
                </a:solidFill>
                <a:latin typeface="Arial" charset="0"/>
              </a:rPr>
              <a:t> functions)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Functions that return data members are called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accessor functions (or </a:t>
            </a:r>
            <a:r>
              <a:rPr lang="ja-JP" altLang="en-US" sz="2200">
                <a:solidFill>
                  <a:srgbClr val="0000FF"/>
                </a:solidFill>
                <a:latin typeface="Arial" charset="0"/>
              </a:rPr>
              <a:t>“</a:t>
            </a:r>
            <a:r>
              <a:rPr lang="en-US" altLang="ja-JP" sz="2200">
                <a:solidFill>
                  <a:srgbClr val="0000FF"/>
                </a:solidFill>
                <a:latin typeface="Arial" charset="0"/>
              </a:rPr>
              <a:t>get</a:t>
            </a:r>
            <a:r>
              <a:rPr lang="ja-JP" altLang="en-US" sz="2200">
                <a:solidFill>
                  <a:srgbClr val="0000FF"/>
                </a:solidFill>
                <a:latin typeface="Arial" charset="0"/>
              </a:rPr>
              <a:t>”</a:t>
            </a:r>
            <a:r>
              <a:rPr lang="en-US" altLang="ja-JP" sz="2200">
                <a:solidFill>
                  <a:srgbClr val="0000FF"/>
                </a:solidFill>
                <a:latin typeface="Arial" charset="0"/>
              </a:rPr>
              <a:t> functions)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Good programming practice: keep data </a:t>
            </a:r>
            <a:r>
              <a:rPr lang="en-US" sz="2200">
                <a:solidFill>
                  <a:srgbClr val="0000FF"/>
                </a:solidFill>
                <a:latin typeface="Courier New" charset="0"/>
                <a:cs typeface="Courier New" charset="0"/>
              </a:rPr>
              <a:t>private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>
                <a:latin typeface="Arial" charset="0"/>
              </a:rPr>
              <a:t>Use mutators / accessors to set / get data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>
                <a:latin typeface="Arial" charset="0"/>
              </a:rPr>
              <a:t>Allows programmer to control data accesses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9C0CAE-4B8A-1740-BEFF-328AFA7BAD96}" type="datetime1">
              <a:rPr lang="en-US" sz="1200" smtClean="0">
                <a:latin typeface="Garamond" charset="0"/>
              </a:rPr>
              <a:t>2/9/17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22F985-3CF0-7549-82C1-74281CB2040C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219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8B72-EE01-3F45-B232-FAD2FDEBB57F}" type="slidenum">
              <a:rPr lang="en-US"/>
              <a:pPr/>
              <a:t>5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Class </a:t>
            </a:r>
            <a:r>
              <a:rPr lang="en-US" dirty="0"/>
              <a:t>Declaration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s</a:t>
            </a:r>
            <a:r>
              <a:rPr lang="en-US" dirty="0" smtClean="0"/>
              <a:t>yntax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class </a:t>
            </a:r>
            <a:r>
              <a:rPr lang="en-US" sz="2400" b="1" dirty="0" err="1">
                <a:solidFill>
                  <a:srgbClr val="3366FF"/>
                </a:solidFill>
                <a:latin typeface="Courier New" charset="0"/>
              </a:rPr>
              <a:t>ClassName</a:t>
            </a: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/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{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public: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   </a:t>
            </a:r>
            <a:r>
              <a:rPr lang="en-US" sz="2400" b="1" i="1" dirty="0">
                <a:solidFill>
                  <a:srgbClr val="3366FF"/>
                </a:solidFill>
                <a:latin typeface="Courier New" charset="0"/>
              </a:rPr>
              <a:t>Declarations of public members</a:t>
            </a:r>
            <a:br>
              <a:rPr lang="en-US" sz="2400" b="1" i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   private: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   </a:t>
            </a:r>
            <a:r>
              <a:rPr lang="en-US" sz="2400" b="1" i="1" dirty="0">
                <a:solidFill>
                  <a:srgbClr val="3366FF"/>
                </a:solidFill>
                <a:latin typeface="Courier New" charset="0"/>
              </a:rPr>
              <a:t>Declarations of private members</a:t>
            </a: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/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}</a:t>
            </a:r>
            <a:r>
              <a:rPr lang="en-US" sz="2400" b="1" dirty="0" smtClean="0">
                <a:solidFill>
                  <a:srgbClr val="3366FF"/>
                </a:solidFill>
                <a:latin typeface="Courier New" charset="0"/>
              </a:rPr>
              <a:t>;</a:t>
            </a:r>
          </a:p>
          <a:p>
            <a:endParaRPr lang="en-US" sz="2400" b="1" dirty="0">
              <a:solidFill>
                <a:srgbClr val="3366FF"/>
              </a:solidFill>
              <a:latin typeface="Courier New" charset="0"/>
            </a:endParaRPr>
          </a:p>
          <a:p>
            <a:r>
              <a:rPr lang="en-US" dirty="0" smtClean="0">
                <a:latin typeface="Arial"/>
                <a:cs typeface="Arial"/>
              </a:rPr>
              <a:t>Class definition in .h file</a:t>
            </a:r>
          </a:p>
          <a:p>
            <a:r>
              <a:rPr lang="en-US" dirty="0" smtClean="0">
                <a:latin typeface="Arial"/>
                <a:cs typeface="Arial"/>
              </a:rPr>
              <a:t>Function definitions in .</a:t>
            </a:r>
            <a:r>
              <a:rPr lang="en-US" dirty="0" err="1" smtClean="0">
                <a:latin typeface="Arial"/>
                <a:cs typeface="Arial"/>
              </a:rPr>
              <a:t>cpp</a:t>
            </a:r>
            <a:r>
              <a:rPr lang="en-US" dirty="0" smtClean="0">
                <a:latin typeface="Arial"/>
                <a:cs typeface="Arial"/>
              </a:rPr>
              <a:t> file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Must specify class name with definition:</a:t>
            </a:r>
          </a:p>
          <a:p>
            <a:pPr marL="344487" lvl="1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ClassName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::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FunctionName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() { ... }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63C5-7318-FA49-9A81-5D4764EA289D}" type="datetime1">
              <a:rPr lang="en-US" smtClean="0"/>
              <a:t>2/9/17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1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Example: data members (GradeBook.h)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class interface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class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function that sets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setCourseName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( string name 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function that gets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getCourseName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function that displays a welcome message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displayMessage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courseName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course name for this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}; </a:t>
            </a: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95E945-A47F-6543-9E91-86667CD03A44}" type="datetime1">
              <a:rPr lang="en-US" smtClean="0">
                <a:latin typeface="Garamond" charset="0"/>
              </a:rPr>
              <a:t>2/9/17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3511D2-A837-3C49-B9D2-09C22028FE6F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1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Example: data members (GradeBook.cpp)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/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 class implementation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ja-JP" altLang="en-US" sz="1500" b="1" dirty="0">
                <a:latin typeface="Courier New" charset="0"/>
                <a:cs typeface="Courier New" charset="0"/>
              </a:rPr>
              <a:t>“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GradeBook.h</a:t>
            </a:r>
            <a:r>
              <a:rPr lang="ja-JP" altLang="en-US" sz="1500" b="1" dirty="0">
                <a:latin typeface="Courier New" charset="0"/>
                <a:cs typeface="Courier New" charset="0"/>
              </a:rPr>
              <a:t>”</a:t>
            </a:r>
            <a:endParaRPr lang="en-US" sz="15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// function that sets the course name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void 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latin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 New" charset="0"/>
                <a:cs typeface="Courier New" charset="0"/>
              </a:rPr>
              <a:t>setCourseName</a:t>
            </a:r>
            <a:r>
              <a:rPr lang="en-US" sz="1500" b="1" dirty="0">
                <a:latin typeface="Courier New" charset="0"/>
                <a:cs typeface="Courier New" charset="0"/>
              </a:rPr>
              <a:t>( string name ) {    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     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courseName</a:t>
            </a:r>
            <a:r>
              <a:rPr lang="en-US" sz="1500" b="1" dirty="0">
                <a:latin typeface="Courier New" charset="0"/>
                <a:cs typeface="Courier New" charset="0"/>
              </a:rPr>
              <a:t> = name</a:t>
            </a:r>
            <a:r>
              <a:rPr lang="en-US" sz="1500" b="1" dirty="0" smtClean="0">
                <a:latin typeface="Courier New" charset="0"/>
                <a:cs typeface="Courier New" charset="0"/>
              </a:rPr>
              <a:t>;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 smtClean="0">
                <a:latin typeface="Courier New" charset="0"/>
                <a:cs typeface="Courier New" charset="0"/>
              </a:rPr>
              <a:t>}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 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// function that gets the course name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string 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latin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 New" charset="0"/>
                <a:cs typeface="Courier New" charset="0"/>
              </a:rPr>
              <a:t>getCourseName</a:t>
            </a:r>
            <a:r>
              <a:rPr lang="en-US" sz="1500" b="1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      </a:t>
            </a: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return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courseName</a:t>
            </a:r>
            <a:r>
              <a:rPr lang="en-US" sz="1500" b="1" dirty="0" smtClean="0">
                <a:latin typeface="Courier New" charset="0"/>
                <a:cs typeface="Courier New" charset="0"/>
              </a:rPr>
              <a:t>;</a:t>
            </a:r>
            <a:endParaRPr lang="en-US" sz="15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}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// function that displays a welcome message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void 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latin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 New" charset="0"/>
                <a:cs typeface="Courier New" charset="0"/>
              </a:rPr>
              <a:t>displayMessage</a:t>
            </a:r>
            <a:r>
              <a:rPr lang="en-US" sz="1500" b="1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	  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cs typeface="Courier New" charset="0"/>
              </a:rPr>
              <a:t> &lt;&lt; </a:t>
            </a:r>
            <a:r>
              <a:rPr lang="en-US" sz="15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"Welcome to the grade book for\n" </a:t>
            </a:r>
            <a:r>
              <a:rPr lang="en-US" sz="1500" b="1" dirty="0">
                <a:latin typeface="Courier New" charset="0"/>
                <a:cs typeface="Courier New" charset="0"/>
              </a:rPr>
              <a:t>&lt;&lt;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courseName</a:t>
            </a:r>
            <a:r>
              <a:rPr lang="en-US" sz="1500" b="1" dirty="0">
                <a:latin typeface="Courier New" charset="0"/>
                <a:cs typeface="Courier New" charset="0"/>
              </a:rPr>
              <a:t> &lt;&lt; </a:t>
            </a:r>
            <a:r>
              <a:rPr lang="en-US" sz="15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"!"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        </a:t>
            </a:r>
            <a:r>
              <a:rPr lang="en-US" sz="1500" b="1" dirty="0">
                <a:latin typeface="Courier New" charset="0"/>
                <a:cs typeface="Courier New" charset="0"/>
              </a:rPr>
              <a:t>&lt;&lt; </a:t>
            </a:r>
            <a:r>
              <a:rPr lang="en-US" sz="1500" b="1" dirty="0" err="1">
                <a:latin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 smtClean="0">
                <a:latin typeface="Courier New" charset="0"/>
                <a:cs typeface="Courier New" charset="0"/>
              </a:rPr>
              <a:t>}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64680A-121B-4E49-9391-FF23A166DAFD}" type="datetime1">
              <a:rPr lang="en-US" smtClean="0">
                <a:latin typeface="Garamond" charset="0"/>
              </a:rPr>
              <a:t>2/9/17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CD65B-5C04-5744-AC19-636916F85E96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7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8100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5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5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  string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nameOfCourse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string of characters to store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myGradeBook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create a </a:t>
            </a:r>
            <a:r>
              <a:rPr lang="en-US" sz="25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object named </a:t>
            </a:r>
            <a:r>
              <a:rPr lang="en-US" sz="25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myGradeBook</a:t>
            </a:r>
            <a:endParaRPr lang="en-US" sz="25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display initial value of </a:t>
            </a:r>
            <a:r>
              <a:rPr lang="en-US" sz="25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courseName</a:t>
            </a:r>
            <a:endParaRPr lang="en-US" sz="25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5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"Initial course name is: " 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myGradeBook.getCourseName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500" b="1" dirty="0" smtClean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prompt for, input and set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5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</a:t>
            </a:r>
            <a:r>
              <a:rPr lang="en-US" sz="25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nPlease</a:t>
            </a:r>
            <a:r>
              <a:rPr lang="en-US" sz="25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enter the course name:" 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getline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(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nameOfCourse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); 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read a course name with blanks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		   // This version of </a:t>
            </a:r>
            <a:r>
              <a:rPr lang="en-US" sz="25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getline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works with string objects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myGradeBook.setCourseName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(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nameOfCourse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); </a:t>
            </a:r>
          </a:p>
          <a:p>
            <a:pPr>
              <a:buFont typeface="Wingdings" pitchFamily="2" charset="2"/>
              <a:buNone/>
              <a:defRPr/>
            </a:pPr>
            <a:endParaRPr lang="en-US" sz="25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endParaRPr lang="en-US" sz="25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myGradeBook.displayMessage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(); </a:t>
            </a:r>
            <a:endParaRPr lang="en-US" sz="25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9C6B70-22D4-6446-A97B-8C995E8B2AAD}" type="datetime1">
              <a:rPr lang="en-US" smtClean="0">
                <a:latin typeface="Garamond" charset="0"/>
              </a:rPr>
              <a:t>2/9/17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82C3E5-D24D-8C4E-97AD-D46B8CDA0692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57400" y="4419600"/>
            <a:ext cx="5638800" cy="2043113"/>
            <a:chOff x="4876800" y="1828800"/>
            <a:chExt cx="3886200" cy="2043803"/>
          </a:xfrm>
        </p:grpSpPr>
        <p:sp>
          <p:nvSpPr>
            <p:cNvPr id="8" name="TextBox 7"/>
            <p:cNvSpPr txBox="1"/>
            <p:nvPr/>
          </p:nvSpPr>
          <p:spPr>
            <a:xfrm>
              <a:off x="4876800" y="2209929"/>
              <a:ext cx="3886200" cy="166267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Courier New" pitchFamily="49" charset="0"/>
                  <a:ea typeface="+mn-ea"/>
                  <a:cs typeface="Courier New" pitchFamily="49" charset="0"/>
                </a:rPr>
                <a:t>Initial course name is:</a:t>
              </a:r>
            </a:p>
            <a:p>
              <a:pPr>
                <a:defRPr/>
              </a:pPr>
              <a:endParaRPr lang="en-US" sz="1400" b="1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400" b="1" dirty="0">
                  <a:latin typeface="Courier New" pitchFamily="49" charset="0"/>
                  <a:ea typeface="+mn-ea"/>
                  <a:cs typeface="Courier New" pitchFamily="49" charset="0"/>
                </a:rPr>
                <a:t>Please enter the course name: 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ea typeface="+mn-ea"/>
                  <a:cs typeface="Courier New" pitchFamily="49" charset="0"/>
                </a:rPr>
                <a:t>EECE.3220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>
                <a:defRPr/>
              </a:pPr>
              <a:endParaRPr lang="en-US" sz="1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400" b="1" dirty="0">
                  <a:latin typeface="Courier New" pitchFamily="49" charset="0"/>
                  <a:ea typeface="+mn-ea"/>
                  <a:cs typeface="Courier New" pitchFamily="49" charset="0"/>
                </a:rPr>
                <a:t>Welcome to the grade book for </a:t>
              </a:r>
            </a:p>
            <a:p>
              <a:pPr>
                <a:defRPr/>
              </a:pPr>
              <a:r>
                <a:rPr lang="en-US" sz="1400" b="1" dirty="0" smtClean="0">
                  <a:latin typeface="Courier New" pitchFamily="49" charset="0"/>
                  <a:ea typeface="+mn-ea"/>
                  <a:cs typeface="Courier New" pitchFamily="49" charset="0"/>
                </a:rPr>
                <a:t>EECE.3220!</a:t>
              </a:r>
              <a:endParaRPr lang="en-US" sz="1400" b="1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>
                <a:defRPr/>
              </a:pPr>
              <a:endParaRPr lang="en-US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76800" y="1828800"/>
              <a:ext cx="3886200" cy="37001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859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Constructors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Functions </a:t>
            </a:r>
            <a:r>
              <a:rPr lang="en-US" dirty="0">
                <a:latin typeface="Arial" charset="0"/>
              </a:rPr>
              <a:t>used to initialize an </a:t>
            </a:r>
            <a:r>
              <a:rPr lang="en-US" dirty="0" smtClean="0">
                <a:latin typeface="Arial" charset="0"/>
              </a:rPr>
              <a:t>object’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data when it is created</a:t>
            </a:r>
          </a:p>
          <a:p>
            <a:pPr lvl="1" eaLnBrk="1" hangingPunct="1"/>
            <a:r>
              <a:rPr lang="en-US" dirty="0">
                <a:latin typeface="Arial" charset="0"/>
              </a:rPr>
              <a:t>Call made implicitly when object is created </a:t>
            </a:r>
          </a:p>
          <a:p>
            <a:pPr lvl="1" eaLnBrk="1" hangingPunct="1"/>
            <a:r>
              <a:rPr lang="en-US" dirty="0">
                <a:latin typeface="Arial" charset="0"/>
              </a:rPr>
              <a:t>Must be defined with the same name as the class</a:t>
            </a:r>
          </a:p>
          <a:p>
            <a:pPr lvl="1" eaLnBrk="1" hangingPunct="1"/>
            <a:r>
              <a:rPr lang="en-US" dirty="0">
                <a:latin typeface="Arial" charset="0"/>
              </a:rPr>
              <a:t>Cannot return values</a:t>
            </a:r>
          </a:p>
          <a:p>
            <a:pPr lvl="2" eaLnBrk="1" hangingPunct="1"/>
            <a:r>
              <a:rPr lang="en-US" dirty="0">
                <a:latin typeface="Arial" charset="0"/>
              </a:rPr>
              <a:t>Not even </a:t>
            </a:r>
            <a:r>
              <a:rPr lang="en-US" dirty="0">
                <a:latin typeface="Lucida Console" charset="0"/>
              </a:rPr>
              <a:t>void</a:t>
            </a:r>
          </a:p>
          <a:p>
            <a:pPr eaLnBrk="1" hangingPunct="1"/>
            <a:r>
              <a:rPr lang="en-US" dirty="0">
                <a:latin typeface="Arial" charset="0"/>
              </a:rPr>
              <a:t>Default constructor has no parameters </a:t>
            </a:r>
          </a:p>
          <a:p>
            <a:pPr lvl="1" eaLnBrk="1" hangingPunct="1"/>
            <a:r>
              <a:rPr lang="en-US" dirty="0">
                <a:latin typeface="Arial" charset="0"/>
              </a:rPr>
              <a:t>The compiler will provide one when a class does not explicitly include a constructor</a:t>
            </a:r>
          </a:p>
          <a:p>
            <a:pPr lvl="2" eaLnBrk="1" hangingPunct="1"/>
            <a:r>
              <a:rPr lang="en-US" dirty="0" smtClean="0">
                <a:latin typeface="Arial" charset="0"/>
              </a:rPr>
              <a:t>Compiler’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default constructor only calls constructors of data members that are objects of classes</a:t>
            </a:r>
            <a:endParaRPr lang="en-US" dirty="0">
              <a:latin typeface="Arial" charset="0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B5F4E4-2C09-F44F-A653-3FB97C645E65}" type="datetime1">
              <a:rPr lang="en-US" sz="1200" smtClean="0">
                <a:latin typeface="Garamond" charset="0"/>
              </a:rPr>
              <a:t>2/9/17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11</a:t>
            </a:r>
            <a:endParaRPr lang="en-US" alt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CC15F8-4377-5540-BD22-CD22ABD20F84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8322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12140</TotalTime>
  <Words>1300</Words>
  <Application>Microsoft Macintosh PowerPoint</Application>
  <PresentationFormat>On-screen Show (4:3)</PresentationFormat>
  <Paragraphs>287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EECE.3220 Data Structures</vt:lpstr>
      <vt:lpstr>Lecture outline</vt:lpstr>
      <vt:lpstr>Review: Classes</vt:lpstr>
      <vt:lpstr>Review: Data members</vt:lpstr>
      <vt:lpstr>Review: Class Declaration</vt:lpstr>
      <vt:lpstr>Example: data members (GradeBook.h)</vt:lpstr>
      <vt:lpstr>Example: data members (GradeBook.cpp)</vt:lpstr>
      <vt:lpstr>Example (cont.)</vt:lpstr>
      <vt:lpstr>Constructors</vt:lpstr>
      <vt:lpstr>Example: constructors (GradeBook.h)</vt:lpstr>
      <vt:lpstr>Example: constructors (GradeBook.cpp)</vt:lpstr>
      <vt:lpstr>Example (cont.)</vt:lpstr>
      <vt:lpstr>Overloaded functions</vt:lpstr>
      <vt:lpstr>Examples: using classes</vt:lpstr>
      <vt:lpstr>Examples: using classes</vt:lpstr>
      <vt:lpstr>Examples: using classes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2698</cp:revision>
  <dcterms:created xsi:type="dcterms:W3CDTF">2006-04-03T05:03:01Z</dcterms:created>
  <dcterms:modified xsi:type="dcterms:W3CDTF">2017-02-10T04:54:37Z</dcterms:modified>
</cp:coreProperties>
</file>