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7" r:id="rId3"/>
    <p:sldId id="487" r:id="rId4"/>
    <p:sldId id="485" r:id="rId5"/>
    <p:sldId id="486" r:id="rId6"/>
    <p:sldId id="457" r:id="rId7"/>
    <p:sldId id="459" r:id="rId8"/>
    <p:sldId id="460" r:id="rId9"/>
    <p:sldId id="458" r:id="rId10"/>
    <p:sldId id="461" r:id="rId11"/>
    <p:sldId id="462" r:id="rId12"/>
    <p:sldId id="464" r:id="rId13"/>
    <p:sldId id="465" r:id="rId14"/>
    <p:sldId id="466" r:id="rId15"/>
    <p:sldId id="467" r:id="rId16"/>
    <p:sldId id="468" r:id="rId17"/>
    <p:sldId id="469" r:id="rId18"/>
    <p:sldId id="470" r:id="rId19"/>
    <p:sldId id="471" r:id="rId20"/>
    <p:sldId id="475" r:id="rId21"/>
    <p:sldId id="476" r:id="rId22"/>
    <p:sldId id="477" r:id="rId23"/>
    <p:sldId id="478" r:id="rId24"/>
    <p:sldId id="482" r:id="rId25"/>
    <p:sldId id="479" r:id="rId26"/>
    <p:sldId id="480" r:id="rId27"/>
    <p:sldId id="481" r:id="rId28"/>
    <p:sldId id="386" r:id="rId29"/>
    <p:sldId id="387" r:id="rId30"/>
    <p:sldId id="388" r:id="rId31"/>
    <p:sldId id="389" r:id="rId32"/>
    <p:sldId id="391" r:id="rId33"/>
    <p:sldId id="392" r:id="rId34"/>
    <p:sldId id="393" r:id="rId35"/>
    <p:sldId id="394" r:id="rId36"/>
    <p:sldId id="395" r:id="rId37"/>
    <p:sldId id="396" r:id="rId38"/>
    <p:sldId id="385" r:id="rId3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9C30CB-EBE3-4805-9127-88C3F5DD611F}" v="9" dt="2019-09-20T13:23:07.4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92" autoAdjust="0"/>
    <p:restoredTop sz="89522" autoAdjust="0"/>
  </p:normalViewPr>
  <p:slideViewPr>
    <p:cSldViewPr>
      <p:cViewPr varScale="1">
        <p:scale>
          <a:sx n="78" d="100"/>
          <a:sy n="78" d="100"/>
        </p:scale>
        <p:origin x="1155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47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6/11/relationships/changesInfo" Target="changesInfos/changesInfo1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0AED2E43-DD7C-430A-97D3-E119207AAFAD}"/>
    <pc:docChg chg="undo custSel addSld delSld modSld sldOrd">
      <pc:chgData name="Geiger, Michael J" userId="13cae92b-b37c-450b-a449-82fcae19569d" providerId="ADAL" clId="{0AED2E43-DD7C-430A-97D3-E119207AAFAD}" dt="2019-09-18T14:15:07.725" v="952"/>
      <pc:docMkLst>
        <pc:docMk/>
      </pc:docMkLst>
      <pc:sldChg chg="modSp">
        <pc:chgData name="Geiger, Michael J" userId="13cae92b-b37c-450b-a449-82fcae19569d" providerId="ADAL" clId="{0AED2E43-DD7C-430A-97D3-E119207AAFAD}" dt="2019-09-18T13:08:07.236" v="4" actId="20577"/>
        <pc:sldMkLst>
          <pc:docMk/>
          <pc:sldMk cId="0" sldId="256"/>
        </pc:sldMkLst>
        <pc:spChg chg="mod">
          <ac:chgData name="Geiger, Michael J" userId="13cae92b-b37c-450b-a449-82fcae19569d" providerId="ADAL" clId="{0AED2E43-DD7C-430A-97D3-E119207AAFAD}" dt="2019-09-18T13:08:07.236" v="4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0AED2E43-DD7C-430A-97D3-E119207AAFAD}" dt="2019-09-18T13:58:34.079" v="951" actId="20577"/>
        <pc:sldMkLst>
          <pc:docMk/>
          <pc:sldMk cId="0" sldId="257"/>
        </pc:sldMkLst>
        <pc:spChg chg="mod">
          <ac:chgData name="Geiger, Michael J" userId="13cae92b-b37c-450b-a449-82fcae19569d" providerId="ADAL" clId="{0AED2E43-DD7C-430A-97D3-E119207AAFAD}" dt="2019-09-18T13:58:08.544" v="892" actId="20577"/>
          <ac:spMkLst>
            <pc:docMk/>
            <pc:sldMk cId="0" sldId="257"/>
            <ac:spMk id="4098" creationId="{00000000-0000-0000-0000-000000000000}"/>
          </ac:spMkLst>
        </pc:spChg>
        <pc:spChg chg="mod">
          <ac:chgData name="Geiger, Michael J" userId="13cae92b-b37c-450b-a449-82fcae19569d" providerId="ADAL" clId="{0AED2E43-DD7C-430A-97D3-E119207AAFAD}" dt="2019-09-18T13:58:34.079" v="951" actId="20577"/>
          <ac:spMkLst>
            <pc:docMk/>
            <pc:sldMk cId="0" sldId="257"/>
            <ac:spMk id="4099" creationId="{00000000-0000-0000-0000-000000000000}"/>
          </ac:spMkLst>
        </pc:spChg>
      </pc:sldChg>
      <pc:sldChg chg="ord">
        <pc:chgData name="Geiger, Michael J" userId="13cae92b-b37c-450b-a449-82fcae19569d" providerId="ADAL" clId="{0AED2E43-DD7C-430A-97D3-E119207AAFAD}" dt="2019-09-18T14:15:07.725" v="952"/>
        <pc:sldMkLst>
          <pc:docMk/>
          <pc:sldMk cId="1224250035" sldId="458"/>
        </pc:sldMkLst>
      </pc:sldChg>
      <pc:sldChg chg="modSp del">
        <pc:chgData name="Geiger, Michael J" userId="13cae92b-b37c-450b-a449-82fcae19569d" providerId="ADAL" clId="{0AED2E43-DD7C-430A-97D3-E119207AAFAD}" dt="2019-09-18T13:41:34.632" v="787" actId="2696"/>
        <pc:sldMkLst>
          <pc:docMk/>
          <pc:sldMk cId="747388882" sldId="463"/>
        </pc:sldMkLst>
        <pc:spChg chg="mod">
          <ac:chgData name="Geiger, Michael J" userId="13cae92b-b37c-450b-a449-82fcae19569d" providerId="ADAL" clId="{0AED2E43-DD7C-430A-97D3-E119207AAFAD}" dt="2019-09-18T13:41:29.925" v="786" actId="6549"/>
          <ac:spMkLst>
            <pc:docMk/>
            <pc:sldMk cId="747388882" sldId="463"/>
            <ac:spMk id="81924" creationId="{00000000-0000-0000-0000-000000000000}"/>
          </ac:spMkLst>
        </pc:spChg>
      </pc:sldChg>
      <pc:sldChg chg="add">
        <pc:chgData name="Geiger, Michael J" userId="13cae92b-b37c-450b-a449-82fcae19569d" providerId="ADAL" clId="{0AED2E43-DD7C-430A-97D3-E119207AAFAD}" dt="2019-09-18T13:20:18.055" v="75"/>
        <pc:sldMkLst>
          <pc:docMk/>
          <pc:sldMk cId="4214368319" sldId="485"/>
        </pc:sldMkLst>
      </pc:sldChg>
      <pc:sldChg chg="modSp add">
        <pc:chgData name="Geiger, Michael J" userId="13cae92b-b37c-450b-a449-82fcae19569d" providerId="ADAL" clId="{0AED2E43-DD7C-430A-97D3-E119207AAFAD}" dt="2019-09-18T13:28:14.012" v="785" actId="20577"/>
        <pc:sldMkLst>
          <pc:docMk/>
          <pc:sldMk cId="1564198571" sldId="486"/>
        </pc:sldMkLst>
        <pc:spChg chg="mod">
          <ac:chgData name="Geiger, Michael J" userId="13cae92b-b37c-450b-a449-82fcae19569d" providerId="ADAL" clId="{0AED2E43-DD7C-430A-97D3-E119207AAFAD}" dt="2019-09-18T13:26:04.046" v="296" actId="20577"/>
          <ac:spMkLst>
            <pc:docMk/>
            <pc:sldMk cId="1564198571" sldId="486"/>
            <ac:spMk id="2" creationId="{185FB343-3935-4236-BB86-37C1AF29201D}"/>
          </ac:spMkLst>
        </pc:spChg>
        <pc:spChg chg="mod">
          <ac:chgData name="Geiger, Michael J" userId="13cae92b-b37c-450b-a449-82fcae19569d" providerId="ADAL" clId="{0AED2E43-DD7C-430A-97D3-E119207AAFAD}" dt="2019-09-18T13:28:14.012" v="785" actId="20577"/>
          <ac:spMkLst>
            <pc:docMk/>
            <pc:sldMk cId="1564198571" sldId="486"/>
            <ac:spMk id="3" creationId="{E361595D-E3E0-4A9D-8B4C-92CBA2BDD17C}"/>
          </ac:spMkLst>
        </pc:spChg>
      </pc:sldChg>
      <pc:sldChg chg="modSp add">
        <pc:chgData name="Geiger, Michael J" userId="13cae92b-b37c-450b-a449-82fcae19569d" providerId="ADAL" clId="{0AED2E43-DD7C-430A-97D3-E119207AAFAD}" dt="2019-09-18T13:57:55.397" v="865" actId="20577"/>
        <pc:sldMkLst>
          <pc:docMk/>
          <pc:sldMk cId="3921062979" sldId="487"/>
        </pc:sldMkLst>
        <pc:spChg chg="mod">
          <ac:chgData name="Geiger, Michael J" userId="13cae92b-b37c-450b-a449-82fcae19569d" providerId="ADAL" clId="{0AED2E43-DD7C-430A-97D3-E119207AAFAD}" dt="2019-09-18T13:57:38.355" v="813" actId="20577"/>
          <ac:spMkLst>
            <pc:docMk/>
            <pc:sldMk cId="3921062979" sldId="487"/>
            <ac:spMk id="2" creationId="{A272F85B-04A5-438D-85D6-941E7ED5A890}"/>
          </ac:spMkLst>
        </pc:spChg>
        <pc:spChg chg="mod">
          <ac:chgData name="Geiger, Michael J" userId="13cae92b-b37c-450b-a449-82fcae19569d" providerId="ADAL" clId="{0AED2E43-DD7C-430A-97D3-E119207AAFAD}" dt="2019-09-18T13:57:55.397" v="865" actId="20577"/>
          <ac:spMkLst>
            <pc:docMk/>
            <pc:sldMk cId="3921062979" sldId="487"/>
            <ac:spMk id="3" creationId="{A86385CE-9D40-439F-AA6D-41DC098B27CA}"/>
          </ac:spMkLst>
        </pc:spChg>
      </pc:sldChg>
    </pc:docChg>
  </pc:docChgLst>
  <pc:docChgLst>
    <pc:chgData name="Geiger, Michael J" userId="13cae92b-b37c-450b-a449-82fcae19569d" providerId="ADAL" clId="{4B9C30CB-EBE3-4805-9127-88C3F5DD611F}"/>
    <pc:docChg chg="addSld modSld">
      <pc:chgData name="Geiger, Michael J" userId="13cae92b-b37c-450b-a449-82fcae19569d" providerId="ADAL" clId="{4B9C30CB-EBE3-4805-9127-88C3F5DD611F}" dt="2019-09-23T13:56:40.072" v="10" actId="20577"/>
      <pc:docMkLst>
        <pc:docMk/>
      </pc:docMkLst>
      <pc:sldChg chg="modSp">
        <pc:chgData name="Geiger, Michael J" userId="13cae92b-b37c-450b-a449-82fcae19569d" providerId="ADAL" clId="{4B9C30CB-EBE3-4805-9127-88C3F5DD611F}" dt="2019-09-23T13:56:40.072" v="10" actId="20577"/>
        <pc:sldMkLst>
          <pc:docMk/>
          <pc:sldMk cId="0" sldId="257"/>
        </pc:sldMkLst>
        <pc:spChg chg="mod">
          <ac:chgData name="Geiger, Michael J" userId="13cae92b-b37c-450b-a449-82fcae19569d" providerId="ADAL" clId="{4B9C30CB-EBE3-4805-9127-88C3F5DD611F}" dt="2019-09-23T13:56:40.072" v="10" actId="20577"/>
          <ac:spMkLst>
            <pc:docMk/>
            <pc:sldMk cId="0" sldId="257"/>
            <ac:spMk id="4099" creationId="{00000000-0000-0000-0000-000000000000}"/>
          </ac:spMkLst>
        </pc:spChg>
      </pc:sldChg>
      <pc:sldChg chg="add">
        <pc:chgData name="Geiger, Michael J" userId="13cae92b-b37c-450b-a449-82fcae19569d" providerId="ADAL" clId="{4B9C30CB-EBE3-4805-9127-88C3F5DD611F}" dt="2019-09-20T13:22:56.092" v="0"/>
        <pc:sldMkLst>
          <pc:docMk/>
          <pc:sldMk cId="2597652630" sldId="386"/>
        </pc:sldMkLst>
      </pc:sldChg>
      <pc:sldChg chg="add">
        <pc:chgData name="Geiger, Michael J" userId="13cae92b-b37c-450b-a449-82fcae19569d" providerId="ADAL" clId="{4B9C30CB-EBE3-4805-9127-88C3F5DD611F}" dt="2019-09-20T13:22:56.092" v="0"/>
        <pc:sldMkLst>
          <pc:docMk/>
          <pc:sldMk cId="2436440098" sldId="387"/>
        </pc:sldMkLst>
      </pc:sldChg>
      <pc:sldChg chg="add">
        <pc:chgData name="Geiger, Michael J" userId="13cae92b-b37c-450b-a449-82fcae19569d" providerId="ADAL" clId="{4B9C30CB-EBE3-4805-9127-88C3F5DD611F}" dt="2019-09-20T13:22:56.092" v="0"/>
        <pc:sldMkLst>
          <pc:docMk/>
          <pc:sldMk cId="4114090754" sldId="388"/>
        </pc:sldMkLst>
      </pc:sldChg>
      <pc:sldChg chg="add">
        <pc:chgData name="Geiger, Michael J" userId="13cae92b-b37c-450b-a449-82fcae19569d" providerId="ADAL" clId="{4B9C30CB-EBE3-4805-9127-88C3F5DD611F}" dt="2019-09-20T13:22:56.092" v="0"/>
        <pc:sldMkLst>
          <pc:docMk/>
          <pc:sldMk cId="418955077" sldId="389"/>
        </pc:sldMkLst>
      </pc:sldChg>
      <pc:sldChg chg="add">
        <pc:chgData name="Geiger, Michael J" userId="13cae92b-b37c-450b-a449-82fcae19569d" providerId="ADAL" clId="{4B9C30CB-EBE3-4805-9127-88C3F5DD611F}" dt="2019-09-20T13:22:56.092" v="0"/>
        <pc:sldMkLst>
          <pc:docMk/>
          <pc:sldMk cId="2215528913" sldId="391"/>
        </pc:sldMkLst>
      </pc:sldChg>
      <pc:sldChg chg="add">
        <pc:chgData name="Geiger, Michael J" userId="13cae92b-b37c-450b-a449-82fcae19569d" providerId="ADAL" clId="{4B9C30CB-EBE3-4805-9127-88C3F5DD611F}" dt="2019-09-20T13:22:56.092" v="0"/>
        <pc:sldMkLst>
          <pc:docMk/>
          <pc:sldMk cId="1493024114" sldId="392"/>
        </pc:sldMkLst>
      </pc:sldChg>
      <pc:sldChg chg="add">
        <pc:chgData name="Geiger, Michael J" userId="13cae92b-b37c-450b-a449-82fcae19569d" providerId="ADAL" clId="{4B9C30CB-EBE3-4805-9127-88C3F5DD611F}" dt="2019-09-20T13:22:56.092" v="0"/>
        <pc:sldMkLst>
          <pc:docMk/>
          <pc:sldMk cId="1767477014" sldId="393"/>
        </pc:sldMkLst>
      </pc:sldChg>
      <pc:sldChg chg="add">
        <pc:chgData name="Geiger, Michael J" userId="13cae92b-b37c-450b-a449-82fcae19569d" providerId="ADAL" clId="{4B9C30CB-EBE3-4805-9127-88C3F5DD611F}" dt="2019-09-20T13:22:56.092" v="0"/>
        <pc:sldMkLst>
          <pc:docMk/>
          <pc:sldMk cId="3542379564" sldId="394"/>
        </pc:sldMkLst>
      </pc:sldChg>
      <pc:sldChg chg="add">
        <pc:chgData name="Geiger, Michael J" userId="13cae92b-b37c-450b-a449-82fcae19569d" providerId="ADAL" clId="{4B9C30CB-EBE3-4805-9127-88C3F5DD611F}" dt="2019-09-20T13:22:56.092" v="0"/>
        <pc:sldMkLst>
          <pc:docMk/>
          <pc:sldMk cId="3255462084" sldId="395"/>
        </pc:sldMkLst>
      </pc:sldChg>
      <pc:sldChg chg="add">
        <pc:chgData name="Geiger, Michael J" userId="13cae92b-b37c-450b-a449-82fcae19569d" providerId="ADAL" clId="{4B9C30CB-EBE3-4805-9127-88C3F5DD611F}" dt="2019-09-20T13:22:56.092" v="0"/>
        <pc:sldMkLst>
          <pc:docMk/>
          <pc:sldMk cId="2740296585" sldId="396"/>
        </pc:sldMkLst>
      </pc:sldChg>
      <pc:sldChg chg="add">
        <pc:chgData name="Geiger, Michael J" userId="13cae92b-b37c-450b-a449-82fcae19569d" providerId="ADAL" clId="{4B9C30CB-EBE3-4805-9127-88C3F5DD611F}" dt="2019-09-20T13:22:56.092" v="0"/>
        <pc:sldMkLst>
          <pc:docMk/>
          <pc:sldMk cId="3356283228" sldId="475"/>
        </pc:sldMkLst>
      </pc:sldChg>
      <pc:sldChg chg="add">
        <pc:chgData name="Geiger, Michael J" userId="13cae92b-b37c-450b-a449-82fcae19569d" providerId="ADAL" clId="{4B9C30CB-EBE3-4805-9127-88C3F5DD611F}" dt="2019-09-20T13:22:56.092" v="0"/>
        <pc:sldMkLst>
          <pc:docMk/>
          <pc:sldMk cId="3399339794" sldId="476"/>
        </pc:sldMkLst>
      </pc:sldChg>
      <pc:sldChg chg="add">
        <pc:chgData name="Geiger, Michael J" userId="13cae92b-b37c-450b-a449-82fcae19569d" providerId="ADAL" clId="{4B9C30CB-EBE3-4805-9127-88C3F5DD611F}" dt="2019-09-20T13:22:56.092" v="0"/>
        <pc:sldMkLst>
          <pc:docMk/>
          <pc:sldMk cId="4002475530" sldId="477"/>
        </pc:sldMkLst>
      </pc:sldChg>
      <pc:sldChg chg="add">
        <pc:chgData name="Geiger, Michael J" userId="13cae92b-b37c-450b-a449-82fcae19569d" providerId="ADAL" clId="{4B9C30CB-EBE3-4805-9127-88C3F5DD611F}" dt="2019-09-20T13:22:56.092" v="0"/>
        <pc:sldMkLst>
          <pc:docMk/>
          <pc:sldMk cId="379308061" sldId="478"/>
        </pc:sldMkLst>
      </pc:sldChg>
      <pc:sldChg chg="add">
        <pc:chgData name="Geiger, Michael J" userId="13cae92b-b37c-450b-a449-82fcae19569d" providerId="ADAL" clId="{4B9C30CB-EBE3-4805-9127-88C3F5DD611F}" dt="2019-09-20T13:22:56.092" v="0"/>
        <pc:sldMkLst>
          <pc:docMk/>
          <pc:sldMk cId="1230489030" sldId="479"/>
        </pc:sldMkLst>
      </pc:sldChg>
      <pc:sldChg chg="add">
        <pc:chgData name="Geiger, Michael J" userId="13cae92b-b37c-450b-a449-82fcae19569d" providerId="ADAL" clId="{4B9C30CB-EBE3-4805-9127-88C3F5DD611F}" dt="2019-09-20T13:22:56.092" v="0"/>
        <pc:sldMkLst>
          <pc:docMk/>
          <pc:sldMk cId="1711362296" sldId="480"/>
        </pc:sldMkLst>
      </pc:sldChg>
      <pc:sldChg chg="add">
        <pc:chgData name="Geiger, Michael J" userId="13cae92b-b37c-450b-a449-82fcae19569d" providerId="ADAL" clId="{4B9C30CB-EBE3-4805-9127-88C3F5DD611F}" dt="2019-09-20T13:22:56.092" v="0"/>
        <pc:sldMkLst>
          <pc:docMk/>
          <pc:sldMk cId="2115300395" sldId="481"/>
        </pc:sldMkLst>
      </pc:sldChg>
      <pc:sldChg chg="add">
        <pc:chgData name="Geiger, Michael J" userId="13cae92b-b37c-450b-a449-82fcae19569d" providerId="ADAL" clId="{4B9C30CB-EBE3-4805-9127-88C3F5DD611F}" dt="2019-09-20T13:22:56.092" v="0"/>
        <pc:sldMkLst>
          <pc:docMk/>
          <pc:sldMk cId="569875342" sldId="48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1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34852" indent="-282635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30541" indent="-226108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82758" indent="-226108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34974" indent="-226108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487191" indent="-2261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39407" indent="-2261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391624" indent="-2261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43840" indent="-2261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61824B5-2953-B24C-B6EA-79D16E4AA860}" type="slidenum">
              <a:rPr lang="en-US"/>
              <a:pPr eaLnBrk="1" hangingPunct="1"/>
              <a:t>10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00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EE38F0D-8245-7C41-ABC5-CBA2FBF94299}" type="slidenum">
              <a:rPr lang="en-US"/>
              <a:pPr eaLnBrk="1" hangingPunct="1"/>
              <a:t>32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8F07F8-7094-47F1-8E94-C54CB25C3890}" type="datetime1">
              <a:rPr lang="en-US" smtClean="0"/>
              <a:t>9/23/2019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3B5622-AE32-4A37-89B8-8E0557661348}" type="datetime1">
              <a:rPr lang="en-US" smtClean="0"/>
              <a:t>9/23/2019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E4FBE9-5FFA-4B96-90B9-10053E7AC01E}" type="datetime1">
              <a:rPr lang="en-US" smtClean="0"/>
              <a:t>9/23/2019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DA086F-1633-4440-B89C-EEC6E1421D34}" type="datetime1">
              <a:rPr lang="en-US" smtClean="0"/>
              <a:t>9/23/2019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FCED31-A700-4900-9B60-D7DC9E4B41AD}" type="datetime1">
              <a:rPr lang="en-US" smtClean="0"/>
              <a:t>9/23/2019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9869A0-1D8C-425B-8231-B426D7390890}" type="datetime1">
              <a:rPr lang="en-US" smtClean="0"/>
              <a:t>9/23/2019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41EE42-721C-4CC8-8BFC-5D6B2D6CC531}" type="datetime1">
              <a:rPr lang="en-US" smtClean="0"/>
              <a:t>9/23/2019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FD8DA9-6140-4A2E-9E01-A906B4255B75}" type="datetime1">
              <a:rPr lang="en-US" smtClean="0"/>
              <a:t>9/23/2019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992B9A-B051-4B52-BB1E-FF05C91EBC98}" type="datetime1">
              <a:rPr lang="en-US" smtClean="0"/>
              <a:t>9/23/2019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28B71B-14CC-40F2-89B0-53AF58F34CFE}" type="datetime1">
              <a:rPr lang="en-US" smtClean="0"/>
              <a:t>9/23/2019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04F883-9A79-497D-A782-A70EE7CBEAFE}" type="datetime1">
              <a:rPr lang="en-US" smtClean="0"/>
              <a:t>9/23/2019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3EC7C1-1F78-485D-B093-C97938E265AA}" type="datetime1">
              <a:rPr lang="en-US" smtClean="0"/>
              <a:t>9/23/2019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2A38AC-FE09-46A7-9A88-33783F5229E0}" type="datetime1">
              <a:rPr lang="en-US" smtClean="0"/>
              <a:t>9/23/2019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ABFD9124-0C4D-48A4-B6AA-D1AB7D848A22}" type="datetime1">
              <a:rPr lang="en-US" smtClean="0"/>
              <a:t>9/23/2019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EECE.3220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Data Structures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Fall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7: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Abstract data types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Classes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3200" dirty="0">
                <a:ea typeface="+mj-ea"/>
              </a:rPr>
              <a:t>Classes, Objects, Member Functions and Data Members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0000FF"/>
                </a:solidFill>
                <a:ea typeface="+mn-ea"/>
              </a:rPr>
              <a:t>Classes</a:t>
            </a:r>
            <a:r>
              <a:rPr lang="en-US" dirty="0">
                <a:ea typeface="+mn-ea"/>
              </a:rPr>
              <a:t>: user-defined types</a:t>
            </a:r>
            <a:endParaRPr lang="en-US" dirty="0">
              <a:solidFill>
                <a:srgbClr val="0000FF"/>
              </a:solidFill>
              <a:ea typeface="+mn-ea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Classes represent real concepts (e.g., car)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>
                <a:solidFill>
                  <a:srgbClr val="0000FF"/>
                </a:solidFill>
                <a:ea typeface="+mn-ea"/>
              </a:rPr>
              <a:t>Functions</a:t>
            </a:r>
            <a:r>
              <a:rPr lang="en-US" sz="2800" dirty="0">
                <a:ea typeface="+mn-ea"/>
              </a:rPr>
              <a:t> describe mechanisms that perform tasks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Hide complex tasks from the user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Ex: driver can use gas pedal to accelerate without knowing how acceleration is performed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>
                <a:ea typeface="+mn-ea"/>
              </a:rPr>
              <a:t>Must </a:t>
            </a:r>
            <a:r>
              <a:rPr lang="en-US" sz="2800" dirty="0">
                <a:solidFill>
                  <a:srgbClr val="0000FF"/>
                </a:solidFill>
                <a:ea typeface="+mn-ea"/>
              </a:rPr>
              <a:t>define</a:t>
            </a:r>
            <a:r>
              <a:rPr lang="en-US" sz="2800" dirty="0">
                <a:ea typeface="+mn-ea"/>
              </a:rPr>
              <a:t> classes before using them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/>
              <a:t>Ex: a car must be designed and built before it can be driven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>
                <a:ea typeface="+mn-ea"/>
              </a:rPr>
              <a:t>Many </a:t>
            </a:r>
            <a:r>
              <a:rPr lang="en-US" sz="2800" dirty="0">
                <a:solidFill>
                  <a:srgbClr val="0000FF"/>
                </a:solidFill>
                <a:ea typeface="+mn-ea"/>
              </a:rPr>
              <a:t>objects</a:t>
            </a:r>
            <a:r>
              <a:rPr lang="en-US" sz="2800" dirty="0">
                <a:ea typeface="+mn-ea"/>
              </a:rPr>
              <a:t> can be created from the same class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/>
              <a:t>Object: instance of a particular type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/>
              <a:t>In C++, </a:t>
            </a:r>
            <a:r>
              <a:rPr lang="en-US" sz="2400" u="sng" dirty="0"/>
              <a:t>every</a:t>
            </a:r>
            <a:r>
              <a:rPr lang="en-US" sz="2400" dirty="0"/>
              <a:t> data type comes from an object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/>
              <a:t>Ex: many cars can be built from same specifications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AF17235-5009-402F-B2BD-D6A15953DADC}" type="datetime1">
              <a:rPr lang="en-US" smtClean="0">
                <a:latin typeface="Garamond" charset="0"/>
              </a:rPr>
              <a:t>9/23/2019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fld id="{1FF56EF2-5F54-294E-94AB-8D1B7950A5D3}" type="slidenum">
              <a:rPr lang="en-US">
                <a:latin typeface="Garamond" charset="0"/>
              </a:rPr>
              <a:pPr algn="l" eaLnBrk="1" hangingPunct="1"/>
              <a:t>10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64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Structs</a:t>
            </a:r>
            <a:r>
              <a:rPr lang="en-US" dirty="0"/>
              <a:t> and Classes: Similarities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Essentially the same syntax</a:t>
            </a:r>
          </a:p>
          <a:p>
            <a:r>
              <a:rPr lang="en-US" dirty="0"/>
              <a:t>Both are used to model objects with multiple attributes  (characteristics) </a:t>
            </a:r>
          </a:p>
          <a:p>
            <a:pPr lvl="1"/>
            <a:r>
              <a:rPr lang="en-US" dirty="0"/>
              <a:t>represented as data members </a:t>
            </a:r>
          </a:p>
          <a:p>
            <a:pPr lvl="1"/>
            <a:r>
              <a:rPr lang="en-US" dirty="0"/>
              <a:t>also called fields … or …</a:t>
            </a:r>
          </a:p>
          <a:p>
            <a:pPr lvl="1"/>
            <a:r>
              <a:rPr lang="en-US" dirty="0"/>
              <a:t>instance or attribute variables.  </a:t>
            </a:r>
          </a:p>
          <a:p>
            <a:r>
              <a:rPr lang="en-US" dirty="0"/>
              <a:t>Thus, both are used to process non-homogeneous data sets.</a:t>
            </a:r>
          </a:p>
          <a:p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7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170B-F233-8941-97CA-F7C122E44FC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82C5-F2A7-4753-B43C-F9CBFF33695F}" type="datetime1">
              <a:rPr lang="en-US" smtClean="0"/>
              <a:t>9/23/2019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96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Advantages in C++: (</a:t>
            </a:r>
            <a:r>
              <a:rPr lang="en-US" sz="4000" dirty="0" err="1"/>
              <a:t>structs</a:t>
            </a:r>
            <a:r>
              <a:rPr lang="en-US" sz="4000" dirty="0"/>
              <a:t> and classes)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C++ </a:t>
            </a:r>
            <a:r>
              <a:rPr lang="en-US" dirty="0" err="1"/>
              <a:t>structs</a:t>
            </a:r>
            <a:r>
              <a:rPr lang="en-US" dirty="0"/>
              <a:t> and classes model objects which have: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Attributes represented as data members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Operations represented as functions (or methods)</a:t>
            </a:r>
          </a:p>
          <a:p>
            <a:pPr>
              <a:lnSpc>
                <a:spcPct val="90000"/>
              </a:lnSpc>
            </a:pPr>
            <a:r>
              <a:rPr lang="en-US" dirty="0"/>
              <a:t>Leads to </a:t>
            </a:r>
            <a:r>
              <a:rPr lang="en-US" u="sng" dirty="0"/>
              <a:t>object</a:t>
            </a:r>
            <a:r>
              <a:rPr lang="en-US" dirty="0"/>
              <a:t> oriented programming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Objects are self contained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"I can do it myself" mentality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They do </a:t>
            </a:r>
            <a:r>
              <a:rPr lang="en-US" u="sng" dirty="0"/>
              <a:t>not</a:t>
            </a:r>
            <a:r>
              <a:rPr lang="en-US" dirty="0"/>
              <a:t> pass a parameter to an external function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If data member is private, can </a:t>
            </a:r>
            <a:r>
              <a:rPr lang="en-US" u="sng" dirty="0"/>
              <a:t>only</a:t>
            </a:r>
            <a:r>
              <a:rPr lang="en-US" dirty="0"/>
              <a:t> be modified by member function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51904-88FC-482B-BF4F-AA915F8E2ABF}" type="datetime1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7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CF3AA-30F0-5E4B-B4A0-37565C5ACD34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88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7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88B72-EE01-3F45-B232-FAD2FDEBB57F}" type="slidenum">
              <a:rPr lang="en-US"/>
              <a:pPr/>
              <a:t>13</a:t>
            </a:fld>
            <a:endParaRPr 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 Declaration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Syntax</a:t>
            </a:r>
            <a:br>
              <a:rPr lang="en-US" dirty="0"/>
            </a:br>
            <a:br>
              <a:rPr lang="en-US" dirty="0"/>
            </a:br>
            <a:r>
              <a:rPr lang="en-US" sz="2000" b="1" dirty="0">
                <a:solidFill>
                  <a:srgbClr val="3366FF"/>
                </a:solidFill>
                <a:latin typeface="Courier New" charset="0"/>
              </a:rPr>
              <a:t>class </a:t>
            </a:r>
            <a:r>
              <a:rPr lang="en-US" sz="2000" b="1" dirty="0" err="1">
                <a:solidFill>
                  <a:srgbClr val="3366FF"/>
                </a:solidFill>
                <a:latin typeface="Courier New" charset="0"/>
              </a:rPr>
              <a:t>ClassName</a:t>
            </a:r>
            <a:br>
              <a:rPr lang="en-US" sz="2000" b="1" dirty="0">
                <a:solidFill>
                  <a:srgbClr val="3366FF"/>
                </a:solidFill>
                <a:latin typeface="Courier New" charset="0"/>
              </a:rPr>
            </a:br>
            <a:r>
              <a:rPr lang="en-US" sz="2000" b="1" dirty="0">
                <a:solidFill>
                  <a:srgbClr val="3366FF"/>
                </a:solidFill>
                <a:latin typeface="Courier New" charset="0"/>
              </a:rPr>
              <a:t>{</a:t>
            </a:r>
            <a:br>
              <a:rPr lang="en-US" sz="2000" b="1" dirty="0">
                <a:solidFill>
                  <a:srgbClr val="3366FF"/>
                </a:solidFill>
                <a:latin typeface="Courier New" charset="0"/>
              </a:rPr>
            </a:br>
            <a:r>
              <a:rPr lang="en-US" sz="2000" b="1" dirty="0">
                <a:solidFill>
                  <a:srgbClr val="3366FF"/>
                </a:solidFill>
                <a:latin typeface="Courier New" charset="0"/>
              </a:rPr>
              <a:t>	public:</a:t>
            </a:r>
            <a:br>
              <a:rPr lang="en-US" sz="2000" b="1" dirty="0">
                <a:solidFill>
                  <a:srgbClr val="3366FF"/>
                </a:solidFill>
                <a:latin typeface="Courier New" charset="0"/>
              </a:rPr>
            </a:br>
            <a:r>
              <a:rPr lang="en-US" sz="2000" b="1" dirty="0">
                <a:solidFill>
                  <a:srgbClr val="3366FF"/>
                </a:solidFill>
                <a:latin typeface="Courier New" charset="0"/>
              </a:rPr>
              <a:t>	   </a:t>
            </a:r>
            <a:r>
              <a:rPr lang="en-US" sz="2000" b="1" i="1" dirty="0">
                <a:solidFill>
                  <a:srgbClr val="3366FF"/>
                </a:solidFill>
                <a:latin typeface="Courier New" charset="0"/>
              </a:rPr>
              <a:t>Declarations of public members</a:t>
            </a:r>
            <a:br>
              <a:rPr lang="en-US" sz="2000" b="1" i="1" dirty="0">
                <a:solidFill>
                  <a:srgbClr val="3366FF"/>
                </a:solidFill>
                <a:latin typeface="Courier New" charset="0"/>
              </a:rPr>
            </a:br>
            <a:r>
              <a:rPr lang="en-US" sz="2000" b="1" dirty="0">
                <a:solidFill>
                  <a:srgbClr val="3366FF"/>
                </a:solidFill>
                <a:latin typeface="Courier New" charset="0"/>
              </a:rPr>
              <a:t>   private:</a:t>
            </a:r>
            <a:br>
              <a:rPr lang="en-US" sz="2000" b="1" dirty="0">
                <a:solidFill>
                  <a:srgbClr val="3366FF"/>
                </a:solidFill>
                <a:latin typeface="Courier New" charset="0"/>
              </a:rPr>
            </a:br>
            <a:r>
              <a:rPr lang="en-US" sz="2000" b="1" dirty="0">
                <a:solidFill>
                  <a:srgbClr val="3366FF"/>
                </a:solidFill>
                <a:latin typeface="Courier New" charset="0"/>
              </a:rPr>
              <a:t>	   </a:t>
            </a:r>
            <a:r>
              <a:rPr lang="en-US" sz="2000" b="1" i="1" dirty="0">
                <a:solidFill>
                  <a:srgbClr val="3366FF"/>
                </a:solidFill>
                <a:latin typeface="Courier New" charset="0"/>
              </a:rPr>
              <a:t>Declarations of private members</a:t>
            </a:r>
            <a:br>
              <a:rPr lang="en-US" sz="2000" b="1" dirty="0">
                <a:solidFill>
                  <a:srgbClr val="3366FF"/>
                </a:solidFill>
                <a:latin typeface="Courier New" charset="0"/>
              </a:rPr>
            </a:br>
            <a:r>
              <a:rPr lang="en-US" sz="2000" b="1" dirty="0">
                <a:solidFill>
                  <a:srgbClr val="3366FF"/>
                </a:solidFill>
                <a:latin typeface="Courier New" charset="0"/>
              </a:rPr>
              <a:t>};</a:t>
            </a:r>
          </a:p>
          <a:p>
            <a:endParaRPr lang="en-US" sz="2000" b="1" dirty="0">
              <a:solidFill>
                <a:srgbClr val="3366FF"/>
              </a:solidFill>
              <a:latin typeface="Courier New" charset="0"/>
            </a:endParaRPr>
          </a:p>
          <a:p>
            <a:r>
              <a:rPr lang="en-US" dirty="0"/>
              <a:t>Order of public/private doesn’t matter</a:t>
            </a:r>
          </a:p>
          <a:p>
            <a:pPr lvl="1"/>
            <a:r>
              <a:rPr lang="en-US" dirty="0"/>
              <a:t>Members private by default </a:t>
            </a:r>
            <a:r>
              <a:rPr lang="en-US" dirty="0">
                <a:sym typeface="Wingdings"/>
              </a:rPr>
              <a:t> if you list private members first, you don’t need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  <a:sym typeface="Wingdings"/>
              </a:rPr>
              <a:t>private</a:t>
            </a:r>
            <a:r>
              <a:rPr lang="en-US" dirty="0">
                <a:sym typeface="Wingdings"/>
              </a:rPr>
              <a:t> keyword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BFE2-3405-4084-AD62-6CA2042782B1}" type="datetime1">
              <a:rPr lang="en-US" smtClean="0"/>
              <a:t>9/23/2019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49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7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5BE0-332D-7B45-9451-141EFF5A6119}" type="slidenum">
              <a:rPr lang="en-US"/>
              <a:pPr/>
              <a:t>14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Designing a Class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Public members </a:t>
            </a:r>
            <a:r>
              <a:rPr lang="en-US" dirty="0"/>
              <a:t>of class accessible to everyone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Most </a:t>
            </a:r>
            <a:r>
              <a:rPr lang="en-US" dirty="0">
                <a:solidFill>
                  <a:srgbClr val="0000FF"/>
                </a:solidFill>
              </a:rPr>
              <a:t>function members</a:t>
            </a:r>
            <a:r>
              <a:rPr lang="en-US" dirty="0">
                <a:solidFill>
                  <a:srgbClr val="000000"/>
                </a:solidFill>
              </a:rPr>
              <a:t> are public</a:t>
            </a:r>
          </a:p>
          <a:p>
            <a:r>
              <a:rPr lang="en-US" dirty="0">
                <a:solidFill>
                  <a:srgbClr val="0000FF"/>
                </a:solidFill>
              </a:rPr>
              <a:t>Private members</a:t>
            </a:r>
            <a:r>
              <a:rPr lang="en-US" dirty="0"/>
              <a:t> of class accessible only in member functions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Data members </a:t>
            </a:r>
            <a:r>
              <a:rPr lang="en-US" dirty="0"/>
              <a:t>almost always private</a:t>
            </a:r>
          </a:p>
          <a:p>
            <a:pPr lvl="1"/>
            <a:r>
              <a:rPr lang="en-US" dirty="0"/>
              <a:t>Some private function members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(</a:t>
            </a:r>
            <a:r>
              <a:rPr lang="en-US" dirty="0">
                <a:solidFill>
                  <a:srgbClr val="0000FF"/>
                </a:solidFill>
              </a:rPr>
              <a:t>helper or utility functions</a:t>
            </a:r>
            <a:r>
              <a:rPr lang="en-US" dirty="0"/>
              <a:t>)</a:t>
            </a:r>
          </a:p>
          <a:p>
            <a:r>
              <a:rPr lang="en-US" dirty="0"/>
              <a:t>Class definition in .h file (i.e., </a:t>
            </a:r>
            <a:r>
              <a:rPr lang="en-US" dirty="0" err="1"/>
              <a:t>Time.h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Data members</a:t>
            </a:r>
          </a:p>
          <a:p>
            <a:pPr lvl="1"/>
            <a:r>
              <a:rPr lang="en-US" dirty="0"/>
              <a:t>Member function prototypes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Friend function</a:t>
            </a:r>
            <a:r>
              <a:rPr lang="en-US" dirty="0"/>
              <a:t> prototypes</a:t>
            </a:r>
          </a:p>
          <a:p>
            <a:r>
              <a:rPr lang="en-US" dirty="0"/>
              <a:t>Function definitions in .</a:t>
            </a:r>
            <a:r>
              <a:rPr lang="en-US" dirty="0" err="1"/>
              <a:t>cpp</a:t>
            </a:r>
            <a:r>
              <a:rPr lang="en-US" dirty="0"/>
              <a:t> file (i.e., </a:t>
            </a:r>
            <a:r>
              <a:rPr lang="en-US" dirty="0" err="1"/>
              <a:t>Time.cpp</a:t>
            </a:r>
            <a:r>
              <a:rPr lang="en-US" dirty="0"/>
              <a:t>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D003-EC3C-47EE-87BE-2493C8A2913D}" type="datetime1">
              <a:rPr lang="en-US" smtClean="0"/>
              <a:t>9/23/2019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993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Class implementation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One key point: within .</a:t>
            </a:r>
            <a:r>
              <a:rPr lang="en-US" dirty="0" err="1">
                <a:latin typeface="Arial" charset="0"/>
              </a:rPr>
              <a:t>cpp</a:t>
            </a:r>
            <a:r>
              <a:rPr lang="en-US" dirty="0">
                <a:latin typeface="Arial" charset="0"/>
              </a:rPr>
              <a:t> file, don’t know what namespace functions belong to</a:t>
            </a:r>
          </a:p>
          <a:p>
            <a:pPr lvl="1"/>
            <a:r>
              <a:rPr lang="en-US" dirty="0">
                <a:latin typeface="Arial" charset="0"/>
              </a:rPr>
              <a:t>Function names must include class name as well</a:t>
            </a:r>
          </a:p>
          <a:p>
            <a:pPr lvl="1"/>
            <a:r>
              <a:rPr lang="en-US" dirty="0">
                <a:latin typeface="Arial" charset="0"/>
              </a:rPr>
              <a:t>Format: 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Arial" charset="0"/>
              </a:rPr>
              <a:t>	</a:t>
            </a:r>
            <a:r>
              <a:rPr lang="en-US" sz="20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&lt;</a:t>
            </a:r>
            <a:r>
              <a:rPr lang="en-US" sz="20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class_name</a:t>
            </a:r>
            <a:r>
              <a:rPr lang="en-US" sz="20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&gt;::</a:t>
            </a:r>
            <a:r>
              <a:rPr lang="en-US" sz="2000" dirty="0">
                <a:latin typeface="Courier New" charset="0"/>
                <a:cs typeface="Courier New" charset="0"/>
              </a:rPr>
              <a:t>&lt;</a:t>
            </a:r>
            <a:r>
              <a:rPr lang="en-US" sz="2000" dirty="0" err="1">
                <a:latin typeface="Courier New" charset="0"/>
                <a:cs typeface="Courier New" charset="0"/>
              </a:rPr>
              <a:t>function_name</a:t>
            </a:r>
            <a:r>
              <a:rPr lang="en-US" sz="2000" dirty="0">
                <a:latin typeface="Courier New" charset="0"/>
                <a:cs typeface="Courier New" charset="0"/>
              </a:rPr>
              <a:t>&gt;([</a:t>
            </a:r>
            <a:r>
              <a:rPr lang="en-US" sz="2000" dirty="0" err="1">
                <a:latin typeface="Courier New" charset="0"/>
                <a:cs typeface="Courier New" charset="0"/>
              </a:rPr>
              <a:t>param</a:t>
            </a:r>
            <a:r>
              <a:rPr lang="en-US" sz="2000" dirty="0">
                <a:latin typeface="Courier New" charset="0"/>
                <a:cs typeface="Courier New" charset="0"/>
              </a:rPr>
              <a:t> list]) </a:t>
            </a:r>
          </a:p>
          <a:p>
            <a:pPr lvl="1">
              <a:buFont typeface="Wingdings" charset="0"/>
              <a:buNone/>
            </a:pPr>
            <a:r>
              <a:rPr lang="en-US" sz="2000" dirty="0">
                <a:latin typeface="Courier New" charset="0"/>
                <a:cs typeface="Courier New" charset="0"/>
              </a:rPr>
              <a:t>	{ &lt;function body&gt; }</a:t>
            </a:r>
          </a:p>
          <a:p>
            <a:pPr lvl="1"/>
            <a:r>
              <a:rPr lang="en-US" dirty="0">
                <a:latin typeface="Arial" charset="0"/>
              </a:rPr>
              <a:t>Example: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Arial" charset="0"/>
              </a:rPr>
              <a:t>	</a:t>
            </a:r>
            <a:r>
              <a:rPr lang="en-US" sz="2000" dirty="0">
                <a:latin typeface="Courier New" charset="0"/>
                <a:cs typeface="Courier New" charset="0"/>
              </a:rPr>
              <a:t>void </a:t>
            </a:r>
            <a:r>
              <a:rPr lang="en-US" sz="20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GradeBook</a:t>
            </a:r>
            <a:r>
              <a:rPr lang="en-US" sz="20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::</a:t>
            </a:r>
            <a:r>
              <a:rPr lang="en-US" sz="2000" dirty="0" err="1">
                <a:latin typeface="Courier New" charset="0"/>
                <a:cs typeface="Courier New" charset="0"/>
              </a:rPr>
              <a:t>setCourseName</a:t>
            </a:r>
            <a:r>
              <a:rPr lang="en-US" sz="2000" dirty="0">
                <a:latin typeface="Courier New" charset="0"/>
                <a:cs typeface="Courier New" charset="0"/>
              </a:rPr>
              <a:t>(string name) </a:t>
            </a:r>
          </a:p>
          <a:p>
            <a:pPr lvl="1">
              <a:buFont typeface="Wingdings" charset="0"/>
              <a:buNone/>
            </a:pPr>
            <a:r>
              <a:rPr lang="en-US" sz="2000" dirty="0">
                <a:latin typeface="Courier New" charset="0"/>
                <a:cs typeface="Courier New" charset="0"/>
              </a:rPr>
              <a:t>	{ </a:t>
            </a:r>
            <a:r>
              <a:rPr lang="en-US" sz="2000" dirty="0" err="1">
                <a:latin typeface="Courier New" charset="0"/>
                <a:cs typeface="Courier New" charset="0"/>
              </a:rPr>
              <a:t>courseName</a:t>
            </a:r>
            <a:r>
              <a:rPr lang="en-US" sz="2000" dirty="0">
                <a:latin typeface="Courier New" charset="0"/>
                <a:cs typeface="Courier New" charset="0"/>
              </a:rPr>
              <a:t> = name;</a:t>
            </a:r>
            <a:r>
              <a:rPr lang="en-US" sz="2000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 </a:t>
            </a:r>
            <a:r>
              <a:rPr lang="en-US" sz="2000" dirty="0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A4DD620-39DB-4904-9DDA-A71B766074C1}" type="datetime1">
              <a:rPr lang="en-US" smtClean="0">
                <a:latin typeface="Garamond" charset="0"/>
              </a:rPr>
              <a:t>9/23/2019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86396AB-3EF9-D24C-84F8-9C9C6A8A7BD6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1275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Data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Local variables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Variables declared in a function definition’s body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Cannot be used outside of that function body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Lost when function terminates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Attributes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Exist throughout the life of the object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Represented as </a:t>
            </a:r>
            <a:r>
              <a:rPr lang="en-US" sz="2200" dirty="0">
                <a:solidFill>
                  <a:srgbClr val="0000FF"/>
                </a:solidFill>
                <a:latin typeface="Arial" charset="0"/>
              </a:rPr>
              <a:t>data members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Each object maintains its own copy of data members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Functions that change data members are called </a:t>
            </a:r>
            <a:r>
              <a:rPr lang="en-US" sz="2200" dirty="0" err="1">
                <a:solidFill>
                  <a:srgbClr val="0000FF"/>
                </a:solidFill>
                <a:latin typeface="Arial" charset="0"/>
              </a:rPr>
              <a:t>mutator</a:t>
            </a:r>
            <a:r>
              <a:rPr lang="en-US" sz="2200" dirty="0">
                <a:solidFill>
                  <a:srgbClr val="0000FF"/>
                </a:solidFill>
                <a:latin typeface="Arial" charset="0"/>
              </a:rPr>
              <a:t> functions (or </a:t>
            </a:r>
            <a:r>
              <a:rPr lang="ja-JP" altLang="en-US" sz="2200" dirty="0">
                <a:solidFill>
                  <a:srgbClr val="0000FF"/>
                </a:solidFill>
                <a:latin typeface="Arial" charset="0"/>
              </a:rPr>
              <a:t>“</a:t>
            </a:r>
            <a:r>
              <a:rPr lang="en-US" sz="2200" dirty="0">
                <a:solidFill>
                  <a:srgbClr val="0000FF"/>
                </a:solidFill>
                <a:latin typeface="Arial" charset="0"/>
              </a:rPr>
              <a:t>set</a:t>
            </a:r>
            <a:r>
              <a:rPr lang="ja-JP" altLang="en-US" sz="2200" dirty="0">
                <a:solidFill>
                  <a:srgbClr val="0000FF"/>
                </a:solidFill>
                <a:latin typeface="Arial" charset="0"/>
              </a:rPr>
              <a:t>”</a:t>
            </a:r>
            <a:r>
              <a:rPr lang="en-US" sz="2200" dirty="0">
                <a:solidFill>
                  <a:srgbClr val="0000FF"/>
                </a:solidFill>
                <a:latin typeface="Arial" charset="0"/>
              </a:rPr>
              <a:t> functions)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Functions that return data members are called </a:t>
            </a:r>
            <a:r>
              <a:rPr lang="en-US" sz="2200" dirty="0" err="1">
                <a:solidFill>
                  <a:srgbClr val="0000FF"/>
                </a:solidFill>
                <a:latin typeface="Arial" charset="0"/>
              </a:rPr>
              <a:t>accessor</a:t>
            </a:r>
            <a:r>
              <a:rPr lang="en-US" sz="2200" dirty="0">
                <a:solidFill>
                  <a:srgbClr val="0000FF"/>
                </a:solidFill>
                <a:latin typeface="Arial" charset="0"/>
              </a:rPr>
              <a:t> functions (or </a:t>
            </a:r>
            <a:r>
              <a:rPr lang="ja-JP" altLang="en-US" sz="2200" dirty="0">
                <a:solidFill>
                  <a:srgbClr val="0000FF"/>
                </a:solidFill>
                <a:latin typeface="Arial" charset="0"/>
              </a:rPr>
              <a:t>“</a:t>
            </a:r>
            <a:r>
              <a:rPr lang="en-US" sz="2200" dirty="0">
                <a:solidFill>
                  <a:srgbClr val="0000FF"/>
                </a:solidFill>
                <a:latin typeface="Arial" charset="0"/>
              </a:rPr>
              <a:t>get</a:t>
            </a:r>
            <a:r>
              <a:rPr lang="ja-JP" altLang="en-US" sz="2200" dirty="0">
                <a:solidFill>
                  <a:srgbClr val="0000FF"/>
                </a:solidFill>
                <a:latin typeface="Arial" charset="0"/>
              </a:rPr>
              <a:t>”</a:t>
            </a:r>
            <a:r>
              <a:rPr lang="en-US" sz="2200" dirty="0">
                <a:solidFill>
                  <a:srgbClr val="0000FF"/>
                </a:solidFill>
                <a:latin typeface="Arial" charset="0"/>
              </a:rPr>
              <a:t> functions)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Good programming practice: keep data </a:t>
            </a:r>
            <a:r>
              <a:rPr lang="en-US" sz="2200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private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Use </a:t>
            </a:r>
            <a:r>
              <a:rPr lang="en-US" sz="1900" dirty="0" err="1">
                <a:latin typeface="Arial" charset="0"/>
              </a:rPr>
              <a:t>mutators</a:t>
            </a:r>
            <a:r>
              <a:rPr lang="en-US" sz="1900" dirty="0">
                <a:latin typeface="Arial" charset="0"/>
              </a:rPr>
              <a:t> / </a:t>
            </a:r>
            <a:r>
              <a:rPr lang="en-US" sz="1900" dirty="0" err="1">
                <a:latin typeface="Arial" charset="0"/>
              </a:rPr>
              <a:t>accessors</a:t>
            </a:r>
            <a:r>
              <a:rPr lang="en-US" sz="1900" dirty="0">
                <a:latin typeface="Arial" charset="0"/>
              </a:rPr>
              <a:t> to set / get data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Allows programmer to control data accesses</a:t>
            </a:r>
          </a:p>
          <a:p>
            <a:pPr>
              <a:lnSpc>
                <a:spcPct val="80000"/>
              </a:lnSpc>
            </a:pPr>
            <a:endParaRPr lang="en-US" sz="26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DF7FA18-2AC7-4587-A860-6C31382B2851}" type="datetime1">
              <a:rPr lang="en-US" smtClean="0">
                <a:latin typeface="Garamond" charset="0"/>
              </a:rPr>
              <a:t>9/23/2019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F8E9C55-1974-9C4B-B3CF-2E47FDBCB6A6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421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Garamond" charset="0"/>
              </a:rPr>
              <a:t>Example: data members (GradeBook.h)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sz="3200" b="1" dirty="0" err="1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GradeBook</a:t>
            </a: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class interface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class </a:t>
            </a:r>
            <a:r>
              <a:rPr lang="en-US" sz="3200" b="1" dirty="0" err="1">
                <a:latin typeface="Courier New" pitchFamily="49" charset="0"/>
                <a:ea typeface="+mn-ea"/>
                <a:cs typeface="Courier New" pitchFamily="49" charset="0"/>
              </a:rPr>
              <a:t>GradeBook</a:t>
            </a:r>
            <a:endParaRPr lang="en-US" sz="3200" b="1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public: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function that sets the course name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lang="en-US" sz="3200" b="1" dirty="0" err="1">
                <a:latin typeface="Courier New" pitchFamily="49" charset="0"/>
                <a:ea typeface="+mn-ea"/>
                <a:cs typeface="Courier New" pitchFamily="49" charset="0"/>
              </a:rPr>
              <a:t>setCourseName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( string name 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// function that gets the course name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string </a:t>
            </a:r>
            <a:r>
              <a:rPr lang="en-US" sz="3200" b="1" dirty="0" err="1">
                <a:latin typeface="Courier New" pitchFamily="49" charset="0"/>
                <a:ea typeface="+mn-ea"/>
                <a:cs typeface="Courier New" pitchFamily="49" charset="0"/>
              </a:rPr>
              <a:t>getCourseName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();</a:t>
            </a:r>
          </a:p>
          <a:p>
            <a:pPr>
              <a:buFont typeface="Wingdings" pitchFamily="2" charset="2"/>
              <a:buNone/>
              <a:defRPr/>
            </a:pPr>
            <a:endParaRPr lang="en-US" sz="3200" b="1" dirty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// function that displays a welcome message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lang="en-US" sz="3200" b="1" dirty="0" err="1">
                <a:latin typeface="Courier New" pitchFamily="49" charset="0"/>
                <a:ea typeface="+mn-ea"/>
                <a:cs typeface="Courier New" pitchFamily="49" charset="0"/>
              </a:rPr>
              <a:t>displayMessage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();</a:t>
            </a:r>
          </a:p>
          <a:p>
            <a:pPr>
              <a:buFont typeface="Wingdings" pitchFamily="2" charset="2"/>
              <a:buNone/>
              <a:defRPr/>
            </a:pPr>
            <a:endParaRPr lang="en-US" sz="3200" b="1" dirty="0">
              <a:solidFill>
                <a:srgbClr val="0000FF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private: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string </a:t>
            </a:r>
            <a:r>
              <a:rPr lang="en-US" sz="3200" b="1" dirty="0" err="1">
                <a:latin typeface="Courier New" pitchFamily="49" charset="0"/>
                <a:ea typeface="+mn-ea"/>
                <a:cs typeface="Courier New" pitchFamily="49" charset="0"/>
              </a:rPr>
              <a:t>courseName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course name for this </a:t>
            </a:r>
            <a:r>
              <a:rPr lang="en-US" sz="3200" b="1" dirty="0" err="1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GradeBook</a:t>
            </a:r>
            <a:endParaRPr lang="en-US" sz="3200" b="1" dirty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}; </a:t>
            </a:r>
            <a:endParaRPr lang="en-US" sz="3200" b="1" dirty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3200" b="1" dirty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674A413-1EF5-4D57-A2B5-BF24B64AC09B}" type="datetime1">
              <a:rPr lang="en-US" smtClean="0">
                <a:latin typeface="Garamond" charset="0"/>
              </a:rPr>
              <a:t>9/23/2019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F3511D2-A837-3C49-B9D2-09C22028FE6F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5782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Garamond" charset="0"/>
              </a:rPr>
              <a:t>Example: data members (GradeBook.cpp)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 b="1" dirty="0">
                <a:solidFill>
                  <a:srgbClr val="008000"/>
                </a:solidFill>
                <a:latin typeface="Courier New" charset="0"/>
                <a:cs typeface="Courier New" charset="0"/>
              </a:rPr>
              <a:t>// </a:t>
            </a:r>
            <a:r>
              <a:rPr lang="en-US" sz="1500" b="1" dirty="0" err="1">
                <a:solidFill>
                  <a:srgbClr val="008000"/>
                </a:solidFill>
                <a:latin typeface="Courier New" charset="0"/>
                <a:cs typeface="Courier New" charset="0"/>
              </a:rPr>
              <a:t>GradeBook</a:t>
            </a:r>
            <a:r>
              <a:rPr lang="en-US" sz="1500" b="1" dirty="0">
                <a:solidFill>
                  <a:srgbClr val="008000"/>
                </a:solidFill>
                <a:latin typeface="Courier New" charset="0"/>
                <a:cs typeface="Courier New" charset="0"/>
              </a:rPr>
              <a:t> class implementation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#include </a:t>
            </a:r>
            <a:r>
              <a:rPr lang="ja-JP" altLang="en-US" sz="1500" b="1" dirty="0">
                <a:latin typeface="Courier New" charset="0"/>
                <a:cs typeface="Courier New" charset="0"/>
              </a:rPr>
              <a:t>“</a:t>
            </a:r>
            <a:r>
              <a:rPr lang="en-US" sz="1500" b="1" dirty="0" err="1">
                <a:latin typeface="Courier New" charset="0"/>
                <a:cs typeface="Courier New" charset="0"/>
              </a:rPr>
              <a:t>GradeBook.h</a:t>
            </a:r>
            <a:r>
              <a:rPr lang="ja-JP" altLang="en-US" sz="1500" b="1" dirty="0">
                <a:latin typeface="Courier New" charset="0"/>
                <a:cs typeface="Courier New" charset="0"/>
              </a:rPr>
              <a:t>”</a:t>
            </a:r>
            <a:endParaRPr lang="en-US" sz="1500" b="1" dirty="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500" b="1" dirty="0">
              <a:solidFill>
                <a:srgbClr val="008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 b="1" dirty="0">
                <a:solidFill>
                  <a:srgbClr val="008000"/>
                </a:solidFill>
                <a:latin typeface="Courier New" charset="0"/>
                <a:cs typeface="Courier New" charset="0"/>
              </a:rPr>
              <a:t>// function that sets the course name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void </a:t>
            </a:r>
            <a:r>
              <a:rPr lang="en-US" sz="1500" b="1" dirty="0" err="1">
                <a:latin typeface="Courier New" charset="0"/>
                <a:cs typeface="Courier New" charset="0"/>
              </a:rPr>
              <a:t>GradeBook</a:t>
            </a:r>
            <a:r>
              <a:rPr lang="en-US" sz="1500" b="1" dirty="0">
                <a:latin typeface="Courier New" charset="0"/>
                <a:cs typeface="Courier New" charset="0"/>
              </a:rPr>
              <a:t>::</a:t>
            </a:r>
            <a:r>
              <a:rPr lang="en-US" sz="1500" b="1" dirty="0" err="1">
                <a:latin typeface="Courier New" charset="0"/>
                <a:cs typeface="Courier New" charset="0"/>
              </a:rPr>
              <a:t>setCourseName</a:t>
            </a:r>
            <a:r>
              <a:rPr lang="en-US" sz="1500" b="1" dirty="0">
                <a:latin typeface="Courier New" charset="0"/>
                <a:cs typeface="Courier New" charset="0"/>
              </a:rPr>
              <a:t>( string name ) {     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 b="1" dirty="0">
                <a:latin typeface="Courier New" charset="0"/>
                <a:cs typeface="Courier New" charset="0"/>
              </a:rPr>
              <a:t>      </a:t>
            </a:r>
            <a:r>
              <a:rPr lang="en-US" sz="1500" b="1" dirty="0" err="1">
                <a:latin typeface="Courier New" charset="0"/>
                <a:cs typeface="Courier New" charset="0"/>
              </a:rPr>
              <a:t>courseName</a:t>
            </a:r>
            <a:r>
              <a:rPr lang="en-US" sz="1500" b="1" dirty="0">
                <a:latin typeface="Courier New" charset="0"/>
                <a:cs typeface="Courier New" charset="0"/>
              </a:rPr>
              <a:t> = name;</a:t>
            </a:r>
            <a:endParaRPr lang="en-US" sz="1500" b="1" dirty="0">
              <a:solidFill>
                <a:srgbClr val="008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 b="1" dirty="0">
                <a:latin typeface="Courier New" charset="0"/>
                <a:cs typeface="Courier New" charset="0"/>
              </a:rPr>
              <a:t>}</a:t>
            </a:r>
            <a:endParaRPr lang="en-US" sz="1500" b="1" dirty="0">
              <a:solidFill>
                <a:srgbClr val="008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 b="1" dirty="0">
                <a:solidFill>
                  <a:srgbClr val="008000"/>
                </a:solidFill>
                <a:latin typeface="Courier New" charset="0"/>
                <a:cs typeface="Courier New" charset="0"/>
              </a:rPr>
              <a:t>  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 b="1" dirty="0">
                <a:solidFill>
                  <a:srgbClr val="008000"/>
                </a:solidFill>
                <a:latin typeface="Courier New" charset="0"/>
                <a:cs typeface="Courier New" charset="0"/>
              </a:rPr>
              <a:t>// function that gets the course name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 b="1" dirty="0">
                <a:latin typeface="Courier New" charset="0"/>
                <a:cs typeface="Courier New" charset="0"/>
              </a:rPr>
              <a:t>string </a:t>
            </a:r>
            <a:r>
              <a:rPr lang="en-US" sz="1500" b="1" dirty="0" err="1">
                <a:latin typeface="Courier New" charset="0"/>
                <a:cs typeface="Courier New" charset="0"/>
              </a:rPr>
              <a:t>GradeBook</a:t>
            </a:r>
            <a:r>
              <a:rPr lang="en-US" sz="1500" b="1" dirty="0">
                <a:latin typeface="Courier New" charset="0"/>
                <a:cs typeface="Courier New" charset="0"/>
              </a:rPr>
              <a:t>::</a:t>
            </a:r>
            <a:r>
              <a:rPr lang="en-US" sz="1500" b="1" dirty="0" err="1">
                <a:latin typeface="Courier New" charset="0"/>
                <a:cs typeface="Courier New" charset="0"/>
              </a:rPr>
              <a:t>getCourseName</a:t>
            </a:r>
            <a:r>
              <a:rPr lang="en-US" sz="1500" b="1" dirty="0">
                <a:latin typeface="Courier New" charset="0"/>
                <a:cs typeface="Courier New" charset="0"/>
              </a:rPr>
              <a:t>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 b="1" dirty="0">
                <a:solidFill>
                  <a:srgbClr val="008000"/>
                </a:solidFill>
                <a:latin typeface="Courier New" charset="0"/>
                <a:cs typeface="Courier New" charset="0"/>
              </a:rPr>
              <a:t>      </a:t>
            </a:r>
            <a:r>
              <a:rPr lang="en-US" sz="15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return </a:t>
            </a:r>
            <a:r>
              <a:rPr lang="en-US" sz="1500" b="1" dirty="0" err="1">
                <a:latin typeface="Courier New" charset="0"/>
                <a:cs typeface="Courier New" charset="0"/>
              </a:rPr>
              <a:t>courseName</a:t>
            </a:r>
            <a:r>
              <a:rPr lang="en-US" sz="1500" b="1" dirty="0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 b="1" dirty="0">
                <a:latin typeface="Courier New" charset="0"/>
                <a:cs typeface="Courier New" charset="0"/>
              </a:rPr>
              <a:t>}</a:t>
            </a:r>
            <a:endParaRPr lang="en-US" sz="1500" b="1" dirty="0">
              <a:solidFill>
                <a:srgbClr val="008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500" b="1" dirty="0">
              <a:solidFill>
                <a:srgbClr val="008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 b="1" dirty="0">
                <a:solidFill>
                  <a:srgbClr val="008000"/>
                </a:solidFill>
                <a:latin typeface="Courier New" charset="0"/>
                <a:cs typeface="Courier New" charset="0"/>
              </a:rPr>
              <a:t>// function that displays a welcome message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void </a:t>
            </a:r>
            <a:r>
              <a:rPr lang="en-US" sz="1500" b="1" dirty="0" err="1">
                <a:latin typeface="Courier New" charset="0"/>
                <a:cs typeface="Courier New" charset="0"/>
              </a:rPr>
              <a:t>GradeBook</a:t>
            </a:r>
            <a:r>
              <a:rPr lang="en-US" sz="1500" b="1" dirty="0">
                <a:latin typeface="Courier New" charset="0"/>
                <a:cs typeface="Courier New" charset="0"/>
              </a:rPr>
              <a:t>::</a:t>
            </a:r>
            <a:r>
              <a:rPr lang="en-US" sz="1500" b="1" dirty="0" err="1">
                <a:latin typeface="Courier New" charset="0"/>
                <a:cs typeface="Courier New" charset="0"/>
              </a:rPr>
              <a:t>displayMessage</a:t>
            </a:r>
            <a:r>
              <a:rPr lang="en-US" sz="1500" b="1" dirty="0">
                <a:latin typeface="Courier New" charset="0"/>
                <a:cs typeface="Courier New" charset="0"/>
              </a:rPr>
              <a:t>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 b="1" dirty="0">
                <a:latin typeface="Courier New" charset="0"/>
                <a:cs typeface="Courier New" charset="0"/>
              </a:rPr>
              <a:t>	   </a:t>
            </a:r>
            <a:r>
              <a:rPr lang="en-US" sz="1500" b="1" dirty="0" err="1">
                <a:latin typeface="Courier New" charset="0"/>
                <a:cs typeface="Courier New" charset="0"/>
              </a:rPr>
              <a:t>cout</a:t>
            </a:r>
            <a:r>
              <a:rPr lang="en-US" sz="1500" b="1" dirty="0">
                <a:latin typeface="Courier New" charset="0"/>
                <a:cs typeface="Courier New" charset="0"/>
              </a:rPr>
              <a:t> &lt;&lt; </a:t>
            </a:r>
            <a:r>
              <a:rPr lang="en-US" sz="15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"Welcome to the grade book for\n" </a:t>
            </a:r>
            <a:r>
              <a:rPr lang="en-US" sz="1500" b="1" dirty="0">
                <a:latin typeface="Courier New" charset="0"/>
                <a:cs typeface="Courier New" charset="0"/>
              </a:rPr>
              <a:t>&lt;&lt; </a:t>
            </a:r>
            <a:r>
              <a:rPr lang="en-US" sz="1500" b="1" dirty="0" err="1">
                <a:latin typeface="Courier New" charset="0"/>
                <a:cs typeface="Courier New" charset="0"/>
              </a:rPr>
              <a:t>courseName</a:t>
            </a:r>
            <a:r>
              <a:rPr lang="en-US" sz="1500" b="1" dirty="0">
                <a:latin typeface="Courier New" charset="0"/>
                <a:cs typeface="Courier New" charset="0"/>
              </a:rPr>
              <a:t> &lt;&lt; </a:t>
            </a:r>
            <a:r>
              <a:rPr lang="en-US" sz="15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"!"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 b="1" dirty="0">
                <a:solidFill>
                  <a:srgbClr val="A31515"/>
                </a:solidFill>
                <a:latin typeface="Courier New" charset="0"/>
                <a:cs typeface="Courier New" charset="0"/>
              </a:rPr>
              <a:t>         </a:t>
            </a:r>
            <a:r>
              <a:rPr lang="en-US" sz="1500" b="1" dirty="0">
                <a:latin typeface="Courier New" charset="0"/>
                <a:cs typeface="Courier New" charset="0"/>
              </a:rPr>
              <a:t>&lt;&lt; </a:t>
            </a:r>
            <a:r>
              <a:rPr lang="en-US" sz="1500" b="1" dirty="0" err="1">
                <a:latin typeface="Courier New" charset="0"/>
                <a:cs typeface="Courier New" charset="0"/>
              </a:rPr>
              <a:t>endl</a:t>
            </a:r>
            <a:r>
              <a:rPr lang="en-US" sz="1500" b="1" dirty="0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 b="1" dirty="0">
                <a:latin typeface="Courier New" charset="0"/>
                <a:cs typeface="Courier New" charset="0"/>
              </a:rPr>
              <a:t>}</a:t>
            </a:r>
            <a:endParaRPr lang="en-US" sz="1500" b="1" dirty="0">
              <a:solidFill>
                <a:srgbClr val="008000"/>
              </a:solidFill>
              <a:latin typeface="Courier New" charset="0"/>
              <a:cs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887FA1F-168C-4E2A-BFCD-165D8303E3D4}" type="datetime1">
              <a:rPr lang="en-US" smtClean="0">
                <a:latin typeface="Garamond" charset="0"/>
              </a:rPr>
              <a:t>9/23/2019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EFCD65B-5C04-5744-AC19-636916F85E96}" type="slidenum">
              <a:rPr lang="en-US">
                <a:latin typeface="Garamond" charset="0"/>
              </a:rPr>
              <a:pPr eaLnBrk="1" hangingPunct="1"/>
              <a:t>18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337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810000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2500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5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500" b="1" dirty="0">
                <a:latin typeface="Courier New" pitchFamily="49" charset="0"/>
                <a:ea typeface="+mn-ea"/>
                <a:cs typeface="Courier New" pitchFamily="49" charset="0"/>
              </a:rPr>
              <a:t>main()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500" b="1" dirty="0"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500" b="1" dirty="0">
                <a:latin typeface="Courier New" pitchFamily="49" charset="0"/>
                <a:ea typeface="+mn-ea"/>
                <a:cs typeface="Courier New" pitchFamily="49" charset="0"/>
              </a:rPr>
              <a:t>   string </a:t>
            </a:r>
            <a:r>
              <a:rPr lang="en-US" sz="2500" b="1" dirty="0" err="1">
                <a:latin typeface="Courier New" pitchFamily="49" charset="0"/>
                <a:ea typeface="+mn-ea"/>
                <a:cs typeface="Courier New" pitchFamily="49" charset="0"/>
              </a:rPr>
              <a:t>nameOfCourse</a:t>
            </a:r>
            <a:r>
              <a:rPr lang="en-US" sz="2500" b="1" dirty="0"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r>
              <a:rPr lang="en-US" sz="25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string of characters to store the course name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5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500" b="1" dirty="0" err="1">
                <a:latin typeface="Courier New" pitchFamily="49" charset="0"/>
                <a:ea typeface="+mn-ea"/>
                <a:cs typeface="Courier New" pitchFamily="49" charset="0"/>
              </a:rPr>
              <a:t>GradeBook</a:t>
            </a:r>
            <a:r>
              <a:rPr lang="en-US" sz="2500" b="1" dirty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500" b="1" dirty="0" err="1">
                <a:latin typeface="Courier New" pitchFamily="49" charset="0"/>
                <a:ea typeface="+mn-ea"/>
                <a:cs typeface="Courier New" pitchFamily="49" charset="0"/>
              </a:rPr>
              <a:t>myGradeBook</a:t>
            </a:r>
            <a:r>
              <a:rPr lang="en-US" sz="2500" b="1" dirty="0"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r>
              <a:rPr lang="en-US" sz="25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create a </a:t>
            </a:r>
            <a:r>
              <a:rPr lang="en-US" sz="2500" b="1" dirty="0" err="1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GradeBook</a:t>
            </a:r>
            <a:r>
              <a:rPr lang="en-US" sz="25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object named </a:t>
            </a:r>
            <a:r>
              <a:rPr lang="en-US" sz="2500" b="1" dirty="0" err="1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myGradeBook</a:t>
            </a:r>
            <a:endParaRPr lang="en-US" sz="2500" b="1" dirty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5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5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// display initial value of </a:t>
            </a:r>
            <a:r>
              <a:rPr lang="en-US" sz="2500" b="1" dirty="0" err="1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courseName</a:t>
            </a:r>
            <a:endParaRPr lang="en-US" sz="2500" b="1" dirty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5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500" b="1" dirty="0" err="1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2500" b="1" dirty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25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"Initial course name is: " </a:t>
            </a:r>
            <a:r>
              <a:rPr lang="en-US" sz="2500" b="1" dirty="0">
                <a:latin typeface="Courier New" pitchFamily="49" charset="0"/>
                <a:ea typeface="+mn-ea"/>
                <a:cs typeface="Courier New" pitchFamily="49" charset="0"/>
              </a:rPr>
              <a:t>&lt;&lt; </a:t>
            </a:r>
            <a:r>
              <a:rPr lang="en-US" sz="2500" b="1" dirty="0" err="1">
                <a:latin typeface="Courier New" pitchFamily="49" charset="0"/>
                <a:ea typeface="+mn-ea"/>
                <a:cs typeface="Courier New" pitchFamily="49" charset="0"/>
              </a:rPr>
              <a:t>myGradeBook.getCourseName</a:t>
            </a:r>
            <a:r>
              <a:rPr lang="en-US" sz="2500" b="1" dirty="0">
                <a:latin typeface="Courier New" pitchFamily="49" charset="0"/>
                <a:ea typeface="+mn-ea"/>
                <a:cs typeface="Courier New" pitchFamily="49" charset="0"/>
              </a:rPr>
              <a:t>()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500" b="1" dirty="0">
                <a:latin typeface="Courier New" pitchFamily="49" charset="0"/>
                <a:ea typeface="+mn-ea"/>
                <a:cs typeface="Courier New" pitchFamily="49" charset="0"/>
              </a:rPr>
              <a:t>      &lt;&lt; </a:t>
            </a:r>
            <a:r>
              <a:rPr lang="en-US" sz="2500" b="1" dirty="0" err="1">
                <a:latin typeface="Courier New" pitchFamily="49" charset="0"/>
                <a:ea typeface="+mn-ea"/>
                <a:cs typeface="Courier New" pitchFamily="49" charset="0"/>
              </a:rPr>
              <a:t>endl</a:t>
            </a:r>
            <a:r>
              <a:rPr lang="en-US" sz="2500" b="1" dirty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endParaRPr lang="en-US" sz="2500" b="1" dirty="0">
              <a:solidFill>
                <a:srgbClr val="A31515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5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5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prompt for, input and set course name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5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500" b="1" dirty="0" err="1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2500" b="1" dirty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25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"\</a:t>
            </a:r>
            <a:r>
              <a:rPr lang="en-US" sz="2500" b="1" dirty="0" err="1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nPlease</a:t>
            </a:r>
            <a:r>
              <a:rPr lang="en-US" sz="25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enter the course name:" </a:t>
            </a:r>
            <a:r>
              <a:rPr lang="en-US" sz="2500" b="1" dirty="0">
                <a:latin typeface="Courier New" pitchFamily="49" charset="0"/>
                <a:ea typeface="+mn-ea"/>
                <a:cs typeface="Courier New" pitchFamily="49" charset="0"/>
              </a:rPr>
              <a:t>&lt;&lt; </a:t>
            </a:r>
            <a:r>
              <a:rPr lang="en-US" sz="2500" b="1" dirty="0" err="1">
                <a:latin typeface="Courier New" pitchFamily="49" charset="0"/>
                <a:ea typeface="+mn-ea"/>
                <a:cs typeface="Courier New" pitchFamily="49" charset="0"/>
              </a:rPr>
              <a:t>endl</a:t>
            </a:r>
            <a:r>
              <a:rPr lang="en-US" sz="2500" b="1" dirty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500" b="1" dirty="0"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500" b="1" dirty="0" err="1">
                <a:latin typeface="Courier New" pitchFamily="49" charset="0"/>
                <a:ea typeface="+mn-ea"/>
                <a:cs typeface="Courier New" pitchFamily="49" charset="0"/>
              </a:rPr>
              <a:t>getline</a:t>
            </a:r>
            <a:r>
              <a:rPr lang="en-US" sz="2500" b="1" dirty="0">
                <a:latin typeface="Courier New" pitchFamily="49" charset="0"/>
                <a:ea typeface="+mn-ea"/>
                <a:cs typeface="Courier New" pitchFamily="49" charset="0"/>
              </a:rPr>
              <a:t>( </a:t>
            </a:r>
            <a:r>
              <a:rPr lang="en-US" sz="2500" b="1" dirty="0" err="1">
                <a:latin typeface="Courier New" pitchFamily="49" charset="0"/>
                <a:ea typeface="+mn-ea"/>
                <a:cs typeface="Courier New" pitchFamily="49" charset="0"/>
              </a:rPr>
              <a:t>cin</a:t>
            </a:r>
            <a:r>
              <a:rPr lang="en-US" sz="2500" b="1" dirty="0"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2500" b="1" dirty="0" err="1">
                <a:latin typeface="Courier New" pitchFamily="49" charset="0"/>
                <a:ea typeface="+mn-ea"/>
                <a:cs typeface="Courier New" pitchFamily="49" charset="0"/>
              </a:rPr>
              <a:t>nameOfCourse</a:t>
            </a:r>
            <a:r>
              <a:rPr lang="en-US" sz="2500" b="1" dirty="0">
                <a:latin typeface="Courier New" pitchFamily="49" charset="0"/>
                <a:ea typeface="+mn-ea"/>
                <a:cs typeface="Courier New" pitchFamily="49" charset="0"/>
              </a:rPr>
              <a:t> ); </a:t>
            </a:r>
            <a:r>
              <a:rPr lang="en-US" sz="25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read a course name with blanks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5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				   // This version of </a:t>
            </a:r>
            <a:r>
              <a:rPr lang="en-US" sz="2500" b="1" dirty="0" err="1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getline</a:t>
            </a:r>
            <a:r>
              <a:rPr lang="en-US" sz="25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works with string objects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5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500" b="1" dirty="0" err="1">
                <a:latin typeface="Courier New" pitchFamily="49" charset="0"/>
                <a:ea typeface="+mn-ea"/>
                <a:cs typeface="Courier New" pitchFamily="49" charset="0"/>
              </a:rPr>
              <a:t>myGradeBook.setCourseName</a:t>
            </a:r>
            <a:r>
              <a:rPr lang="en-US" sz="2500" b="1" dirty="0">
                <a:latin typeface="Courier New" pitchFamily="49" charset="0"/>
                <a:ea typeface="+mn-ea"/>
                <a:cs typeface="Courier New" pitchFamily="49" charset="0"/>
              </a:rPr>
              <a:t>( </a:t>
            </a:r>
            <a:r>
              <a:rPr lang="en-US" sz="2500" b="1" dirty="0" err="1">
                <a:latin typeface="Courier New" pitchFamily="49" charset="0"/>
                <a:ea typeface="+mn-ea"/>
                <a:cs typeface="Courier New" pitchFamily="49" charset="0"/>
              </a:rPr>
              <a:t>nameOfCourse</a:t>
            </a:r>
            <a:r>
              <a:rPr lang="en-US" sz="2500" b="1" dirty="0">
                <a:latin typeface="Courier New" pitchFamily="49" charset="0"/>
                <a:ea typeface="+mn-ea"/>
                <a:cs typeface="Courier New" pitchFamily="49" charset="0"/>
              </a:rPr>
              <a:t> ); </a:t>
            </a:r>
          </a:p>
          <a:p>
            <a:pPr>
              <a:buFont typeface="Wingdings" pitchFamily="2" charset="2"/>
              <a:buNone/>
              <a:defRPr/>
            </a:pPr>
            <a:endParaRPr lang="en-US" sz="2500" b="1" dirty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5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500" b="1" dirty="0" err="1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2500" b="1" dirty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2500" b="1" dirty="0" err="1">
                <a:latin typeface="Courier New" pitchFamily="49" charset="0"/>
                <a:ea typeface="+mn-ea"/>
                <a:cs typeface="Courier New" pitchFamily="49" charset="0"/>
              </a:rPr>
              <a:t>endl</a:t>
            </a:r>
            <a:r>
              <a:rPr lang="en-US" sz="2500" b="1" dirty="0"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endParaRPr lang="en-US" sz="2500" b="1" dirty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5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500" b="1" dirty="0" err="1">
                <a:latin typeface="Courier New" pitchFamily="49" charset="0"/>
                <a:ea typeface="+mn-ea"/>
                <a:cs typeface="Courier New" pitchFamily="49" charset="0"/>
              </a:rPr>
              <a:t>myGradeBook.displayMessage</a:t>
            </a:r>
            <a:r>
              <a:rPr lang="en-US" sz="2500" b="1" dirty="0">
                <a:latin typeface="Courier New" pitchFamily="49" charset="0"/>
                <a:ea typeface="+mn-ea"/>
                <a:cs typeface="Courier New" pitchFamily="49" charset="0"/>
              </a:rPr>
              <a:t>(); </a:t>
            </a:r>
            <a:endParaRPr lang="en-US" sz="2500" b="1" dirty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5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5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return </a:t>
            </a:r>
            <a:r>
              <a:rPr lang="en-US" sz="2500" b="1" dirty="0">
                <a:latin typeface="Courier New" pitchFamily="49" charset="0"/>
                <a:ea typeface="+mn-ea"/>
                <a:cs typeface="Courier New" pitchFamily="49" charset="0"/>
              </a:rPr>
              <a:t>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500" b="1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Char char="n"/>
              <a:defRPr/>
            </a:pPr>
            <a:endParaRPr lang="en-US" b="1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0AD071B-6A0C-4026-B1E4-A96A6D6294B5}" type="datetime1">
              <a:rPr lang="en-US" smtClean="0">
                <a:latin typeface="Garamond" charset="0"/>
              </a:rPr>
              <a:t>9/23/2019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B82C3E5-D24D-8C4E-97AD-D46B8CDA0692}" type="slidenum">
              <a:rPr lang="en-US">
                <a:latin typeface="Garamond" charset="0"/>
              </a:rPr>
              <a:pPr eaLnBrk="1" hangingPunct="1"/>
              <a:t>19</a:t>
            </a:fld>
            <a:endParaRPr lang="en-US">
              <a:latin typeface="Garamond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057400" y="4419600"/>
            <a:ext cx="5638800" cy="2043113"/>
            <a:chOff x="4876800" y="1828800"/>
            <a:chExt cx="3886200" cy="2043803"/>
          </a:xfrm>
        </p:grpSpPr>
        <p:sp>
          <p:nvSpPr>
            <p:cNvPr id="8" name="TextBox 7"/>
            <p:cNvSpPr txBox="1"/>
            <p:nvPr/>
          </p:nvSpPr>
          <p:spPr>
            <a:xfrm>
              <a:off x="4876800" y="2209929"/>
              <a:ext cx="3886200" cy="1662674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400" b="1" dirty="0">
                  <a:latin typeface="Courier New" pitchFamily="49" charset="0"/>
                  <a:ea typeface="+mn-ea"/>
                  <a:cs typeface="Courier New" pitchFamily="49" charset="0"/>
                </a:rPr>
                <a:t>Initial course name is:</a:t>
              </a:r>
            </a:p>
            <a:p>
              <a:pPr>
                <a:defRPr/>
              </a:pPr>
              <a:endParaRPr lang="en-US" sz="1400" b="1" dirty="0">
                <a:latin typeface="Courier New" pitchFamily="49" charset="0"/>
                <a:ea typeface="+mn-ea"/>
                <a:cs typeface="Courier New" pitchFamily="49" charset="0"/>
              </a:endParaRPr>
            </a:p>
            <a:p>
              <a:pPr>
                <a:defRPr/>
              </a:pPr>
              <a:r>
                <a:rPr lang="en-US" sz="1400" b="1" dirty="0">
                  <a:latin typeface="Courier New" pitchFamily="49" charset="0"/>
                  <a:ea typeface="+mn-ea"/>
                  <a:cs typeface="Courier New" pitchFamily="49" charset="0"/>
                </a:rPr>
                <a:t>Please enter the course name: </a:t>
              </a:r>
              <a:r>
                <a:rPr lang="en-US" sz="1400" b="1" dirty="0">
                  <a:solidFill>
                    <a:srgbClr val="FF0000"/>
                  </a:solidFill>
                  <a:latin typeface="Courier New" pitchFamily="49" charset="0"/>
                  <a:ea typeface="+mn-ea"/>
                  <a:cs typeface="Courier New" pitchFamily="49" charset="0"/>
                </a:rPr>
                <a:t>EECE.3220</a:t>
              </a:r>
            </a:p>
            <a:p>
              <a:pPr>
                <a:defRPr/>
              </a:pPr>
              <a:endParaRPr lang="en-US" sz="14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endParaRPr>
            </a:p>
            <a:p>
              <a:pPr>
                <a:defRPr/>
              </a:pPr>
              <a:r>
                <a:rPr lang="en-US" sz="1400" b="1" dirty="0">
                  <a:latin typeface="Courier New" pitchFamily="49" charset="0"/>
                  <a:ea typeface="+mn-ea"/>
                  <a:cs typeface="Courier New" pitchFamily="49" charset="0"/>
                </a:rPr>
                <a:t>Welcome to the grade book for </a:t>
              </a:r>
            </a:p>
            <a:p>
              <a:pPr>
                <a:defRPr/>
              </a:pPr>
              <a:r>
                <a:rPr lang="en-US" sz="1400" b="1" dirty="0">
                  <a:latin typeface="Courier New" pitchFamily="49" charset="0"/>
                  <a:ea typeface="+mn-ea"/>
                  <a:cs typeface="Courier New" pitchFamily="49" charset="0"/>
                </a:rPr>
                <a:t>EECE.3220!</a:t>
              </a:r>
            </a:p>
            <a:p>
              <a:pPr>
                <a:defRPr/>
              </a:pPr>
              <a:endParaRPr lang="en-US" dirty="0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876800" y="1828800"/>
              <a:ext cx="3886200" cy="37001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endParaRPr lang="en-US" dirty="0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240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Announcements/reminders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Program 1 due F 9/20</a:t>
            </a:r>
          </a:p>
          <a:p>
            <a:r>
              <a:rPr lang="en-US" dirty="0"/>
              <a:t>Exercises on algorithm analysis (18.1-18.6) due T 9/24</a:t>
            </a:r>
          </a:p>
          <a:p>
            <a:r>
              <a:rPr lang="en-US" dirty="0"/>
              <a:t>HW 1 to be posted; </a:t>
            </a:r>
            <a:r>
              <a:rPr lang="en-US"/>
              <a:t>due M 9/30</a:t>
            </a:r>
            <a:endParaRPr lang="en-US" dirty="0"/>
          </a:p>
          <a:p>
            <a:pPr lvl="1"/>
            <a:r>
              <a:rPr lang="en-US" dirty="0"/>
              <a:t>Problem set dealing with algorithmic complexity</a:t>
            </a:r>
          </a:p>
          <a:p>
            <a:r>
              <a:rPr lang="en-US" dirty="0"/>
              <a:t>Will likely post extra credit reading assignments</a:t>
            </a:r>
          </a:p>
          <a:p>
            <a:endParaRPr lang="en-US" dirty="0"/>
          </a:p>
          <a:p>
            <a:r>
              <a:rPr lang="en-US" dirty="0"/>
              <a:t>Exam 1: TBD</a:t>
            </a:r>
          </a:p>
          <a:p>
            <a:pPr lvl="1"/>
            <a:r>
              <a:rPr lang="en-US" dirty="0"/>
              <a:t>Will post poll asking about availability for 2-hour blocks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FDB496B-B5D6-41F0-96BB-4D634D93D60F}" type="datetime1">
              <a:rPr lang="en-US" smtClean="0">
                <a:latin typeface="+mj-lt"/>
              </a:rPr>
              <a:t>9/23/2019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Data Structures: Lecture 7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Constructors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Functions used to initialize an object’</a:t>
            </a:r>
            <a:r>
              <a:rPr lang="en-US" altLang="ja-JP" dirty="0">
                <a:latin typeface="Arial" charset="0"/>
              </a:rPr>
              <a:t>s data when it is created</a:t>
            </a:r>
          </a:p>
          <a:p>
            <a:pPr lvl="1" eaLnBrk="1" hangingPunct="1"/>
            <a:r>
              <a:rPr lang="en-US" dirty="0">
                <a:latin typeface="Arial" charset="0"/>
              </a:rPr>
              <a:t>Call made implicitly when object is created </a:t>
            </a:r>
          </a:p>
          <a:p>
            <a:pPr lvl="1" eaLnBrk="1" hangingPunct="1"/>
            <a:r>
              <a:rPr lang="en-US" dirty="0">
                <a:latin typeface="Arial" charset="0"/>
              </a:rPr>
              <a:t>Must be defined with the same name as the class</a:t>
            </a:r>
          </a:p>
          <a:p>
            <a:pPr lvl="1" eaLnBrk="1" hangingPunct="1"/>
            <a:r>
              <a:rPr lang="en-US" dirty="0">
                <a:latin typeface="Arial" charset="0"/>
              </a:rPr>
              <a:t>Cannot return values</a:t>
            </a:r>
          </a:p>
          <a:p>
            <a:pPr lvl="2" eaLnBrk="1" hangingPunct="1"/>
            <a:r>
              <a:rPr lang="en-US" dirty="0">
                <a:latin typeface="Arial" charset="0"/>
              </a:rPr>
              <a:t>Not even </a:t>
            </a:r>
            <a:r>
              <a:rPr lang="en-US" dirty="0">
                <a:latin typeface="Lucida Console" charset="0"/>
              </a:rPr>
              <a:t>void</a:t>
            </a:r>
          </a:p>
          <a:p>
            <a:pPr eaLnBrk="1" hangingPunct="1"/>
            <a:r>
              <a:rPr lang="en-US" dirty="0">
                <a:latin typeface="Arial" charset="0"/>
              </a:rPr>
              <a:t>Default constructor has no parameters </a:t>
            </a:r>
          </a:p>
          <a:p>
            <a:pPr lvl="1" eaLnBrk="1" hangingPunct="1"/>
            <a:r>
              <a:rPr lang="en-US" dirty="0">
                <a:latin typeface="Arial" charset="0"/>
              </a:rPr>
              <a:t>The compiler will provide one when a class does not explicitly include a constructor</a:t>
            </a:r>
          </a:p>
          <a:p>
            <a:pPr lvl="2" eaLnBrk="1" hangingPunct="1"/>
            <a:r>
              <a:rPr lang="en-US" dirty="0">
                <a:latin typeface="Arial" charset="0"/>
              </a:rPr>
              <a:t>Compiler’</a:t>
            </a:r>
            <a:r>
              <a:rPr lang="en-US" altLang="ja-JP" dirty="0">
                <a:latin typeface="Arial" charset="0"/>
              </a:rPr>
              <a:t>s default constructor only calls constructors of data members that are objects of classes</a:t>
            </a:r>
            <a:endParaRPr lang="en-US" dirty="0">
              <a:latin typeface="Arial" charset="0"/>
            </a:endParaRPr>
          </a:p>
        </p:txBody>
      </p:sp>
      <p:sp>
        <p:nvSpPr>
          <p:cNvPr id="3789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3EA7965-AB5E-4FB1-BAA1-8340740913F8}" type="datetime1">
              <a:rPr lang="en-US" sz="1200" smtClean="0">
                <a:latin typeface="Garamond" charset="0"/>
              </a:rPr>
              <a:t>9/23/2019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378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1CC15F8-4377-5540-BD22-CD22ABD20F84}" type="slidenum">
              <a:rPr lang="en-US" sz="1200">
                <a:latin typeface="Garamond" charset="0"/>
              </a:rPr>
              <a:pPr eaLnBrk="1" hangingPunct="1"/>
              <a:t>20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2832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Garamond" charset="0"/>
              </a:rPr>
              <a:t>Example: constructors (GradeBook.h)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NOTE: See web for #includes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sz="3200" b="1" dirty="0" err="1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GradeBook</a:t>
            </a: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class interface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class </a:t>
            </a:r>
            <a:r>
              <a:rPr lang="en-US" sz="3200" b="1" dirty="0" err="1">
                <a:latin typeface="Courier New" pitchFamily="49" charset="0"/>
                <a:ea typeface="+mn-ea"/>
                <a:cs typeface="Courier New" pitchFamily="49" charset="0"/>
              </a:rPr>
              <a:t>GradeBook</a:t>
            </a:r>
            <a:endParaRPr lang="en-US" sz="3200" b="1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public: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GradeBook</a:t>
            </a:r>
            <a:r>
              <a:rPr lang="en-US" sz="32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(); 		// Default constructor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GradeBook</a:t>
            </a:r>
            <a:r>
              <a:rPr lang="en-US" sz="3200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(string name);   	// Parameterized constructor</a:t>
            </a:r>
          </a:p>
          <a:p>
            <a:pPr>
              <a:buFont typeface="Wingdings" pitchFamily="2" charset="2"/>
              <a:buNone/>
              <a:defRPr/>
            </a:pPr>
            <a:endParaRPr lang="en-US" sz="3200" b="1" dirty="0">
              <a:solidFill>
                <a:srgbClr val="0000FF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function that sets the course name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lang="en-US" sz="3200" b="1" dirty="0" err="1">
                <a:latin typeface="Courier New" pitchFamily="49" charset="0"/>
                <a:ea typeface="+mn-ea"/>
                <a:cs typeface="Courier New" pitchFamily="49" charset="0"/>
              </a:rPr>
              <a:t>setCourseName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( string name 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// function that gets the course name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string </a:t>
            </a:r>
            <a:r>
              <a:rPr lang="en-US" sz="3200" b="1" dirty="0" err="1">
                <a:latin typeface="Courier New" pitchFamily="49" charset="0"/>
                <a:ea typeface="+mn-ea"/>
                <a:cs typeface="Courier New" pitchFamily="49" charset="0"/>
              </a:rPr>
              <a:t>getCourseName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();</a:t>
            </a:r>
          </a:p>
          <a:p>
            <a:pPr>
              <a:buFont typeface="Wingdings" pitchFamily="2" charset="2"/>
              <a:buNone/>
              <a:defRPr/>
            </a:pPr>
            <a:endParaRPr lang="en-US" sz="3200" b="1" dirty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// function that displays a welcome message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lang="en-US" sz="3200" b="1" dirty="0" err="1">
                <a:latin typeface="Courier New" pitchFamily="49" charset="0"/>
                <a:ea typeface="+mn-ea"/>
                <a:cs typeface="Courier New" pitchFamily="49" charset="0"/>
              </a:rPr>
              <a:t>displayMessage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();</a:t>
            </a:r>
          </a:p>
          <a:p>
            <a:pPr>
              <a:buFont typeface="Wingdings" pitchFamily="2" charset="2"/>
              <a:buNone/>
              <a:defRPr/>
            </a:pPr>
            <a:endParaRPr lang="en-US" sz="3200" b="1" dirty="0">
              <a:solidFill>
                <a:srgbClr val="0000FF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private: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string </a:t>
            </a:r>
            <a:r>
              <a:rPr lang="en-US" sz="3200" b="1" dirty="0" err="1">
                <a:latin typeface="Courier New" pitchFamily="49" charset="0"/>
                <a:ea typeface="+mn-ea"/>
                <a:cs typeface="Courier New" pitchFamily="49" charset="0"/>
              </a:rPr>
              <a:t>courseName</a:t>
            </a: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course name for this </a:t>
            </a:r>
            <a:r>
              <a:rPr lang="en-US" sz="3200" b="1" dirty="0" err="1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GradeBook</a:t>
            </a:r>
            <a:endParaRPr lang="en-US" sz="3200" b="1" dirty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200" b="1" dirty="0">
                <a:latin typeface="Courier New" pitchFamily="49" charset="0"/>
                <a:ea typeface="+mn-ea"/>
                <a:cs typeface="Courier New" pitchFamily="49" charset="0"/>
              </a:rPr>
              <a:t>}; </a:t>
            </a: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end class </a:t>
            </a:r>
            <a:r>
              <a:rPr lang="en-US" sz="3200" b="1" dirty="0" err="1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GradeBook</a:t>
            </a:r>
            <a:r>
              <a:rPr lang="en-US" sz="32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</a:t>
            </a:r>
          </a:p>
          <a:p>
            <a:pPr>
              <a:buFont typeface="Wingdings" pitchFamily="2" charset="2"/>
              <a:buNone/>
              <a:defRPr/>
            </a:pPr>
            <a:endParaRPr lang="en-US" sz="3200" b="1" dirty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3891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BA271CB-55A6-4DE4-A8DB-68A16E8CDB7F}" type="datetime1">
              <a:rPr lang="en-US" sz="1200" smtClean="0">
                <a:latin typeface="Garamond" charset="0"/>
              </a:rPr>
              <a:t>9/23/2019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389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70DA0BC-0081-804D-BA1F-6AEE9C6D0DF4}" type="slidenum">
              <a:rPr lang="en-US" sz="1200">
                <a:latin typeface="Garamond" charset="0"/>
              </a:rPr>
              <a:pPr eaLnBrk="1" hangingPunct="1"/>
              <a:t>21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3397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27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Example: constructors (GradeBook.cpp)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292725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dirty="0">
                <a:latin typeface="Arial" charset="0"/>
                <a:cs typeface="Courier New" charset="0"/>
              </a:rPr>
              <a:t>Add the following to GradeBook.cpp: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dirty="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// Default constructor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b="1" dirty="0" err="1">
                <a:latin typeface="Courier New" charset="0"/>
                <a:cs typeface="Courier New" charset="0"/>
              </a:rPr>
              <a:t>GradeBook</a:t>
            </a:r>
            <a:r>
              <a:rPr lang="en-US" b="1" dirty="0">
                <a:latin typeface="Courier New" charset="0"/>
                <a:cs typeface="Courier New" charset="0"/>
              </a:rPr>
              <a:t>::</a:t>
            </a:r>
            <a:r>
              <a:rPr lang="en-US" b="1" dirty="0" err="1">
                <a:latin typeface="Courier New" charset="0"/>
                <a:cs typeface="Courier New" charset="0"/>
              </a:rPr>
              <a:t>GradeBook</a:t>
            </a:r>
            <a:r>
              <a:rPr lang="en-US" b="1" dirty="0">
                <a:latin typeface="Courier New" charset="0"/>
                <a:cs typeface="Courier New" charset="0"/>
              </a:rPr>
              <a:t>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	</a:t>
            </a:r>
            <a:r>
              <a:rPr lang="en-US" b="1" dirty="0" err="1">
                <a:latin typeface="Courier New" charset="0"/>
                <a:cs typeface="Courier New" charset="0"/>
              </a:rPr>
              <a:t>courseName</a:t>
            </a:r>
            <a:r>
              <a:rPr lang="en-US" b="1" dirty="0">
                <a:latin typeface="Courier New" charset="0"/>
                <a:cs typeface="Courier New" charset="0"/>
              </a:rPr>
              <a:t> = </a:t>
            </a:r>
            <a:r>
              <a:rPr lang="ja-JP" altLang="en-US" b="1" dirty="0">
                <a:latin typeface="Courier New" charset="0"/>
                <a:cs typeface="Courier New" charset="0"/>
              </a:rPr>
              <a:t>“”</a:t>
            </a:r>
            <a:r>
              <a:rPr lang="en-US" altLang="ja-JP" b="1" dirty="0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} 	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b="1" dirty="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// Parameterized constructor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b="1" dirty="0" err="1">
                <a:latin typeface="Courier New" charset="0"/>
                <a:cs typeface="Courier New" charset="0"/>
              </a:rPr>
              <a:t>GradeBook</a:t>
            </a:r>
            <a:r>
              <a:rPr lang="en-US" b="1" dirty="0">
                <a:latin typeface="Courier New" charset="0"/>
                <a:cs typeface="Courier New" charset="0"/>
              </a:rPr>
              <a:t>::</a:t>
            </a:r>
            <a:r>
              <a:rPr lang="en-US" b="1" dirty="0" err="1">
                <a:latin typeface="Courier New" charset="0"/>
                <a:cs typeface="Courier New" charset="0"/>
              </a:rPr>
              <a:t>GradeBook</a:t>
            </a:r>
            <a:r>
              <a:rPr lang="en-US" b="1" dirty="0">
                <a:latin typeface="Courier New" charset="0"/>
                <a:cs typeface="Courier New" charset="0"/>
              </a:rPr>
              <a:t>(string name) {</a:t>
            </a:r>
            <a:br>
              <a:rPr lang="en-US" b="1" dirty="0">
                <a:latin typeface="Courier New" charset="0"/>
                <a:cs typeface="Courier New" charset="0"/>
              </a:rPr>
            </a:br>
            <a:r>
              <a:rPr lang="en-US" b="1" dirty="0" err="1">
                <a:latin typeface="Courier New" charset="0"/>
                <a:cs typeface="Courier New" charset="0"/>
              </a:rPr>
              <a:t>courseName</a:t>
            </a:r>
            <a:r>
              <a:rPr lang="en-US" b="1" dirty="0">
                <a:latin typeface="Courier New" charset="0"/>
                <a:cs typeface="Courier New" charset="0"/>
              </a:rPr>
              <a:t> = name;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  <a:cs typeface="Courier New" charset="0"/>
              </a:rPr>
              <a:t>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dirty="0">
              <a:solidFill>
                <a:srgbClr val="008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dirty="0">
              <a:solidFill>
                <a:srgbClr val="008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dirty="0">
              <a:solidFill>
                <a:srgbClr val="008000"/>
              </a:solidFill>
              <a:latin typeface="Courier New" charset="0"/>
              <a:cs typeface="Courier New" charset="0"/>
            </a:endParaRPr>
          </a:p>
        </p:txBody>
      </p:sp>
      <p:sp>
        <p:nvSpPr>
          <p:cNvPr id="3993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9F1ABB5-BE2B-4B64-A34A-76057E9B7B38}" type="datetime1">
              <a:rPr lang="en-US" sz="1200" smtClean="0">
                <a:latin typeface="Garamond" charset="0"/>
              </a:rPr>
              <a:t>9/23/2019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399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15544BB-706F-BB47-8877-0741E0FF85DE}" type="slidenum">
              <a:rPr lang="en-US" sz="1200">
                <a:latin typeface="Garamond" charset="0"/>
              </a:rPr>
              <a:pPr eaLnBrk="1" hangingPunct="1"/>
              <a:t>22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4755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2895600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function main begins program execution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ea typeface="+mn-ea"/>
                <a:cs typeface="Courier New" pitchFamily="49" charset="0"/>
              </a:rPr>
              <a:t>main()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b="1" dirty="0"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8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create two </a:t>
            </a:r>
            <a:r>
              <a:rPr lang="en-US" sz="2800" b="1" dirty="0" err="1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GradeBook</a:t>
            </a:r>
            <a:r>
              <a:rPr lang="en-US" sz="28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objects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800" b="1" dirty="0" err="1">
                <a:latin typeface="Courier New" pitchFamily="49" charset="0"/>
                <a:ea typeface="+mn-ea"/>
                <a:cs typeface="Courier New" pitchFamily="49" charset="0"/>
              </a:rPr>
              <a:t>GradeBook</a:t>
            </a:r>
            <a:r>
              <a:rPr lang="en-US" sz="2800" b="1" dirty="0">
                <a:latin typeface="Courier New" pitchFamily="49" charset="0"/>
                <a:ea typeface="+mn-ea"/>
                <a:cs typeface="Courier New" pitchFamily="49" charset="0"/>
              </a:rPr>
              <a:t> gradeBook1( </a:t>
            </a:r>
            <a:r>
              <a:rPr lang="en-US" sz="28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"CS101 Introduction to C++ Programming" </a:t>
            </a:r>
            <a:r>
              <a:rPr lang="en-US" sz="2800" b="1" dirty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800" b="1" dirty="0" err="1">
                <a:latin typeface="Courier New" pitchFamily="49" charset="0"/>
                <a:ea typeface="+mn-ea"/>
                <a:cs typeface="Courier New" pitchFamily="49" charset="0"/>
              </a:rPr>
              <a:t>GradeBook</a:t>
            </a:r>
            <a:r>
              <a:rPr lang="en-US" sz="2800" b="1" dirty="0">
                <a:latin typeface="Courier New" pitchFamily="49" charset="0"/>
                <a:ea typeface="+mn-ea"/>
                <a:cs typeface="Courier New" pitchFamily="49" charset="0"/>
              </a:rPr>
              <a:t> gradeBook2( </a:t>
            </a:r>
            <a:r>
              <a:rPr lang="en-US" sz="28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"CS102 Data Structures in C++" </a:t>
            </a:r>
            <a:r>
              <a:rPr lang="en-US" sz="2800" b="1" dirty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endParaRPr lang="en-US" sz="2800" b="1" dirty="0">
              <a:solidFill>
                <a:srgbClr val="A31515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8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display initial value of </a:t>
            </a:r>
            <a:r>
              <a:rPr lang="en-US" sz="2800" b="1" dirty="0" err="1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courseName</a:t>
            </a:r>
            <a:r>
              <a:rPr lang="en-US" sz="28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for each </a:t>
            </a:r>
            <a:r>
              <a:rPr lang="en-US" sz="2800" b="1" dirty="0" err="1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GradeBook</a:t>
            </a:r>
            <a:endParaRPr lang="en-US" sz="2800" b="1" dirty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800" b="1" dirty="0" err="1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sz="2800" b="1" dirty="0">
                <a:latin typeface="Courier New" pitchFamily="49" charset="0"/>
                <a:ea typeface="+mn-ea"/>
                <a:cs typeface="Courier New" pitchFamily="49" charset="0"/>
              </a:rPr>
              <a:t> &lt;&lt; </a:t>
            </a:r>
            <a:r>
              <a:rPr lang="en-US" sz="28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"gradeBook1 created for course: " </a:t>
            </a:r>
            <a:r>
              <a:rPr lang="en-US" sz="2800" b="1" dirty="0">
                <a:latin typeface="Courier New" pitchFamily="49" charset="0"/>
                <a:ea typeface="+mn-ea"/>
                <a:cs typeface="Courier New" pitchFamily="49" charset="0"/>
              </a:rPr>
              <a:t>&lt;&lt; gradeBook1.getCourseName()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   </a:t>
            </a:r>
            <a:r>
              <a:rPr lang="en-US" sz="2800" b="1" dirty="0">
                <a:latin typeface="Courier New" pitchFamily="49" charset="0"/>
                <a:ea typeface="+mn-ea"/>
                <a:cs typeface="Courier New" pitchFamily="49" charset="0"/>
              </a:rPr>
              <a:t>&lt;&lt;</a:t>
            </a:r>
            <a:r>
              <a:rPr lang="en-US" sz="28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"\ngradeBook2 created for course: " </a:t>
            </a:r>
            <a:r>
              <a:rPr lang="en-US" sz="2800" b="1" dirty="0">
                <a:latin typeface="Courier New" pitchFamily="49" charset="0"/>
                <a:ea typeface="+mn-ea"/>
                <a:cs typeface="Courier New" pitchFamily="49" charset="0"/>
              </a:rPr>
              <a:t>&lt;&lt; gradeBook2.getCourseName()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   </a:t>
            </a:r>
            <a:r>
              <a:rPr lang="en-US" sz="2800" b="1" dirty="0">
                <a:latin typeface="Courier New" pitchFamily="49" charset="0"/>
                <a:ea typeface="+mn-ea"/>
                <a:cs typeface="Courier New" pitchFamily="49" charset="0"/>
              </a:rPr>
              <a:t>&lt;&lt; </a:t>
            </a:r>
            <a:r>
              <a:rPr lang="en-US" sz="2800" b="1" dirty="0" err="1">
                <a:latin typeface="Courier New" pitchFamily="49" charset="0"/>
                <a:ea typeface="+mn-ea"/>
                <a:cs typeface="Courier New" pitchFamily="49" charset="0"/>
              </a:rPr>
              <a:t>endl</a:t>
            </a:r>
            <a:r>
              <a:rPr lang="en-US" sz="2800" b="1" dirty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A31515"/>
                </a:solidFill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return </a:t>
            </a:r>
            <a:r>
              <a:rPr lang="en-US" sz="2800" b="1" dirty="0">
                <a:latin typeface="Courier New" pitchFamily="49" charset="0"/>
                <a:ea typeface="+mn-ea"/>
                <a:cs typeface="Courier New" pitchFamily="49" charset="0"/>
              </a:rPr>
              <a:t>0; </a:t>
            </a:r>
            <a:r>
              <a:rPr lang="en-US" sz="28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indicate successful termination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b="1" dirty="0">
                <a:latin typeface="Courier New" pitchFamily="49" charset="0"/>
                <a:ea typeface="+mn-ea"/>
                <a:cs typeface="Courier New" pitchFamily="49" charset="0"/>
              </a:rPr>
              <a:t>} </a:t>
            </a:r>
            <a:r>
              <a:rPr lang="en-US" sz="28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// end main</a:t>
            </a:r>
            <a:endParaRPr lang="en-US" b="1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409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31C1B66-704E-48A0-A06C-36AA81ACA257}" type="datetime1">
              <a:rPr lang="en-US" sz="1200" smtClean="0">
                <a:latin typeface="Garamond" charset="0"/>
              </a:rPr>
              <a:t>9/23/2019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AE9B570-D4A0-F844-A36E-F1E054513DB2}" type="slidenum">
              <a:rPr lang="en-US" sz="1200">
                <a:latin typeface="Garamond" charset="0"/>
              </a:rPr>
              <a:pPr eaLnBrk="1" hangingPunct="1"/>
              <a:t>23</a:t>
            </a:fld>
            <a:endParaRPr lang="en-US" sz="1200">
              <a:latin typeface="Garamond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33400" y="4152900"/>
            <a:ext cx="8001000" cy="1181100"/>
            <a:chOff x="4876800" y="1828800"/>
            <a:chExt cx="3886200" cy="1181471"/>
          </a:xfrm>
        </p:grpSpPr>
        <p:sp>
          <p:nvSpPr>
            <p:cNvPr id="8" name="TextBox 7"/>
            <p:cNvSpPr txBox="1"/>
            <p:nvPr/>
          </p:nvSpPr>
          <p:spPr>
            <a:xfrm>
              <a:off x="4876800" y="2209920"/>
              <a:ext cx="3886200" cy="800351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400" dirty="0">
                  <a:latin typeface="Courier New" pitchFamily="49" charset="0"/>
                  <a:ea typeface="+mn-ea"/>
                  <a:cs typeface="Courier New" pitchFamily="49" charset="0"/>
                </a:rPr>
                <a:t>gradeBook1 created for course: CS 101 Introduction to C++ Programming</a:t>
              </a:r>
            </a:p>
            <a:p>
              <a:pPr>
                <a:defRPr/>
              </a:pPr>
              <a:r>
                <a:rPr lang="en-US" sz="1400" dirty="0">
                  <a:latin typeface="Courier New" pitchFamily="49" charset="0"/>
                  <a:ea typeface="+mn-ea"/>
                  <a:cs typeface="Courier New" pitchFamily="49" charset="0"/>
                </a:rPr>
                <a:t>gradeBook2 created for course: CS 102 Data Structures in C++</a:t>
              </a:r>
            </a:p>
            <a:p>
              <a:pPr>
                <a:defRPr/>
              </a:pPr>
              <a:endParaRPr lang="en-US" dirty="0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876800" y="1828800"/>
              <a:ext cx="3886200" cy="370004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latin typeface="+mn-lt"/>
                  <a:ea typeface="+mn-ea"/>
                  <a:cs typeface="Courier New" pitchFamily="49" charset="0"/>
                </a:rPr>
                <a:t>Output:</a:t>
              </a:r>
              <a:endParaRPr lang="en-US" dirty="0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30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Overloaded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6412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Two constructors are examples of </a:t>
            </a:r>
            <a:r>
              <a:rPr lang="en-US" dirty="0">
                <a:solidFill>
                  <a:srgbClr val="0000FF"/>
                </a:solidFill>
              </a:rPr>
              <a:t>overloaded functions</a:t>
            </a:r>
          </a:p>
          <a:p>
            <a:pPr lvl="1"/>
            <a:r>
              <a:rPr lang="en-US" dirty="0"/>
              <a:t>Functions with same name but different parameters</a:t>
            </a:r>
          </a:p>
          <a:p>
            <a:pPr lvl="2"/>
            <a:r>
              <a:rPr lang="en-US" dirty="0"/>
              <a:t>Compiler determines which version to call </a:t>
            </a:r>
          </a:p>
          <a:p>
            <a:pPr lvl="1"/>
            <a:r>
              <a:rPr lang="en-US" dirty="0"/>
              <a:t>Difference(s) can include</a:t>
            </a:r>
          </a:p>
          <a:p>
            <a:pPr lvl="2"/>
            <a:r>
              <a:rPr lang="en-US" dirty="0"/>
              <a:t>Number of parameters</a:t>
            </a:r>
          </a:p>
          <a:p>
            <a:pPr lvl="2"/>
            <a:r>
              <a:rPr lang="en-US" dirty="0"/>
              <a:t>Type of parameters</a:t>
            </a:r>
          </a:p>
          <a:p>
            <a:pPr lvl="1"/>
            <a:r>
              <a:rPr lang="en-US" dirty="0"/>
              <a:t>Different return type alone </a:t>
            </a:r>
            <a:r>
              <a:rPr lang="en-US" u="sng" dirty="0"/>
              <a:t>not</a:t>
            </a:r>
            <a:r>
              <a:rPr lang="en-US" dirty="0"/>
              <a:t> sufficient to overload</a:t>
            </a:r>
          </a:p>
          <a:p>
            <a:r>
              <a:rPr lang="en-US" dirty="0"/>
              <a:t>Overloading works with any function</a:t>
            </a:r>
          </a:p>
          <a:p>
            <a:pPr lvl="1"/>
            <a:r>
              <a:rPr lang="en-US" dirty="0"/>
              <a:t>For example, program could contain these prototypes:</a:t>
            </a:r>
          </a:p>
          <a:p>
            <a:pPr marL="344487" lvl="1" indent="0">
              <a:buNone/>
            </a:pP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f();</a:t>
            </a:r>
          </a:p>
          <a:p>
            <a:pPr marL="344487" lvl="1" indent="0">
              <a:buNone/>
            </a:pP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f(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a,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b);</a:t>
            </a:r>
          </a:p>
          <a:p>
            <a:pPr lvl="1"/>
            <a:r>
              <a:rPr lang="en-US" dirty="0">
                <a:latin typeface="Arial"/>
                <a:cs typeface="Arial"/>
              </a:rPr>
              <a:t>Main function might contain these function calls:</a:t>
            </a:r>
          </a:p>
          <a:p>
            <a:pPr marL="344487" lvl="1" indent="0">
              <a:buNone/>
            </a:pP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x = f();		// Calls first version</a:t>
            </a:r>
          </a:p>
          <a:p>
            <a:pPr marL="344487" lvl="1" indent="0">
              <a:buNone/>
            </a:pP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y = f(1, 2);	// Calls second version</a:t>
            </a:r>
          </a:p>
          <a:p>
            <a:pPr marL="344487" lvl="1" indent="0">
              <a:buNone/>
            </a:pP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6F9F-C359-4CEF-80E7-1B64BED1174A}" type="datetime1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753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Examples: using classes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5410200" cy="498792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sz="2000" dirty="0">
                <a:ea typeface="+mn-ea"/>
              </a:rPr>
              <a:t>Using </a:t>
            </a:r>
            <a:r>
              <a:rPr lang="en-US" sz="2000" dirty="0" err="1">
                <a:latin typeface="Courier New" pitchFamily="49" charset="0"/>
                <a:ea typeface="+mn-ea"/>
                <a:cs typeface="Courier New" pitchFamily="49" charset="0"/>
              </a:rPr>
              <a:t>GradeBook</a:t>
            </a:r>
            <a:r>
              <a:rPr lang="en-US" sz="2000" dirty="0">
                <a:ea typeface="+mn-ea"/>
              </a:rPr>
              <a:t>, which statements would be valid in a </a:t>
            </a:r>
            <a:r>
              <a:rPr lang="en-US" sz="2000" dirty="0">
                <a:latin typeface="Courier New" pitchFamily="49" charset="0"/>
                <a:ea typeface="+mn-ea"/>
                <a:cs typeface="Courier New" pitchFamily="49" charset="0"/>
              </a:rPr>
              <a:t>main()</a:t>
            </a:r>
            <a:r>
              <a:rPr lang="en-US" sz="2000" dirty="0">
                <a:ea typeface="+mn-ea"/>
                <a:cs typeface="Courier New" pitchFamily="49" charset="0"/>
              </a:rPr>
              <a:t> </a:t>
            </a:r>
            <a:r>
              <a:rPr lang="en-US" sz="2000" dirty="0">
                <a:ea typeface="+mn-ea"/>
              </a:rPr>
              <a:t>program written in the same file?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#include</a:t>
            </a: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 &lt;string&gt;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using </a:t>
            </a: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std::string;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class </a:t>
            </a:r>
            <a:r>
              <a:rPr lang="en-US" sz="2000" b="1" dirty="0" err="1">
                <a:latin typeface="Courier New" pitchFamily="49" charset="0"/>
                <a:ea typeface="+mn-ea"/>
                <a:cs typeface="Courier New" pitchFamily="49" charset="0"/>
              </a:rPr>
              <a:t>GradeBook</a:t>
            </a: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public: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ea typeface="+mn-ea"/>
                <a:cs typeface="Courier New" pitchFamily="49" charset="0"/>
              </a:rPr>
              <a:t>GradeBook</a:t>
            </a: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( ); 	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ea typeface="+mn-ea"/>
                <a:cs typeface="Courier New" pitchFamily="49" charset="0"/>
              </a:rPr>
              <a:t>GradeBook</a:t>
            </a: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( string name );</a:t>
            </a:r>
            <a:endParaRPr lang="en-US" sz="2000" b="1" dirty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void </a:t>
            </a:r>
            <a:r>
              <a:rPr lang="en-US" sz="2000" b="1" dirty="0" err="1">
                <a:latin typeface="Courier New" pitchFamily="49" charset="0"/>
                <a:ea typeface="+mn-ea"/>
                <a:cs typeface="Courier New" pitchFamily="49" charset="0"/>
              </a:rPr>
              <a:t>setCourseName</a:t>
            </a: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(string name);</a:t>
            </a:r>
            <a:endParaRPr lang="en-US" sz="2000" b="1" dirty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string </a:t>
            </a:r>
            <a:r>
              <a:rPr lang="en-US" sz="2000" b="1" dirty="0" err="1">
                <a:latin typeface="Courier New" pitchFamily="49" charset="0"/>
                <a:ea typeface="+mn-ea"/>
                <a:cs typeface="Courier New" pitchFamily="49" charset="0"/>
              </a:rPr>
              <a:t>getCourseName</a:t>
            </a: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();</a:t>
            </a:r>
            <a:endParaRPr lang="en-US" sz="2000" b="1" dirty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void </a:t>
            </a:r>
            <a:r>
              <a:rPr lang="en-US" sz="2000" b="1" dirty="0" err="1">
                <a:latin typeface="Courier New" pitchFamily="49" charset="0"/>
                <a:ea typeface="+mn-ea"/>
                <a:cs typeface="Courier New" pitchFamily="49" charset="0"/>
              </a:rPr>
              <a:t>displayMessage</a:t>
            </a: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();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private: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   string name; </a:t>
            </a:r>
            <a:endParaRPr lang="en-US" sz="2000" b="1" dirty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};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// end class </a:t>
            </a:r>
            <a:r>
              <a:rPr lang="en-US" sz="2000" b="1" dirty="0" err="1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GradeBook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  <a:ea typeface="+mn-ea"/>
                <a:cs typeface="Courier New" pitchFamily="49" charset="0"/>
              </a:rPr>
              <a:t>  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BAF4004-0F68-4A5F-AD38-151EA5B882B3}" type="datetime1">
              <a:rPr lang="en-US" smtClean="0">
                <a:latin typeface="Garamond" charset="0"/>
              </a:rPr>
              <a:t>9/23/2019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3F7A98B-8B14-4141-A747-07F6E5D19D56}" type="slidenum">
              <a:rPr lang="en-US">
                <a:latin typeface="Garamond" charset="0"/>
              </a:rPr>
              <a:pPr eaLnBrk="1" hangingPunct="1"/>
              <a:t>25</a:t>
            </a:fld>
            <a:endParaRPr lang="en-US">
              <a:latin typeface="Garamond" charset="0"/>
            </a:endParaRPr>
          </a:p>
        </p:txBody>
      </p:sp>
      <p:sp>
        <p:nvSpPr>
          <p:cNvPr id="25607" name="TextBox 7"/>
          <p:cNvSpPr txBox="1">
            <a:spLocks noChangeArrowheads="1"/>
          </p:cNvSpPr>
          <p:nvPr/>
        </p:nvSpPr>
        <p:spPr bwMode="auto">
          <a:xfrm>
            <a:off x="5334000" y="1371600"/>
            <a:ext cx="3581400" cy="2308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buFont typeface="Garamond" charset="0"/>
              <a:buAutoNum type="alphaLcPeriod"/>
            </a:pPr>
            <a:r>
              <a:rPr lang="en-US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GradeBook</a:t>
            </a:r>
            <a:r>
              <a:rPr lang="en-US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 g1(3220);</a:t>
            </a:r>
          </a:p>
          <a:p>
            <a:pPr eaLnBrk="1" hangingPunct="1">
              <a:buFont typeface="Garamond" charset="0"/>
              <a:buAutoNum type="alphaLcPeriod"/>
            </a:pPr>
            <a:r>
              <a:rPr lang="en-US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GradeBook</a:t>
            </a:r>
            <a:r>
              <a:rPr lang="en-US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 g2;</a:t>
            </a:r>
          </a:p>
          <a:p>
            <a:pPr eaLnBrk="1" hangingPunct="1">
              <a:buFont typeface="Garamond" charset="0"/>
              <a:buAutoNum type="alphaLcPeriod"/>
            </a:pPr>
            <a:r>
              <a:rPr lang="en-US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setCourseName</a:t>
            </a:r>
            <a:r>
              <a:rPr lang="en-US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(g2);</a:t>
            </a:r>
          </a:p>
          <a:p>
            <a:pPr eaLnBrk="1" hangingPunct="1">
              <a:buFont typeface="Garamond" charset="0"/>
              <a:buAutoNum type="alphaLcPeriod"/>
            </a:pPr>
            <a:r>
              <a:rPr lang="en-US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g2.name = </a:t>
            </a:r>
          </a:p>
          <a:p>
            <a:pPr eaLnBrk="1" hangingPunct="1"/>
            <a:r>
              <a:rPr lang="en-US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	</a:t>
            </a:r>
            <a:r>
              <a:rPr lang="ja-JP" altLang="en-US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EECE.3220</a:t>
            </a:r>
            <a:r>
              <a:rPr lang="ja-JP" altLang="en-US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”</a:t>
            </a:r>
            <a:r>
              <a:rPr lang="en-US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;</a:t>
            </a:r>
            <a:endParaRPr lang="en-US" b="1" dirty="0"/>
          </a:p>
          <a:p>
            <a:pPr eaLnBrk="1" hangingPunct="1">
              <a:buFont typeface="Garamond" charset="0"/>
              <a:buAutoNum type="alphaLcPeriod" startAt="5"/>
            </a:pPr>
            <a:r>
              <a:rPr lang="en-US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string s = g2.getCourseName();</a:t>
            </a:r>
          </a:p>
          <a:p>
            <a:pPr eaLnBrk="1" hangingPunct="1">
              <a:buFont typeface="Garamond" charset="0"/>
              <a:buAutoNum type="alphaLcPeriod" startAt="5"/>
            </a:pPr>
            <a:r>
              <a:rPr lang="en-US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g2.displayMessage;</a:t>
            </a:r>
          </a:p>
        </p:txBody>
      </p:sp>
    </p:spTree>
    <p:extLst>
      <p:ext uri="{BB962C8B-B14F-4D97-AF65-F5344CB8AC3E}">
        <p14:creationId xmlns:p14="http://schemas.microsoft.com/office/powerpoint/2010/main" val="12304890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Examples: using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Garamond" charset="0"/>
              <a:buAutoNum type="alphaLcPeriod"/>
            </a:pPr>
            <a:r>
              <a:rPr lang="en-US" dirty="0" err="1">
                <a:latin typeface="Courier New" charset="0"/>
                <a:cs typeface="Courier New" charset="0"/>
              </a:rPr>
              <a:t>GradeBook</a:t>
            </a:r>
            <a:r>
              <a:rPr lang="en-US" dirty="0">
                <a:latin typeface="Courier New" charset="0"/>
                <a:cs typeface="Courier New" charset="0"/>
              </a:rPr>
              <a:t> g1(3220);</a:t>
            </a:r>
          </a:p>
          <a:p>
            <a:pPr lvl="1"/>
            <a:r>
              <a:rPr lang="en-US" dirty="0">
                <a:latin typeface="Arial" charset="0"/>
                <a:cs typeface="Courier New" charset="0"/>
              </a:rPr>
              <a:t>Invalid—constructor takes </a:t>
            </a:r>
            <a:r>
              <a:rPr lang="en-US" dirty="0">
                <a:latin typeface="Courier New" charset="0"/>
                <a:cs typeface="Courier New" charset="0"/>
              </a:rPr>
              <a:t>string</a:t>
            </a:r>
            <a:r>
              <a:rPr lang="en-US" dirty="0">
                <a:latin typeface="Arial" charset="0"/>
                <a:cs typeface="Courier New" charset="0"/>
              </a:rPr>
              <a:t> as argument</a:t>
            </a:r>
          </a:p>
          <a:p>
            <a:pPr lvl="1"/>
            <a:r>
              <a:rPr lang="en-US" dirty="0">
                <a:latin typeface="Arial" charset="0"/>
                <a:cs typeface="Courier New" charset="0"/>
              </a:rPr>
              <a:t>Valid alternative: </a:t>
            </a:r>
            <a:r>
              <a:rPr lang="en-US" dirty="0" err="1">
                <a:latin typeface="Courier New" charset="0"/>
                <a:cs typeface="Courier New" charset="0"/>
              </a:rPr>
              <a:t>GradeBook</a:t>
            </a:r>
            <a:r>
              <a:rPr lang="en-US" dirty="0">
                <a:latin typeface="Courier New" charset="0"/>
                <a:cs typeface="Courier New" charset="0"/>
              </a:rPr>
              <a:t> g1(</a:t>
            </a:r>
            <a:r>
              <a:rPr lang="ja-JP" altLang="en-US" dirty="0">
                <a:latin typeface="Courier New" charset="0"/>
                <a:cs typeface="Courier New" charset="0"/>
              </a:rPr>
              <a:t>“</a:t>
            </a:r>
            <a:r>
              <a:rPr lang="en-US" dirty="0">
                <a:latin typeface="Courier New" charset="0"/>
                <a:cs typeface="Courier New" charset="0"/>
              </a:rPr>
              <a:t>3220</a:t>
            </a:r>
            <a:r>
              <a:rPr lang="ja-JP" altLang="en-US" dirty="0">
                <a:latin typeface="Courier New" charset="0"/>
                <a:cs typeface="Courier New" charset="0"/>
              </a:rPr>
              <a:t>”</a:t>
            </a:r>
            <a:r>
              <a:rPr lang="en-US" dirty="0">
                <a:latin typeface="Courier New" charset="0"/>
                <a:cs typeface="Courier New" charset="0"/>
              </a:rPr>
              <a:t>);</a:t>
            </a:r>
            <a:endParaRPr lang="en-US" dirty="0">
              <a:latin typeface="Arial" charset="0"/>
              <a:cs typeface="Courier New" charset="0"/>
            </a:endParaRPr>
          </a:p>
          <a:p>
            <a:pPr>
              <a:buFont typeface="Garamond" charset="0"/>
              <a:buAutoNum type="alphaLcPeriod"/>
            </a:pPr>
            <a:r>
              <a:rPr lang="en-US" dirty="0" err="1">
                <a:latin typeface="Courier New" charset="0"/>
                <a:cs typeface="Courier New" charset="0"/>
              </a:rPr>
              <a:t>GradeBook</a:t>
            </a:r>
            <a:r>
              <a:rPr lang="en-US" dirty="0">
                <a:latin typeface="Courier New" charset="0"/>
                <a:cs typeface="Courier New" charset="0"/>
              </a:rPr>
              <a:t> g2;</a:t>
            </a:r>
          </a:p>
          <a:p>
            <a:pPr lvl="1"/>
            <a:r>
              <a:rPr lang="en-US" dirty="0">
                <a:latin typeface="Arial" charset="0"/>
                <a:cs typeface="Courier New" charset="0"/>
              </a:rPr>
              <a:t>Valid—creates new </a:t>
            </a:r>
            <a:r>
              <a:rPr lang="en-US" dirty="0" err="1">
                <a:latin typeface="Courier New" charset="0"/>
                <a:cs typeface="Courier New" charset="0"/>
              </a:rPr>
              <a:t>GradeBook</a:t>
            </a:r>
            <a:r>
              <a:rPr lang="en-US" dirty="0">
                <a:latin typeface="Arial" charset="0"/>
                <a:cs typeface="Courier New" charset="0"/>
              </a:rPr>
              <a:t> object using default constructor</a:t>
            </a:r>
          </a:p>
          <a:p>
            <a:pPr>
              <a:buFont typeface="Garamond" charset="0"/>
              <a:buAutoNum type="alphaLcPeriod"/>
            </a:pPr>
            <a:r>
              <a:rPr lang="en-US" dirty="0" err="1">
                <a:latin typeface="Courier New" charset="0"/>
                <a:cs typeface="Courier New" charset="0"/>
              </a:rPr>
              <a:t>setCourseName</a:t>
            </a:r>
            <a:r>
              <a:rPr lang="en-US" dirty="0">
                <a:latin typeface="Courier New" charset="0"/>
                <a:cs typeface="Courier New" charset="0"/>
              </a:rPr>
              <a:t>(g2);</a:t>
            </a:r>
          </a:p>
          <a:p>
            <a:pPr lvl="1"/>
            <a:r>
              <a:rPr lang="en-US" dirty="0">
                <a:latin typeface="Arial" charset="0"/>
                <a:cs typeface="Courier New" charset="0"/>
              </a:rPr>
              <a:t>Invalid—improper way to call member function</a:t>
            </a:r>
          </a:p>
          <a:p>
            <a:pPr lvl="1"/>
            <a:r>
              <a:rPr lang="en-US" dirty="0">
                <a:latin typeface="Arial" charset="0"/>
                <a:cs typeface="Courier New" charset="0"/>
              </a:rPr>
              <a:t>Valid alternative: </a:t>
            </a:r>
            <a:r>
              <a:rPr lang="en-US" dirty="0">
                <a:latin typeface="Courier New" charset="0"/>
                <a:cs typeface="Courier New" charset="0"/>
              </a:rPr>
              <a:t>g2.setCourseName(</a:t>
            </a:r>
            <a:r>
              <a:rPr lang="ja-JP" altLang="en-US" dirty="0">
                <a:latin typeface="Courier New" charset="0"/>
                <a:cs typeface="Courier New" charset="0"/>
              </a:rPr>
              <a:t>“</a:t>
            </a:r>
            <a:r>
              <a:rPr lang="en-US" dirty="0">
                <a:latin typeface="Courier New" charset="0"/>
                <a:cs typeface="Courier New" charset="0"/>
              </a:rPr>
              <a:t>EECE.3220</a:t>
            </a:r>
            <a:r>
              <a:rPr lang="ja-JP" altLang="en-US" dirty="0">
                <a:latin typeface="Courier New" charset="0"/>
                <a:cs typeface="Courier New" charset="0"/>
              </a:rPr>
              <a:t>”</a:t>
            </a:r>
            <a:r>
              <a:rPr lang="en-US" dirty="0">
                <a:latin typeface="Courier New" charset="0"/>
                <a:cs typeface="Courier New" charset="0"/>
              </a:rPr>
              <a:t>);</a:t>
            </a:r>
            <a:endParaRPr lang="en-US" dirty="0">
              <a:latin typeface="Arial" charset="0"/>
              <a:cs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B0823A0-962C-4042-A4D1-C956FC4EE839}" type="datetime1">
              <a:rPr lang="en-US" smtClean="0">
                <a:latin typeface="Garamond" charset="0"/>
              </a:rPr>
              <a:t>9/23/2019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4554255-9A23-7D44-8D18-45C6A83D26BC}" type="slidenum">
              <a:rPr lang="en-US">
                <a:latin typeface="Garamond" charset="0"/>
              </a:rPr>
              <a:pPr eaLnBrk="1" hangingPunct="1"/>
              <a:t>26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36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Examples: using classes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Font typeface="Garamond" charset="0"/>
              <a:buAutoNum type="alphaLcPeriod" startAt="4"/>
            </a:pPr>
            <a:r>
              <a:rPr lang="en-US" dirty="0">
                <a:latin typeface="Courier New" charset="0"/>
                <a:cs typeface="Courier New" charset="0"/>
              </a:rPr>
              <a:t>g2.name = </a:t>
            </a:r>
            <a:r>
              <a:rPr lang="ja-JP" altLang="en-US" dirty="0">
                <a:latin typeface="Courier New" charset="0"/>
                <a:cs typeface="Courier New" charset="0"/>
              </a:rPr>
              <a:t>“</a:t>
            </a:r>
            <a:r>
              <a:rPr lang="en-US" dirty="0">
                <a:latin typeface="Courier New" charset="0"/>
                <a:cs typeface="Courier New" charset="0"/>
              </a:rPr>
              <a:t>EECE.3220</a:t>
            </a:r>
            <a:r>
              <a:rPr lang="ja-JP" altLang="en-US" dirty="0">
                <a:latin typeface="Courier New" charset="0"/>
                <a:cs typeface="Courier New" charset="0"/>
              </a:rPr>
              <a:t>”</a:t>
            </a:r>
            <a:r>
              <a:rPr lang="en-US" dirty="0">
                <a:latin typeface="Courier New" charset="0"/>
                <a:cs typeface="Courier New" charset="0"/>
              </a:rPr>
              <a:t>;</a:t>
            </a:r>
          </a:p>
          <a:p>
            <a:pPr marL="841375" lvl="1" indent="-514350">
              <a:lnSpc>
                <a:spcPct val="90000"/>
              </a:lnSpc>
            </a:pPr>
            <a:r>
              <a:rPr lang="en-US" dirty="0">
                <a:latin typeface="Arial" charset="0"/>
              </a:rPr>
              <a:t>Invalid—</a:t>
            </a:r>
            <a:r>
              <a:rPr lang="en-US" dirty="0">
                <a:latin typeface="Courier New" charset="0"/>
                <a:cs typeface="Courier New" charset="0"/>
              </a:rPr>
              <a:t>name</a:t>
            </a:r>
            <a:r>
              <a:rPr lang="en-US" dirty="0">
                <a:latin typeface="Arial" charset="0"/>
              </a:rPr>
              <a:t> is private data</a:t>
            </a:r>
          </a:p>
          <a:p>
            <a:pPr marL="841375" lvl="1" indent="-514350">
              <a:lnSpc>
                <a:spcPct val="90000"/>
              </a:lnSpc>
            </a:pPr>
            <a:r>
              <a:rPr lang="en-US" dirty="0">
                <a:latin typeface="Arial" charset="0"/>
              </a:rPr>
              <a:t>Must use public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set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 function to assign value</a:t>
            </a:r>
          </a:p>
          <a:p>
            <a:pPr marL="514350" indent="-514350">
              <a:lnSpc>
                <a:spcPct val="90000"/>
              </a:lnSpc>
              <a:buFont typeface="Garamond" charset="0"/>
              <a:buAutoNum type="alphaLcPeriod" startAt="4"/>
            </a:pPr>
            <a:r>
              <a:rPr lang="en-US" dirty="0">
                <a:latin typeface="Courier New" charset="0"/>
                <a:cs typeface="Courier New" charset="0"/>
              </a:rPr>
              <a:t>string s = g2.getCourseName();</a:t>
            </a:r>
          </a:p>
          <a:p>
            <a:pPr marL="841375" lvl="1" indent="-514350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Valid—correct syntax for calling member function, and type for </a:t>
            </a:r>
            <a:r>
              <a:rPr lang="en-US" dirty="0">
                <a:latin typeface="Courier New" charset="0"/>
                <a:cs typeface="Courier New" charset="0"/>
              </a:rPr>
              <a:t>s</a:t>
            </a:r>
            <a:r>
              <a:rPr lang="en-US" dirty="0">
                <a:latin typeface="Arial" charset="0"/>
                <a:cs typeface="Courier New" charset="0"/>
              </a:rPr>
              <a:t> matches return type for </a:t>
            </a:r>
            <a:r>
              <a:rPr lang="en-US" dirty="0" err="1">
                <a:latin typeface="Courier New" charset="0"/>
                <a:cs typeface="Courier New" charset="0"/>
              </a:rPr>
              <a:t>getCourseName</a:t>
            </a:r>
            <a:r>
              <a:rPr lang="en-US" dirty="0">
                <a:latin typeface="Courier New" charset="0"/>
                <a:cs typeface="Courier New" charset="0"/>
              </a:rPr>
              <a:t>();</a:t>
            </a:r>
          </a:p>
          <a:p>
            <a:pPr marL="514350" indent="-514350">
              <a:lnSpc>
                <a:spcPct val="90000"/>
              </a:lnSpc>
              <a:buFont typeface="Garamond" charset="0"/>
              <a:buAutoNum type="alphaLcPeriod" startAt="4"/>
            </a:pPr>
            <a:r>
              <a:rPr lang="en-US" dirty="0">
                <a:latin typeface="Courier New" charset="0"/>
                <a:cs typeface="Courier New" charset="0"/>
              </a:rPr>
              <a:t>g2.displayMessage;</a:t>
            </a:r>
          </a:p>
          <a:p>
            <a:pPr marL="841375" lvl="1" indent="-514350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Invalid—</a:t>
            </a:r>
            <a:r>
              <a:rPr lang="en-US" dirty="0" err="1">
                <a:latin typeface="Courier New" charset="0"/>
                <a:cs typeface="Courier New" charset="0"/>
              </a:rPr>
              <a:t>displayMessage</a:t>
            </a:r>
            <a:r>
              <a:rPr lang="en-US" dirty="0">
                <a:latin typeface="Arial" charset="0"/>
                <a:cs typeface="Courier New" charset="0"/>
              </a:rPr>
              <a:t> is a function and therefore needs parentheses after the function name: </a:t>
            </a:r>
            <a:r>
              <a:rPr lang="en-US" dirty="0">
                <a:latin typeface="Courier New" charset="0"/>
                <a:cs typeface="Courier New" charset="0"/>
              </a:rPr>
              <a:t>g2.displayMessage();</a:t>
            </a:r>
          </a:p>
          <a:p>
            <a:pPr marL="841375" lvl="1" indent="-514350">
              <a:lnSpc>
                <a:spcPct val="90000"/>
              </a:lnSpc>
            </a:pPr>
            <a:endParaRPr lang="en-US" dirty="0">
              <a:latin typeface="Arial" charset="0"/>
              <a:cs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7B3832C-15CF-489B-9FB0-FC995B004DC4}" type="datetime1">
              <a:rPr lang="en-US" smtClean="0">
                <a:latin typeface="Garamond" charset="0"/>
              </a:rPr>
              <a:t>9/23/2019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428FD30-7B91-0D48-9117-ECB5B2A266A6}" type="slidenum">
              <a:rPr lang="en-US">
                <a:latin typeface="Garamond" charset="0"/>
              </a:rPr>
              <a:pPr eaLnBrk="1" hangingPunct="1"/>
              <a:t>27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30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Class relationships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Typically have multiple objects in program</a:t>
            </a:r>
          </a:p>
          <a:p>
            <a:r>
              <a:rPr lang="en-US" dirty="0">
                <a:latin typeface="Arial" charset="0"/>
              </a:rPr>
              <a:t>Different types may interact with one another</a:t>
            </a:r>
          </a:p>
          <a:p>
            <a:pPr lvl="1"/>
            <a:r>
              <a:rPr lang="en-US" dirty="0">
                <a:latin typeface="Arial" charset="0"/>
              </a:rPr>
              <a:t>Basic interactions: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association</a:t>
            </a:r>
          </a:p>
          <a:p>
            <a:pPr lvl="2"/>
            <a:r>
              <a:rPr lang="en-US" dirty="0">
                <a:latin typeface="Arial" charset="0"/>
              </a:rPr>
              <a:t>One class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uses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 another in some way</a:t>
            </a:r>
          </a:p>
          <a:p>
            <a:pPr lvl="2"/>
            <a:r>
              <a:rPr lang="en-US" dirty="0">
                <a:latin typeface="Arial" charset="0"/>
              </a:rPr>
              <a:t>Example (from text): </a:t>
            </a:r>
            <a:r>
              <a:rPr lang="en-US" dirty="0">
                <a:latin typeface="Courier New" charset="0"/>
                <a:cs typeface="Courier New" charset="0"/>
              </a:rPr>
              <a:t>ATM</a:t>
            </a:r>
            <a:r>
              <a:rPr lang="en-US" dirty="0">
                <a:latin typeface="Arial" charset="0"/>
              </a:rPr>
              <a:t>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executes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 a </a:t>
            </a:r>
            <a:r>
              <a:rPr lang="en-US" dirty="0">
                <a:latin typeface="Courier New" charset="0"/>
                <a:cs typeface="Courier New" charset="0"/>
              </a:rPr>
              <a:t>Withdrawal</a:t>
            </a:r>
          </a:p>
          <a:p>
            <a:pPr lvl="1"/>
            <a:r>
              <a:rPr lang="en-US" dirty="0">
                <a:latin typeface="Arial" charset="0"/>
              </a:rPr>
              <a:t>Classes as data members: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has a</a:t>
            </a:r>
            <a:r>
              <a:rPr lang="ja-JP" altLang="en-US" dirty="0">
                <a:latin typeface="Arial" charset="0"/>
              </a:rPr>
              <a:t>”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>
                <a:latin typeface="Arial" charset="0"/>
              </a:rPr>
              <a:t>Two such relationships: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aggregation</a:t>
            </a:r>
            <a:r>
              <a:rPr lang="en-US" dirty="0">
                <a:latin typeface="Arial" charset="0"/>
              </a:rPr>
              <a:t> and </a:t>
            </a:r>
            <a:r>
              <a:rPr lang="en-US" dirty="0">
                <a:solidFill>
                  <a:srgbClr val="0000FF"/>
                </a:solidFill>
                <a:latin typeface="Arial" charset="0"/>
              </a:rPr>
              <a:t>composition</a:t>
            </a:r>
          </a:p>
          <a:p>
            <a:pPr lvl="2"/>
            <a:r>
              <a:rPr lang="en-US" dirty="0">
                <a:latin typeface="Arial" charset="0"/>
              </a:rPr>
              <a:t>Aggregation: “parent” contains pointer to “child”</a:t>
            </a:r>
          </a:p>
          <a:p>
            <a:pPr lvl="2"/>
            <a:r>
              <a:rPr lang="en-US" dirty="0">
                <a:latin typeface="Arial" charset="0"/>
              </a:rPr>
              <a:t>Composition: “parent” contains object of “child” type</a:t>
            </a:r>
          </a:p>
          <a:p>
            <a:pPr lvl="3"/>
            <a:r>
              <a:rPr lang="en-US" dirty="0">
                <a:latin typeface="Arial" charset="0"/>
              </a:rPr>
              <a:t>Like nested structures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21E3985-4D75-4554-8F40-3F889B9B9982}" type="datetime1">
              <a:rPr lang="en-US" smtClean="0">
                <a:latin typeface="Garamond" charset="0"/>
              </a:rPr>
              <a:t>9/23/2019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ACCA62B-3195-DE48-A35B-BC4D9C00DC9E}" type="slidenum">
              <a:rPr lang="en-US">
                <a:latin typeface="Garamond" charset="0"/>
              </a:rPr>
              <a:pPr eaLnBrk="1" hangingPunct="1"/>
              <a:t>28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6526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Composition example 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A rectangle </a:t>
            </a:r>
            <a:r>
              <a:rPr lang="en-US" dirty="0">
                <a:solidFill>
                  <a:srgbClr val="0000FF"/>
                </a:solidFill>
                <a:ea typeface="+mn-ea"/>
              </a:rPr>
              <a:t>is a</a:t>
            </a:r>
            <a:r>
              <a:rPr lang="en-US" dirty="0">
                <a:ea typeface="+mn-ea"/>
              </a:rPr>
              <a:t> shape that </a:t>
            </a:r>
            <a:r>
              <a:rPr lang="en-US" dirty="0">
                <a:solidFill>
                  <a:srgbClr val="FF0000"/>
                </a:solidFill>
                <a:ea typeface="+mn-ea"/>
              </a:rPr>
              <a:t>has a: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point of origin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width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height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Can implement this concept by defining a class named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Rectangle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Methods might include: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Accessing width/height/origin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Setting width/height/origin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Calculating area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.h files on next two slides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/>
              <a:t>Most function definitions self-explanatory</a:t>
            </a: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974E826-79B1-4521-B6CF-0E38D9CC7A4D}" type="datetime1">
              <a:rPr lang="en-US" smtClean="0">
                <a:latin typeface="Times New Roman" charset="0"/>
              </a:rPr>
              <a:t>9/23/2019</a:t>
            </a:fld>
            <a:endParaRPr lang="en-US">
              <a:latin typeface="Times New Roman" charset="0"/>
            </a:endParaRPr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charset="0"/>
              </a:rPr>
              <a:t>Data Structures: Lecture 7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8D73ED2-E943-BD40-9D9A-995B6BC45C6F}" type="slidenum">
              <a:rPr lang="en-US">
                <a:latin typeface="Times New Roman" charset="0"/>
              </a:rPr>
              <a:pPr eaLnBrk="1" hangingPunct="1"/>
              <a:t>29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44009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2F85B-04A5-438D-85D6-941E7ED5A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385CE-9D40-439F-AA6D-41DC098B2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Review: algorithmic complexity</a:t>
            </a:r>
          </a:p>
          <a:p>
            <a:r>
              <a:rPr lang="en-US" dirty="0"/>
              <a:t>ADT intro</a:t>
            </a:r>
          </a:p>
          <a:p>
            <a:r>
              <a:rPr lang="en-US" dirty="0"/>
              <a:t>Class intro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B5082-99CC-4442-A112-A373A9049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A47C-A8EC-43EF-9406-17D7526F3450}" type="datetime1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0D199-2961-44AA-9BD0-2248A4C88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B1867-CD0E-4A90-9B36-488549BF2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629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Point.h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en-US" sz="1800" dirty="0">
                <a:latin typeface="Courier New"/>
                <a:cs typeface="Courier New"/>
              </a:rPr>
              <a:t>class Point {</a:t>
            </a: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en-US" sz="1800" dirty="0">
                <a:latin typeface="Courier New"/>
                <a:cs typeface="Courier New"/>
              </a:rPr>
              <a:t>public:</a:t>
            </a: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en-US" sz="1800" dirty="0">
                <a:latin typeface="Courier New"/>
                <a:cs typeface="Courier New"/>
              </a:rPr>
              <a:t>	Point();	// Default constructor</a:t>
            </a: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en-US" sz="1800" dirty="0">
                <a:latin typeface="Courier New"/>
                <a:cs typeface="Courier New"/>
              </a:rPr>
              <a:t>	Point(double X, double Y);	// Parameterized constructor</a:t>
            </a: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en-US" sz="1800" dirty="0">
                <a:latin typeface="Courier New"/>
                <a:cs typeface="Courier New"/>
              </a:rPr>
              <a:t>	void </a:t>
            </a:r>
            <a:r>
              <a:rPr lang="en-US" sz="1800" dirty="0" err="1">
                <a:latin typeface="Courier New"/>
                <a:cs typeface="Courier New"/>
              </a:rPr>
              <a:t>setX</a:t>
            </a:r>
            <a:r>
              <a:rPr lang="en-US" sz="1800" dirty="0">
                <a:latin typeface="Courier New"/>
                <a:cs typeface="Courier New"/>
              </a:rPr>
              <a:t>(double </a:t>
            </a:r>
            <a:r>
              <a:rPr lang="en-US" sz="1800" dirty="0" err="1">
                <a:latin typeface="Courier New"/>
                <a:cs typeface="Courier New"/>
              </a:rPr>
              <a:t>newX</a:t>
            </a:r>
            <a:r>
              <a:rPr lang="en-US" sz="1800" dirty="0">
                <a:latin typeface="Courier New"/>
                <a:cs typeface="Courier New"/>
              </a:rPr>
              <a:t>);	// Set X coordinate</a:t>
            </a: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en-US" sz="1800" dirty="0">
                <a:latin typeface="Courier New"/>
                <a:cs typeface="Courier New"/>
              </a:rPr>
              <a:t>	void </a:t>
            </a:r>
            <a:r>
              <a:rPr lang="en-US" sz="1800" dirty="0" err="1">
                <a:latin typeface="Courier New"/>
                <a:cs typeface="Courier New"/>
              </a:rPr>
              <a:t>setY</a:t>
            </a:r>
            <a:r>
              <a:rPr lang="en-US" sz="1800" dirty="0">
                <a:latin typeface="Courier New"/>
                <a:cs typeface="Courier New"/>
              </a:rPr>
              <a:t>(double </a:t>
            </a:r>
            <a:r>
              <a:rPr lang="en-US" sz="1800" dirty="0" err="1">
                <a:latin typeface="Courier New"/>
                <a:cs typeface="Courier New"/>
              </a:rPr>
              <a:t>newY</a:t>
            </a:r>
            <a:r>
              <a:rPr lang="en-US" sz="1800" dirty="0">
                <a:latin typeface="Courier New"/>
                <a:cs typeface="Courier New"/>
              </a:rPr>
              <a:t>);	// Set Y coordinate</a:t>
            </a: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en-US" sz="1800" dirty="0">
                <a:latin typeface="Courier New"/>
                <a:cs typeface="Courier New"/>
              </a:rPr>
              <a:t>	double </a:t>
            </a:r>
            <a:r>
              <a:rPr lang="en-US" sz="1800" dirty="0" err="1">
                <a:latin typeface="Courier New"/>
                <a:cs typeface="Courier New"/>
              </a:rPr>
              <a:t>getX</a:t>
            </a:r>
            <a:r>
              <a:rPr lang="en-US" sz="1800" dirty="0">
                <a:latin typeface="Courier New"/>
                <a:cs typeface="Courier New"/>
              </a:rPr>
              <a:t>();	// Returns X coordinate</a:t>
            </a: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en-US" sz="1800" dirty="0">
                <a:latin typeface="Courier New"/>
                <a:cs typeface="Courier New"/>
              </a:rPr>
              <a:t>	double </a:t>
            </a:r>
            <a:r>
              <a:rPr lang="en-US" sz="1800" dirty="0" err="1">
                <a:latin typeface="Courier New"/>
                <a:cs typeface="Courier New"/>
              </a:rPr>
              <a:t>getY</a:t>
            </a:r>
            <a:r>
              <a:rPr lang="en-US" sz="1800" dirty="0">
                <a:latin typeface="Courier New"/>
                <a:cs typeface="Courier New"/>
              </a:rPr>
              <a:t>();	// Returns Y coordinate</a:t>
            </a: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en-US" sz="1800" dirty="0">
                <a:latin typeface="Courier New"/>
                <a:cs typeface="Courier New"/>
              </a:rPr>
              <a:t>	void </a:t>
            </a:r>
            <a:r>
              <a:rPr lang="en-US" sz="1800" dirty="0" err="1">
                <a:latin typeface="Courier New"/>
                <a:cs typeface="Courier New"/>
              </a:rPr>
              <a:t>printPoint</a:t>
            </a:r>
            <a:r>
              <a:rPr lang="en-US" sz="1800" dirty="0">
                <a:latin typeface="Courier New"/>
                <a:cs typeface="Courier New"/>
              </a:rPr>
              <a:t>(</a:t>
            </a:r>
            <a:r>
              <a:rPr lang="en-US" sz="1800" dirty="0" err="1">
                <a:latin typeface="Courier New"/>
                <a:cs typeface="Courier New"/>
              </a:rPr>
              <a:t>ostream</a:t>
            </a:r>
            <a:r>
              <a:rPr lang="en-US" sz="1800" dirty="0">
                <a:latin typeface="Courier New"/>
                <a:cs typeface="Courier New"/>
              </a:rPr>
              <a:t> &amp;out); // Output Point as </a:t>
            </a: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en-US" sz="1800" dirty="0">
                <a:latin typeface="Courier New"/>
                <a:cs typeface="Courier New"/>
              </a:rPr>
              <a:t>				 //  (</a:t>
            </a:r>
            <a:r>
              <a:rPr lang="en-US" sz="1800" dirty="0" err="1">
                <a:latin typeface="Courier New"/>
                <a:cs typeface="Courier New"/>
              </a:rPr>
              <a:t>xCoord</a:t>
            </a:r>
            <a:r>
              <a:rPr lang="en-US" sz="1800" dirty="0">
                <a:latin typeface="Courier New"/>
                <a:cs typeface="Courier New"/>
              </a:rPr>
              <a:t>, </a:t>
            </a:r>
            <a:r>
              <a:rPr lang="en-US" sz="1800" dirty="0" err="1">
                <a:latin typeface="Courier New"/>
                <a:cs typeface="Courier New"/>
              </a:rPr>
              <a:t>yCoord</a:t>
            </a:r>
            <a:r>
              <a:rPr lang="en-US" sz="1800" dirty="0">
                <a:latin typeface="Courier New"/>
                <a:cs typeface="Courier New"/>
              </a:rPr>
              <a:t>)</a:t>
            </a: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nl-NL" sz="1800" dirty="0">
                <a:latin typeface="Courier New"/>
                <a:cs typeface="Courier New"/>
              </a:rPr>
              <a:t>private:</a:t>
            </a: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nl-NL" sz="1800" dirty="0">
                <a:latin typeface="Courier New"/>
                <a:cs typeface="Courier New"/>
              </a:rPr>
              <a:t>	double </a:t>
            </a:r>
            <a:r>
              <a:rPr lang="nl-NL" sz="1800" dirty="0" err="1">
                <a:latin typeface="Courier New"/>
                <a:cs typeface="Courier New"/>
              </a:rPr>
              <a:t>xCoord</a:t>
            </a:r>
            <a:r>
              <a:rPr lang="nl-NL" sz="1800" dirty="0">
                <a:latin typeface="Courier New"/>
                <a:cs typeface="Courier New"/>
              </a:rPr>
              <a:t>;		// X </a:t>
            </a:r>
            <a:r>
              <a:rPr lang="nl-NL" sz="1800" dirty="0" err="1">
                <a:latin typeface="Courier New"/>
                <a:cs typeface="Courier New"/>
              </a:rPr>
              <a:t>coordinate</a:t>
            </a:r>
            <a:endParaRPr lang="nl-NL" sz="18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nl-NL" sz="1800" dirty="0">
                <a:latin typeface="Courier New"/>
                <a:cs typeface="Courier New"/>
              </a:rPr>
              <a:t>	double </a:t>
            </a:r>
            <a:r>
              <a:rPr lang="nl-NL" sz="1800" dirty="0" err="1">
                <a:latin typeface="Courier New"/>
                <a:cs typeface="Courier New"/>
              </a:rPr>
              <a:t>yCoord</a:t>
            </a:r>
            <a:r>
              <a:rPr lang="nl-NL" sz="1800" dirty="0">
                <a:latin typeface="Courier New"/>
                <a:cs typeface="Courier New"/>
              </a:rPr>
              <a:t>;		// Y </a:t>
            </a:r>
            <a:r>
              <a:rPr lang="nl-NL" sz="1800" dirty="0" err="1">
                <a:latin typeface="Courier New"/>
                <a:cs typeface="Courier New"/>
              </a:rPr>
              <a:t>coordinate</a:t>
            </a:r>
            <a:endParaRPr lang="nl-NL" sz="1800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7200" algn="l"/>
                <a:tab pos="914400" algn="l"/>
                <a:tab pos="4114800" algn="l"/>
              </a:tabLst>
            </a:pPr>
            <a:r>
              <a:rPr lang="nl-NL" sz="1800" dirty="0">
                <a:latin typeface="Courier New"/>
                <a:cs typeface="Courier New"/>
              </a:rPr>
              <a:t>};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B6ED6-8801-4FC7-A860-B27E104CF92F}" type="datetime1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907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Rectangle.h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class Rectangle {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public: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Rectangle();	// Default constructor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Rectangle(double h, double w,   // Parameterized const.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	       double x, double y);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double </a:t>
            </a:r>
            <a:r>
              <a:rPr lang="en-US" dirty="0" err="1">
                <a:latin typeface="Courier New"/>
                <a:cs typeface="Courier New"/>
              </a:rPr>
              <a:t>getHeight</a:t>
            </a:r>
            <a:r>
              <a:rPr lang="en-US" dirty="0">
                <a:latin typeface="Courier New"/>
                <a:cs typeface="Courier New"/>
              </a:rPr>
              <a:t>();	// Return height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double </a:t>
            </a:r>
            <a:r>
              <a:rPr lang="en-US" dirty="0" err="1">
                <a:latin typeface="Courier New"/>
                <a:cs typeface="Courier New"/>
              </a:rPr>
              <a:t>getWidth</a:t>
            </a:r>
            <a:r>
              <a:rPr lang="en-US" dirty="0">
                <a:latin typeface="Courier New"/>
                <a:cs typeface="Courier New"/>
              </a:rPr>
              <a:t>();	// Return width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Point </a:t>
            </a:r>
            <a:r>
              <a:rPr lang="en-US" dirty="0" err="1">
                <a:latin typeface="Courier New"/>
                <a:cs typeface="Courier New"/>
              </a:rPr>
              <a:t>getOrigin</a:t>
            </a:r>
            <a:r>
              <a:rPr lang="en-US" dirty="0">
                <a:latin typeface="Courier New"/>
                <a:cs typeface="Courier New"/>
              </a:rPr>
              <a:t>();	// Return origin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void </a:t>
            </a:r>
            <a:r>
              <a:rPr lang="en-US" dirty="0" err="1">
                <a:latin typeface="Courier New"/>
                <a:cs typeface="Courier New"/>
              </a:rPr>
              <a:t>setHeight</a:t>
            </a:r>
            <a:r>
              <a:rPr lang="en-US" dirty="0">
                <a:latin typeface="Courier New"/>
                <a:cs typeface="Courier New"/>
              </a:rPr>
              <a:t>(double h);	// Change height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void </a:t>
            </a:r>
            <a:r>
              <a:rPr lang="en-US" dirty="0" err="1">
                <a:latin typeface="Courier New"/>
                <a:cs typeface="Courier New"/>
              </a:rPr>
              <a:t>setWidth</a:t>
            </a:r>
            <a:r>
              <a:rPr lang="en-US" dirty="0">
                <a:latin typeface="Courier New"/>
                <a:cs typeface="Courier New"/>
              </a:rPr>
              <a:t>(double w);	// Change width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void </a:t>
            </a:r>
            <a:r>
              <a:rPr lang="en-US" dirty="0" err="1">
                <a:latin typeface="Courier New"/>
                <a:cs typeface="Courier New"/>
              </a:rPr>
              <a:t>setOrigin</a:t>
            </a:r>
            <a:r>
              <a:rPr lang="en-US" dirty="0">
                <a:latin typeface="Courier New"/>
                <a:cs typeface="Courier New"/>
              </a:rPr>
              <a:t>(Point p);	// Change origin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double area();	// Return area of rectangle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private: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double width;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double height;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Point origin;	// Lower left corner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};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5537-4762-4FF3-84BC-BCDAEB6E1591}" type="datetime1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50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code: setOrigin()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1905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void Rectangle::setOrigin(double x, double y)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	</a:t>
            </a:r>
            <a:r>
              <a:rPr lang="en-US" sz="2300">
                <a:solidFill>
                  <a:srgbClr val="FF0000"/>
                </a:solidFill>
                <a:latin typeface="Courier New" charset="0"/>
                <a:cs typeface="Courier New" charset="0"/>
              </a:rPr>
              <a:t>origin.xCoord = x;	// Won</a:t>
            </a:r>
            <a:r>
              <a:rPr lang="ja-JP" altLang="en-US" sz="2300">
                <a:solidFill>
                  <a:srgbClr val="FF0000"/>
                </a:solidFill>
                <a:latin typeface="Courier New" charset="0"/>
                <a:cs typeface="Courier New" charset="0"/>
              </a:rPr>
              <a:t>’</a:t>
            </a:r>
            <a:r>
              <a:rPr lang="en-US" sz="2300">
                <a:solidFill>
                  <a:srgbClr val="FF0000"/>
                </a:solidFill>
                <a:latin typeface="Courier New" charset="0"/>
                <a:cs typeface="Courier New" charset="0"/>
              </a:rPr>
              <a:t>t work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	</a:t>
            </a:r>
            <a:r>
              <a:rPr lang="en-US" sz="2300">
                <a:solidFill>
                  <a:srgbClr val="0000FF"/>
                </a:solidFill>
                <a:latin typeface="Courier New" charset="0"/>
                <a:cs typeface="Courier New" charset="0"/>
              </a:rPr>
              <a:t>origin.setY(y);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457200" y="3124200"/>
            <a:ext cx="8229600" cy="3006725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Slightly different version than in .h file</a:t>
            </a:r>
          </a:p>
          <a:p>
            <a:pPr lvl="1"/>
            <a:r>
              <a:rPr lang="en-US" dirty="0">
                <a:latin typeface="Arial" charset="0"/>
              </a:rPr>
              <a:t>Takes two doubles, not Point</a:t>
            </a:r>
          </a:p>
          <a:p>
            <a:r>
              <a:rPr lang="en-US" dirty="0">
                <a:latin typeface="Arial" charset="0"/>
              </a:rPr>
              <a:t>Example shows two different ways of accessing elements of Point</a:t>
            </a:r>
          </a:p>
          <a:p>
            <a:pPr lvl="1"/>
            <a:r>
              <a:rPr lang="en-US" dirty="0">
                <a:latin typeface="Arial" charset="0"/>
              </a:rPr>
              <a:t>Directly changing private data still won’t work</a:t>
            </a:r>
          </a:p>
          <a:p>
            <a:pPr lvl="1"/>
            <a:r>
              <a:rPr lang="en-US" dirty="0">
                <a:latin typeface="Arial" charset="0"/>
              </a:rPr>
              <a:t>Must use set functions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A9F970C-181D-4A3C-9643-D12E14002030}" type="datetime1">
              <a:rPr lang="en-US" smtClean="0">
                <a:latin typeface="Garamond" charset="0"/>
              </a:rPr>
              <a:t>9/23/2019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C7A268A-33FB-9642-9F30-2A045A1A72A4}" type="slidenum">
              <a:rPr lang="en-US">
                <a:latin typeface="Garamond" charset="0"/>
              </a:rPr>
              <a:pPr eaLnBrk="1" hangingPunct="1"/>
              <a:t>32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5289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Composition example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Write code for:</a:t>
            </a:r>
          </a:p>
          <a:p>
            <a:pPr lvl="1"/>
            <a:r>
              <a:rPr lang="en-US" dirty="0">
                <a:latin typeface="Courier New" charset="0"/>
                <a:cs typeface="Courier New" charset="0"/>
              </a:rPr>
              <a:t>Point Rectangle::</a:t>
            </a:r>
            <a:r>
              <a:rPr lang="en-US" dirty="0" err="1">
                <a:latin typeface="Courier New" charset="0"/>
                <a:cs typeface="Courier New" charset="0"/>
              </a:rPr>
              <a:t>getOrigin</a:t>
            </a:r>
            <a:r>
              <a:rPr lang="en-US" dirty="0">
                <a:latin typeface="Courier New" charset="0"/>
                <a:cs typeface="Courier New" charset="0"/>
              </a:rPr>
              <a:t>();</a:t>
            </a:r>
          </a:p>
          <a:p>
            <a:pPr lvl="1"/>
            <a:r>
              <a:rPr lang="en-US" dirty="0">
                <a:latin typeface="Courier New" charset="0"/>
                <a:cs typeface="Courier New" charset="0"/>
              </a:rPr>
              <a:t>void Rectangle::</a:t>
            </a:r>
            <a:r>
              <a:rPr lang="en-US" dirty="0" err="1">
                <a:latin typeface="Courier New" charset="0"/>
                <a:cs typeface="Courier New" charset="0"/>
              </a:rPr>
              <a:t>setOrigin</a:t>
            </a:r>
            <a:r>
              <a:rPr lang="en-US" dirty="0">
                <a:latin typeface="Courier New" charset="0"/>
                <a:cs typeface="Courier New" charset="0"/>
              </a:rPr>
              <a:t>(Point p);</a:t>
            </a:r>
          </a:p>
          <a:p>
            <a:endParaRPr lang="en-US" dirty="0">
              <a:latin typeface="Courier New" charset="0"/>
              <a:cs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39C3268-4E5B-41F9-B221-D7DC21EC4F92}" type="datetime1">
              <a:rPr lang="en-US" smtClean="0">
                <a:latin typeface="Garamond" charset="0"/>
              </a:rPr>
              <a:t>9/23/2019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DB66A96-E110-DC44-A008-317635900EFA}" type="slidenum">
              <a:rPr lang="en-US">
                <a:latin typeface="Garamond" charset="0"/>
              </a:rPr>
              <a:pPr eaLnBrk="1" hangingPunct="1"/>
              <a:t>33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0241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Garamond" charset="0"/>
              </a:rPr>
              <a:t>Example solutions</a:t>
            </a:r>
            <a:endParaRPr lang="en-US" sz="3600">
              <a:latin typeface="Courier New" charset="0"/>
              <a:cs typeface="Courier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Point Rectangle::</a:t>
            </a:r>
            <a:r>
              <a:rPr lang="en-US" sz="2800" dirty="0" err="1">
                <a:latin typeface="Courier New" pitchFamily="49" charset="0"/>
                <a:ea typeface="+mn-ea"/>
                <a:cs typeface="Courier New" pitchFamily="49" charset="0"/>
              </a:rPr>
              <a:t>getOrigin</a:t>
            </a: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800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return </a:t>
            </a: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origin;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sz="28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</a:t>
            </a: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 Rectangle::</a:t>
            </a:r>
            <a:r>
              <a:rPr lang="en-US" sz="2800" dirty="0" err="1">
                <a:latin typeface="Courier New" pitchFamily="49" charset="0"/>
                <a:ea typeface="+mn-ea"/>
                <a:cs typeface="Courier New" pitchFamily="49" charset="0"/>
              </a:rPr>
              <a:t>setOrigin</a:t>
            </a: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(Point p)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800" dirty="0" err="1">
                <a:latin typeface="Courier New" pitchFamily="49" charset="0"/>
                <a:ea typeface="+mn-ea"/>
                <a:cs typeface="Courier New" pitchFamily="49" charset="0"/>
              </a:rPr>
              <a:t>origin.setX</a:t>
            </a: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800" dirty="0" err="1">
                <a:latin typeface="Courier New" pitchFamily="49" charset="0"/>
                <a:ea typeface="+mn-ea"/>
                <a:cs typeface="Courier New" pitchFamily="49" charset="0"/>
              </a:rPr>
              <a:t>p.getX</a:t>
            </a: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());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800" dirty="0" err="1">
                <a:latin typeface="Courier New" pitchFamily="49" charset="0"/>
                <a:ea typeface="+mn-ea"/>
                <a:cs typeface="Courier New" pitchFamily="49" charset="0"/>
              </a:rPr>
              <a:t>origin.setY</a:t>
            </a: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800" dirty="0" err="1">
                <a:latin typeface="Courier New" pitchFamily="49" charset="0"/>
                <a:ea typeface="+mn-ea"/>
                <a:cs typeface="Courier New" pitchFamily="49" charset="0"/>
              </a:rPr>
              <a:t>p.getY</a:t>
            </a: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());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sz="32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44B0800-A86E-42E1-B46A-630D250AD85E}" type="datetime1">
              <a:rPr lang="en-US" smtClean="0">
                <a:latin typeface="Garamond" charset="0"/>
              </a:rPr>
              <a:t>9/23/2019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A07CBDF-E26B-0440-AE1A-33F6D3360B1F}" type="slidenum">
              <a:rPr lang="en-US">
                <a:latin typeface="Garamond" charset="0"/>
              </a:rPr>
              <a:pPr eaLnBrk="1" hangingPunct="1"/>
              <a:t>34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4770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Initialization lists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Arial" charset="0"/>
              </a:rPr>
              <a:t>How would we write </a:t>
            </a:r>
            <a:r>
              <a:rPr lang="en-US" dirty="0">
                <a:latin typeface="Courier New" charset="0"/>
                <a:cs typeface="Courier New" charset="0"/>
              </a:rPr>
              <a:t>Rectangle</a:t>
            </a:r>
            <a:r>
              <a:rPr lang="en-US" dirty="0">
                <a:latin typeface="Arial" charset="0"/>
              </a:rPr>
              <a:t> constructor(s)?</a:t>
            </a:r>
          </a:p>
          <a:p>
            <a:pPr lvl="1"/>
            <a:r>
              <a:rPr lang="en-US" dirty="0">
                <a:latin typeface="Arial" charset="0"/>
              </a:rPr>
              <a:t>Could use </a:t>
            </a:r>
            <a:r>
              <a:rPr lang="en-US" dirty="0">
                <a:latin typeface="Courier New"/>
                <a:cs typeface="Courier New"/>
              </a:rPr>
              <a:t>Point</a:t>
            </a:r>
            <a:r>
              <a:rPr lang="en-US" dirty="0">
                <a:latin typeface="Arial" charset="0"/>
              </a:rPr>
              <a:t> set functions</a:t>
            </a:r>
          </a:p>
          <a:p>
            <a:pPr lvl="1"/>
            <a:r>
              <a:rPr lang="en-US" dirty="0">
                <a:latin typeface="Arial" charset="0"/>
              </a:rPr>
              <a:t>Ideally, we’d like to call </a:t>
            </a:r>
            <a:r>
              <a:rPr lang="en-US" dirty="0">
                <a:latin typeface="Courier New" charset="0"/>
                <a:cs typeface="Courier New" charset="0"/>
              </a:rPr>
              <a:t>Point</a:t>
            </a:r>
            <a:r>
              <a:rPr lang="en-US" dirty="0">
                <a:latin typeface="Arial" charset="0"/>
              </a:rPr>
              <a:t> constructor as well</a:t>
            </a:r>
          </a:p>
          <a:p>
            <a:pPr lvl="2"/>
            <a:r>
              <a:rPr lang="en-US" dirty="0">
                <a:latin typeface="Arial" charset="0"/>
              </a:rPr>
              <a:t>Create new </a:t>
            </a:r>
            <a:r>
              <a:rPr lang="en-US" dirty="0">
                <a:latin typeface="Courier New"/>
                <a:cs typeface="Courier New"/>
              </a:rPr>
              <a:t>Point</a:t>
            </a:r>
            <a:r>
              <a:rPr lang="en-US" dirty="0">
                <a:latin typeface="Arial" charset="0"/>
              </a:rPr>
              <a:t> every time we create </a:t>
            </a:r>
            <a:r>
              <a:rPr lang="en-US" dirty="0">
                <a:latin typeface="Courier New"/>
                <a:cs typeface="Courier New"/>
              </a:rPr>
              <a:t>Rectangle</a:t>
            </a:r>
            <a:r>
              <a:rPr lang="en-US" dirty="0">
                <a:latin typeface="Arial" charset="0"/>
              </a:rPr>
              <a:t> object</a:t>
            </a:r>
          </a:p>
          <a:p>
            <a:pPr lvl="1"/>
            <a:r>
              <a:rPr lang="en-US" dirty="0">
                <a:latin typeface="Arial" charset="0"/>
              </a:rPr>
              <a:t>Use an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initialization list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>
                <a:latin typeface="Arial" charset="0"/>
              </a:rPr>
              <a:t>Explicitly calls constructors for member data</a:t>
            </a:r>
          </a:p>
          <a:p>
            <a:pPr lvl="2"/>
            <a:r>
              <a:rPr lang="en-US" dirty="0">
                <a:latin typeface="Arial" charset="0"/>
              </a:rPr>
              <a:t>Requires parameterized constructor to be defined</a:t>
            </a:r>
          </a:p>
          <a:p>
            <a:pPr lvl="2"/>
            <a:r>
              <a:rPr lang="en-US" dirty="0">
                <a:latin typeface="Arial" charset="0"/>
              </a:rPr>
              <a:t>Can be used for predefined types as well</a:t>
            </a:r>
          </a:p>
          <a:p>
            <a:pPr lvl="1"/>
            <a:r>
              <a:rPr lang="en-US" dirty="0">
                <a:latin typeface="Arial" charset="0"/>
              </a:rPr>
              <a:t>Example: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Courier New" charset="0"/>
                <a:cs typeface="Courier New" charset="0"/>
              </a:rPr>
              <a:t>Rectangle::Rectangle() </a:t>
            </a:r>
            <a:r>
              <a:rPr lang="en-US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: height(1), width(1), origin(0,0)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Courier New" charset="0"/>
                <a:cs typeface="Courier New" charset="0"/>
              </a:rPr>
              <a:t>{}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88D6B1C-56EF-405D-B471-D72662F57BD1}" type="datetime1">
              <a:rPr lang="en-US" smtClean="0">
                <a:latin typeface="Garamond" charset="0"/>
              </a:rPr>
              <a:t>9/23/2019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3987191-2E48-DA46-86D2-E2B06A8134B5}" type="slidenum">
              <a:rPr lang="en-US">
                <a:latin typeface="Garamond" charset="0"/>
              </a:rPr>
              <a:pPr eaLnBrk="1" hangingPunct="1"/>
              <a:t>35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3795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Initialization list example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Write the parameterized constructor for the </a:t>
            </a:r>
            <a:r>
              <a:rPr lang="en-US" dirty="0">
                <a:latin typeface="Courier New" charset="0"/>
                <a:cs typeface="Courier New" charset="0"/>
              </a:rPr>
              <a:t>Rectangle</a:t>
            </a:r>
            <a:r>
              <a:rPr lang="en-US" dirty="0">
                <a:latin typeface="Arial" charset="0"/>
              </a:rPr>
              <a:t> class for which the prototype is:</a:t>
            </a:r>
          </a:p>
          <a:p>
            <a:pPr marL="0" indent="0">
              <a:buNone/>
            </a:pPr>
            <a:endParaRPr lang="en-US" dirty="0">
              <a:latin typeface="Arial" charset="0"/>
            </a:endParaRP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sz="2000" dirty="0">
                <a:latin typeface="Courier New"/>
                <a:cs typeface="Courier New"/>
              </a:rPr>
              <a:t>Rectangle(double h, double w, double x, double y);</a:t>
            </a:r>
          </a:p>
          <a:p>
            <a:pPr marL="0" indent="0">
              <a:buNone/>
              <a:tabLst>
                <a:tab pos="457200" algn="l"/>
                <a:tab pos="914400" algn="l"/>
                <a:tab pos="365760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C6BCBF5-F727-4ACB-AFC5-EF41A05B6443}" type="datetime1">
              <a:rPr lang="en-US" smtClean="0">
                <a:latin typeface="Garamond" charset="0"/>
              </a:rPr>
              <a:t>9/23/2019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4AB24A8-A189-A04D-A978-E58AA3E8DBA7}" type="slidenum">
              <a:rPr lang="en-US">
                <a:latin typeface="Garamond" charset="0"/>
              </a:rPr>
              <a:pPr eaLnBrk="1" hangingPunct="1"/>
              <a:t>36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4620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Rectangle::Rectangle(double h,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double w, double x, double y)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:</a:t>
            </a:r>
          </a:p>
          <a:p>
            <a:pPr>
              <a:buFont typeface="Wingdings" charset="0"/>
              <a:buNone/>
            </a:pP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		height(h), width(w), 	origin(x,y) </a:t>
            </a:r>
            <a:r>
              <a:rPr lang="en-US" b="1">
                <a:latin typeface="Courier New" charset="0"/>
                <a:cs typeface="Courier New" charset="0"/>
              </a:rPr>
              <a:t>{}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3AE5013-CCE0-46A3-B3E1-11B7AF16302B}" type="datetime1">
              <a:rPr lang="en-US" smtClean="0">
                <a:latin typeface="Garamond" charset="0"/>
              </a:rPr>
              <a:t>9/23/2019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886A60A-4BDD-5341-8BE2-52066A53BD9F}" type="slidenum">
              <a:rPr lang="en-US">
                <a:latin typeface="Garamond" charset="0"/>
              </a:rPr>
              <a:pPr eaLnBrk="1" hangingPunct="1"/>
              <a:t>37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2965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notes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time</a:t>
            </a:r>
          </a:p>
          <a:p>
            <a:pPr lvl="1"/>
            <a:r>
              <a:rPr lang="en-US" dirty="0"/>
              <a:t>More class details</a:t>
            </a:r>
          </a:p>
          <a:p>
            <a:r>
              <a:rPr lang="en-US" dirty="0"/>
              <a:t>Reminders:</a:t>
            </a:r>
          </a:p>
          <a:p>
            <a:pPr lvl="1"/>
            <a:r>
              <a:rPr lang="en-US" dirty="0"/>
              <a:t>HW 1 due Wednesday, 2/20</a:t>
            </a:r>
          </a:p>
          <a:p>
            <a:pPr lvl="2"/>
            <a:r>
              <a:rPr lang="en-US" dirty="0"/>
              <a:t>Problem set dealing with algorithmic complexity</a:t>
            </a:r>
          </a:p>
          <a:p>
            <a:pPr lvl="2"/>
            <a:r>
              <a:rPr lang="en-US"/>
              <a:t>No late submissions allowed (if exam on 2/22)</a:t>
            </a:r>
            <a:endParaRPr lang="en-US" dirty="0"/>
          </a:p>
          <a:p>
            <a:pPr lvl="1"/>
            <a:r>
              <a:rPr lang="en-US" dirty="0"/>
              <a:t>Program 2 to be posted; due TBD</a:t>
            </a:r>
          </a:p>
          <a:p>
            <a:pPr lvl="1"/>
            <a:r>
              <a:rPr lang="en-US" dirty="0"/>
              <a:t>Exam 1: TBD</a:t>
            </a:r>
          </a:p>
          <a:p>
            <a:pPr lvl="2"/>
            <a:r>
              <a:rPr lang="en-US" dirty="0"/>
              <a:t>Please respond to poll if you haven’t already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08A6F68-1A26-4B8D-8212-F7DC235339ED}" type="datetime1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Data Structures: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Algorithmic complexity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Typically try to approximate worst-case computing time</a:t>
            </a:r>
          </a:p>
          <a:p>
            <a:r>
              <a:rPr lang="en-US" dirty="0"/>
              <a:t>Measure time as T(n), function of n</a:t>
            </a:r>
          </a:p>
          <a:p>
            <a:pPr lvl="1"/>
            <a:r>
              <a:rPr lang="en-US" dirty="0"/>
              <a:t>Count number of times each step in algorithm executes</a:t>
            </a:r>
          </a:p>
          <a:p>
            <a:r>
              <a:rPr lang="en-US" dirty="0"/>
              <a:t>Use big O notation—O(f(n))—to express order of magnitude</a:t>
            </a:r>
          </a:p>
          <a:p>
            <a:pPr lvl="1"/>
            <a:r>
              <a:rPr lang="en-US" dirty="0"/>
              <a:t>Choose slowest growing function that provides upper bound on execution time</a:t>
            </a:r>
          </a:p>
          <a:p>
            <a:pPr lvl="1"/>
            <a:r>
              <a:rPr lang="en-US" dirty="0"/>
              <a:t>Look at largest exponent in T(n) term</a:t>
            </a:r>
          </a:p>
          <a:p>
            <a:pPr lvl="1"/>
            <a:r>
              <a:rPr lang="en-US" dirty="0"/>
              <a:t>Ignore constants, multipliers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2B3F-ECFC-486B-8368-2A2F2DD5669C}" type="datetime1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Data Structures: Lecture 7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CD92-6EE4-1F4B-96C7-1988FB638A3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68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FB343-3935-4236-BB86-37C1AF292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Algorithmic complexity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1595D-E3E0-4A9D-8B4C-92CBA2BDD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Looked at common algorithms &amp; complexity</a:t>
            </a:r>
          </a:p>
          <a:p>
            <a:pPr lvl="1"/>
            <a:r>
              <a:rPr lang="en-US" dirty="0"/>
              <a:t>Linear search: O(n)</a:t>
            </a:r>
          </a:p>
          <a:p>
            <a:pPr lvl="2"/>
            <a:r>
              <a:rPr lang="en-US" dirty="0"/>
              <a:t>Simple loop to search all array elements</a:t>
            </a:r>
          </a:p>
          <a:p>
            <a:pPr lvl="2"/>
            <a:r>
              <a:rPr lang="en-US" dirty="0"/>
              <a:t>Worst case: loop visits all array elements, no match</a:t>
            </a:r>
          </a:p>
          <a:p>
            <a:pPr lvl="1"/>
            <a:r>
              <a:rPr lang="en-US" dirty="0"/>
              <a:t>Binary search: O(log</a:t>
            </a:r>
            <a:r>
              <a:rPr lang="en-US" baseline="-25000" dirty="0"/>
              <a:t>2</a:t>
            </a:r>
            <a:r>
              <a:rPr lang="en-US" dirty="0"/>
              <a:t>(n))</a:t>
            </a:r>
          </a:p>
          <a:p>
            <a:pPr lvl="2"/>
            <a:r>
              <a:rPr lang="en-US" dirty="0"/>
              <a:t>Algorithm cuts search space in half each time </a:t>
            </a:r>
          </a:p>
          <a:p>
            <a:pPr lvl="2"/>
            <a:r>
              <a:rPr lang="en-US" dirty="0"/>
              <a:t>Worst case: visits max number of elements, no match</a:t>
            </a:r>
          </a:p>
          <a:p>
            <a:pPr lvl="1"/>
            <a:r>
              <a:rPr lang="en-US" dirty="0"/>
              <a:t>Selection sort: O(n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Find smallest algorithm in successively smaller sets</a:t>
            </a:r>
          </a:p>
          <a:p>
            <a:pPr lvl="3"/>
            <a:r>
              <a:rPr lang="en-US" dirty="0"/>
              <a:t>First, all n items in array, then n-1 items, then n-2, </a:t>
            </a:r>
            <a:r>
              <a:rPr lang="en-US" dirty="0" err="1"/>
              <a:t>etc</a:t>
            </a:r>
            <a:endParaRPr lang="en-US" dirty="0"/>
          </a:p>
          <a:p>
            <a:pPr lvl="2"/>
            <a:r>
              <a:rPr lang="en-US" dirty="0"/>
              <a:t>Uses nested for loops, each of which are O(n)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DC59A-5526-4C64-A5B3-B0E5A4DDE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ED3D1-B1B1-4C59-9DD7-8E743E69BECF}" type="datetime1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2B478-6AE5-41BD-A257-1A9CA892D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C9B1B9-C69D-4507-A423-7C747F29A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198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data types (ADTs)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Processing data requires</a:t>
            </a:r>
          </a:p>
          <a:p>
            <a:pPr lvl="1"/>
            <a:r>
              <a:rPr lang="en-US" dirty="0"/>
              <a:t>Collection of data items</a:t>
            </a:r>
          </a:p>
          <a:p>
            <a:pPr lvl="1"/>
            <a:r>
              <a:rPr lang="en-US" dirty="0"/>
              <a:t>Basic operations to be performed on those items</a:t>
            </a:r>
          </a:p>
          <a:p>
            <a:r>
              <a:rPr lang="en-US" dirty="0"/>
              <a:t>Combination of the two: </a:t>
            </a:r>
            <a:r>
              <a:rPr lang="en-US" dirty="0">
                <a:solidFill>
                  <a:srgbClr val="0000FF"/>
                </a:solidFill>
              </a:rPr>
              <a:t>abstract data type (ADT)</a:t>
            </a:r>
          </a:p>
          <a:p>
            <a:r>
              <a:rPr lang="en-US" dirty="0"/>
              <a:t>“Abstract” part: definition of type separated from implementation</a:t>
            </a:r>
          </a:p>
          <a:p>
            <a:pPr lvl="1"/>
            <a:r>
              <a:rPr lang="en-US" dirty="0"/>
              <a:t>Look at storage of data without worrying about implementation</a:t>
            </a:r>
          </a:p>
          <a:p>
            <a:pPr lvl="2"/>
            <a:r>
              <a:rPr lang="en-US" dirty="0"/>
              <a:t>Example: “store 10 values”</a:t>
            </a:r>
          </a:p>
          <a:p>
            <a:pPr lvl="2"/>
            <a:r>
              <a:rPr lang="en-US" dirty="0"/>
              <a:t>Could use many different implementations</a:t>
            </a:r>
          </a:p>
          <a:p>
            <a:pPr lvl="1"/>
            <a:r>
              <a:rPr lang="en-US" dirty="0"/>
              <a:t>Algorithms defined for basic operations</a:t>
            </a:r>
          </a:p>
          <a:p>
            <a:pPr lvl="2"/>
            <a:r>
              <a:rPr lang="en-US" dirty="0"/>
              <a:t>Effectiveness of algorithm usually linked to underlying data structures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7410B-D4D6-42BE-B6B3-593D074D7088}" type="datetime1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05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ADT to represent time</a:t>
            </a:r>
          </a:p>
          <a:p>
            <a:pPr lvl="1"/>
            <a:r>
              <a:rPr lang="en-US" dirty="0"/>
              <a:t>Data to be stored: hours, minutes, AM/PM, military (</a:t>
            </a:r>
            <a:r>
              <a:rPr lang="en-US"/>
              <a:t>24-hour equivalent of 12-hour time)</a:t>
            </a:r>
            <a:endParaRPr lang="en-US" dirty="0"/>
          </a:p>
          <a:p>
            <a:pPr lvl="1"/>
            <a:r>
              <a:rPr lang="en-US" dirty="0"/>
              <a:t>Operations: set time, display time, advance time, compare times</a:t>
            </a:r>
          </a:p>
          <a:p>
            <a:r>
              <a:rPr lang="en-US" dirty="0"/>
              <a:t>Will define ADT using C-style implementation</a:t>
            </a:r>
          </a:p>
          <a:p>
            <a:r>
              <a:rPr lang="en-US" dirty="0"/>
              <a:t>Will re-define later using OOP implementation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E5F4A-C6C0-40FA-B5DA-EA8749D78731}" type="datetime1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441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structure, prototypes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struct</a:t>
            </a:r>
            <a:r>
              <a:rPr lang="en-US" dirty="0">
                <a:latin typeface="Courier New"/>
                <a:cs typeface="Courier New"/>
              </a:rPr>
              <a:t> Time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unsigned hour,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         minute;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char </a:t>
            </a:r>
            <a:r>
              <a:rPr lang="en-US" dirty="0" err="1">
                <a:latin typeface="Courier New"/>
                <a:cs typeface="Courier New"/>
              </a:rPr>
              <a:t>AMorPM</a:t>
            </a:r>
            <a:r>
              <a:rPr lang="en-US" dirty="0">
                <a:latin typeface="Courier New"/>
                <a:cs typeface="Courier New"/>
              </a:rPr>
              <a:t>;        // 'A' or 'P'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  unsigned </a:t>
            </a:r>
            <a:r>
              <a:rPr lang="en-US" dirty="0" err="1">
                <a:latin typeface="Courier New"/>
                <a:cs typeface="Courier New"/>
              </a:rPr>
              <a:t>milTime</a:t>
            </a:r>
            <a:r>
              <a:rPr lang="en-US" dirty="0">
                <a:latin typeface="Courier New"/>
                <a:cs typeface="Courier New"/>
              </a:rPr>
              <a:t>;   // military time equivalent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};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void set(Time &amp;t, unsigned hours, 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		unsigned minutes, char AMPM);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void display(</a:t>
            </a:r>
            <a:r>
              <a:rPr lang="en-US" dirty="0" err="1">
                <a:latin typeface="Courier New"/>
                <a:cs typeface="Courier New"/>
              </a:rPr>
              <a:t>const</a:t>
            </a:r>
            <a:r>
              <a:rPr lang="en-US" dirty="0">
                <a:latin typeface="Courier New"/>
                <a:cs typeface="Courier New"/>
              </a:rPr>
              <a:t> Time &amp;t, </a:t>
            </a:r>
            <a:r>
              <a:rPr lang="en-US" dirty="0" err="1">
                <a:latin typeface="Courier New"/>
                <a:cs typeface="Courier New"/>
              </a:rPr>
              <a:t>ostream</a:t>
            </a:r>
            <a:r>
              <a:rPr lang="en-US" dirty="0">
                <a:latin typeface="Courier New"/>
                <a:cs typeface="Courier New"/>
              </a:rPr>
              <a:t> &amp;out);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void advance(Time &amp;t, unsigned hours,</a:t>
            </a:r>
          </a:p>
          <a:p>
            <a:pPr marL="0" indent="0">
              <a:buNone/>
            </a:pPr>
            <a:r>
              <a:rPr lang="en-US">
                <a:latin typeface="Courier New"/>
                <a:cs typeface="Courier New"/>
              </a:rPr>
              <a:t>			unsigned </a:t>
            </a:r>
            <a:r>
              <a:rPr lang="en-US" dirty="0">
                <a:latin typeface="Courier New"/>
                <a:cs typeface="Courier New"/>
              </a:rPr>
              <a:t>minutes);</a:t>
            </a: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bool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lessThan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const</a:t>
            </a:r>
            <a:r>
              <a:rPr lang="en-US" dirty="0">
                <a:latin typeface="Courier New"/>
                <a:cs typeface="Courier New"/>
              </a:rPr>
              <a:t> Time &amp;t1, </a:t>
            </a:r>
            <a:r>
              <a:rPr lang="en-US" dirty="0" err="1">
                <a:latin typeface="Courier New"/>
                <a:cs typeface="Courier New"/>
              </a:rPr>
              <a:t>const</a:t>
            </a:r>
            <a:r>
              <a:rPr lang="en-US" dirty="0">
                <a:latin typeface="Courier New"/>
                <a:cs typeface="Courier New"/>
              </a:rPr>
              <a:t> Time &amp;t2);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CD87-DFD4-430F-B1C4-85DB38568B9A}" type="datetime1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90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C-style data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be more efficient than C++ implementation</a:t>
            </a:r>
          </a:p>
          <a:p>
            <a:pPr lvl="1"/>
            <a:r>
              <a:rPr lang="en-US" dirty="0"/>
              <a:t>Example: array vs. C++ vector</a:t>
            </a:r>
          </a:p>
          <a:p>
            <a:pPr lvl="1"/>
            <a:r>
              <a:rPr lang="en-US" dirty="0"/>
              <a:t>May simplify implementation but add overhead in form of operations that aren’t used </a:t>
            </a:r>
          </a:p>
          <a:p>
            <a:r>
              <a:rPr lang="en-US" dirty="0"/>
              <a:t>Key C-style structures</a:t>
            </a:r>
          </a:p>
          <a:p>
            <a:pPr lvl="1"/>
            <a:r>
              <a:rPr lang="en-US" dirty="0"/>
              <a:t>Arrays (1-D or greater)</a:t>
            </a:r>
          </a:p>
          <a:p>
            <a:pPr lvl="1"/>
            <a:r>
              <a:rPr lang="en-US" dirty="0"/>
              <a:t>Structures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32D0-07D1-400F-B98B-D876076217E9}" type="datetime1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250035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11249</TotalTime>
  <Words>2348</Words>
  <Application>Microsoft Office PowerPoint</Application>
  <PresentationFormat>On-screen Show (4:3)</PresentationFormat>
  <Paragraphs>547</Paragraphs>
  <Slides>38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Arial</vt:lpstr>
      <vt:lpstr>Courier New</vt:lpstr>
      <vt:lpstr>Garamond</vt:lpstr>
      <vt:lpstr>Lucida Console</vt:lpstr>
      <vt:lpstr>Times New Roman</vt:lpstr>
      <vt:lpstr>Wingdings</vt:lpstr>
      <vt:lpstr>Edge</vt:lpstr>
      <vt:lpstr>EECE.3220 Data Structures</vt:lpstr>
      <vt:lpstr>Announcements/reminders</vt:lpstr>
      <vt:lpstr>Today’s lecture</vt:lpstr>
      <vt:lpstr>Review: Algorithmic complexity</vt:lpstr>
      <vt:lpstr>Review: Algorithmic complexity</vt:lpstr>
      <vt:lpstr>Abstract data types (ADTs)</vt:lpstr>
      <vt:lpstr>Time</vt:lpstr>
      <vt:lpstr>Time structure, prototypes</vt:lpstr>
      <vt:lpstr>C-style data structures</vt:lpstr>
      <vt:lpstr>Classes, Objects, Member Functions and Data Members</vt:lpstr>
      <vt:lpstr>Structs and Classes: Similarities</vt:lpstr>
      <vt:lpstr>Advantages in C++: (structs and classes)</vt:lpstr>
      <vt:lpstr>Class Declaration</vt:lpstr>
      <vt:lpstr>Designing a Class</vt:lpstr>
      <vt:lpstr>Class implementation</vt:lpstr>
      <vt:lpstr>Data members</vt:lpstr>
      <vt:lpstr>Example: data members (GradeBook.h)</vt:lpstr>
      <vt:lpstr>Example: data members (GradeBook.cpp)</vt:lpstr>
      <vt:lpstr>Example (cont.)</vt:lpstr>
      <vt:lpstr>Constructors</vt:lpstr>
      <vt:lpstr>Example: constructors (GradeBook.h)</vt:lpstr>
      <vt:lpstr>Example: constructors (GradeBook.cpp)</vt:lpstr>
      <vt:lpstr>Example (cont.)</vt:lpstr>
      <vt:lpstr>Overloaded functions</vt:lpstr>
      <vt:lpstr>Examples: using classes</vt:lpstr>
      <vt:lpstr>Examples: using classes</vt:lpstr>
      <vt:lpstr>Examples: using classes (cont.)</vt:lpstr>
      <vt:lpstr>Class relationships</vt:lpstr>
      <vt:lpstr>Composition example </vt:lpstr>
      <vt:lpstr>Point.h</vt:lpstr>
      <vt:lpstr>Rectangle.h</vt:lpstr>
      <vt:lpstr>Example code: setOrigin()</vt:lpstr>
      <vt:lpstr>Composition example</vt:lpstr>
      <vt:lpstr>Example solutions</vt:lpstr>
      <vt:lpstr>Initialization lists</vt:lpstr>
      <vt:lpstr>Initialization list example</vt:lpstr>
      <vt:lpstr>Example solution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2584</cp:revision>
  <dcterms:created xsi:type="dcterms:W3CDTF">2006-04-03T05:03:01Z</dcterms:created>
  <dcterms:modified xsi:type="dcterms:W3CDTF">2019-09-23T13:56:40Z</dcterms:modified>
</cp:coreProperties>
</file>