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90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89" r:id="rId14"/>
    <p:sldId id="385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40B42-50D7-4832-8646-EC7787BF74A7}" v="5" dt="2019-09-27T03:15:39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8" d="100"/>
          <a:sy n="78" d="100"/>
        </p:scale>
        <p:origin x="11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0B73BAC2-C999-48F3-9ABC-52D66D0C2730}"/>
    <pc:docChg chg="addSld delSld modSld">
      <pc:chgData name="Geiger, Michael J" userId="13cae92b-b37c-450b-a449-82fcae19569d" providerId="ADAL" clId="{0B73BAC2-C999-48F3-9ABC-52D66D0C2730}" dt="2019-09-27T03:15:41.958" v="21" actId="15"/>
      <pc:docMkLst>
        <pc:docMk/>
      </pc:docMkLst>
      <pc:sldChg chg="modSp">
        <pc:chgData name="Geiger, Michael J" userId="13cae92b-b37c-450b-a449-82fcae19569d" providerId="ADAL" clId="{0B73BAC2-C999-48F3-9ABC-52D66D0C2730}" dt="2019-09-27T03:14:47.483" v="19" actId="20577"/>
        <pc:sldMkLst>
          <pc:docMk/>
          <pc:sldMk cId="0" sldId="256"/>
        </pc:sldMkLst>
        <pc:spChg chg="mod">
          <ac:chgData name="Geiger, Michael J" userId="13cae92b-b37c-450b-a449-82fcae19569d" providerId="ADAL" clId="{0B73BAC2-C999-48F3-9ABC-52D66D0C2730}" dt="2019-09-27T03:14:47.483" v="19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 del">
        <pc:chgData name="Geiger, Michael J" userId="13cae92b-b37c-450b-a449-82fcae19569d" providerId="ADAL" clId="{0B73BAC2-C999-48F3-9ABC-52D66D0C2730}" dt="2019-09-27T03:14:41.438" v="13" actId="2696"/>
        <pc:sldMkLst>
          <pc:docMk/>
          <pc:sldMk cId="0" sldId="257"/>
        </pc:sldMkLst>
        <pc:spChg chg="mod">
          <ac:chgData name="Geiger, Michael J" userId="13cae92b-b37c-450b-a449-82fcae19569d" providerId="ADAL" clId="{0B73BAC2-C999-48F3-9ABC-52D66D0C2730}" dt="2019-09-27T03:14:31.171" v="2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0B73BAC2-C999-48F3-9ABC-52D66D0C2730}" dt="2019-09-27T03:15:41.958" v="21" actId="15"/>
        <pc:sldMkLst>
          <pc:docMk/>
          <pc:sldMk cId="0" sldId="385"/>
        </pc:sldMkLst>
        <pc:spChg chg="mod">
          <ac:chgData name="Geiger, Michael J" userId="13cae92b-b37c-450b-a449-82fcae19569d" providerId="ADAL" clId="{0B73BAC2-C999-48F3-9ABC-52D66D0C2730}" dt="2019-09-27T03:15:41.958" v="21" actId="15"/>
          <ac:spMkLst>
            <pc:docMk/>
            <pc:sldMk cId="0" sldId="385"/>
            <ac:spMk id="25603" creationId="{00000000-0000-0000-0000-000000000000}"/>
          </ac:spMkLst>
        </pc:spChg>
      </pc:sldChg>
      <pc:sldChg chg="modSp add">
        <pc:chgData name="Geiger, Michael J" userId="13cae92b-b37c-450b-a449-82fcae19569d" providerId="ADAL" clId="{0B73BAC2-C999-48F3-9ABC-52D66D0C2730}" dt="2019-09-27T03:14:38.653" v="12" actId="20577"/>
        <pc:sldMkLst>
          <pc:docMk/>
          <pc:sldMk cId="0" sldId="490"/>
        </pc:sldMkLst>
        <pc:spChg chg="mod">
          <ac:chgData name="Geiger, Michael J" userId="13cae92b-b37c-450b-a449-82fcae19569d" providerId="ADAL" clId="{0B73BAC2-C999-48F3-9ABC-52D66D0C2730}" dt="2019-09-27T03:14:38.653" v="12" actId="20577"/>
          <ac:spMkLst>
            <pc:docMk/>
            <pc:sldMk cId="0" sldId="490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EC61B-A0CB-41F8-80EB-79C33A6CB004}" type="datetime1">
              <a:rPr lang="en-US" smtClean="0"/>
              <a:t>9/26/2019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C24E4-359F-4C28-9BA1-0F1A3FB904EF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F1533-DC97-458D-AF78-6B5FD167A34B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3531C-8585-4032-AB85-F308D5AB8B8D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5EEAF-DE06-4A26-A917-7CA30EE9E4E4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E0A0D-0F9F-44DD-A3A8-DBDBE1ABEAB3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11A7FA-B51C-40C0-8670-E422FBA8786E}" type="datetime1">
              <a:rPr lang="en-US" smtClean="0"/>
              <a:t>9/26/2019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D88FC-D32D-44D4-81AF-085C1D138B23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79464-AA3F-46B7-96E2-FC5D1EF9B130}" type="datetime1">
              <a:rPr lang="en-US" smtClean="0"/>
              <a:t>9/26/2019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D4FEF-C8A0-401E-9AAB-A0C3C37A3306}" type="datetime1">
              <a:rPr lang="en-US" smtClean="0"/>
              <a:t>9/26/2019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ACFC5-73D5-45BD-9CBA-FE1F1F8DA507}" type="datetime1">
              <a:rPr lang="en-US" smtClean="0"/>
              <a:t>9/26/2019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26911-2090-42BF-9BAA-F7CE6C3645F8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336B8-5A71-4F2D-8B81-96B5E6762B57}" type="datetime1">
              <a:rPr lang="en-US" smtClean="0"/>
              <a:t>9/26/2019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014302D-0511-43EB-BD32-E09F68C727D9}" type="datetime1">
              <a:rPr lang="en-US" smtClean="0"/>
              <a:t>9/26/2019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Dynamic allocation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Referencing objects through pointers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Recall: use dot operator (.) to reference members of object, e.g:</a:t>
            </a:r>
          </a:p>
          <a:p>
            <a:pPr lvl="1">
              <a:buFont typeface="Wingdings" charset="2"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Point p1;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	p1.setX(2);</a:t>
            </a:r>
          </a:p>
          <a:p>
            <a:r>
              <a:rPr lang="en-US" altLang="en-US"/>
              <a:t>With pointers, use </a:t>
            </a:r>
            <a:r>
              <a:rPr lang="en-US" altLang="en-US">
                <a:solidFill>
                  <a:srgbClr val="FF0000"/>
                </a:solidFill>
              </a:rPr>
              <a:t>-&gt;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solidFill>
                  <a:srgbClr val="FF0000"/>
                </a:solidFill>
              </a:rPr>
              <a:t>	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linkedList *list1 = new linkedList;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	list1-&gt;addElement(2);</a:t>
            </a:r>
          </a:p>
          <a:p>
            <a:pPr lvl="1">
              <a:buFont typeface="Wingdings" charset="2"/>
              <a:buNone/>
            </a:pPr>
            <a:endParaRPr lang="en-US" altLang="en-US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DCD4E2-E3BF-F649-B8A6-FCD6BA40F2BE}" type="slidenum">
              <a:rPr lang="en-US" altLang="en-US">
                <a:latin typeface="Garamond" charset="0"/>
              </a:rPr>
              <a:pPr eaLnBrk="1" hangingPunct="1"/>
              <a:t>10</a:t>
            </a:fld>
            <a:endParaRPr lang="en-US" altLang="en-US">
              <a:latin typeface="Garamond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3C6577-E544-4B24-8B15-D2BEE12AD293}" type="datetime1">
              <a:rPr lang="en-US" altLang="en-US" smtClean="0"/>
              <a:t>9/26/2019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10083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Deallocation with delete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Space allocated using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altLang="en-US"/>
              <a:t> should be freed</a:t>
            </a:r>
          </a:p>
          <a:p>
            <a:pPr lvl="1"/>
            <a:r>
              <a:rPr lang="en-US" altLang="en-US"/>
              <a:t>In C, we used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free()</a:t>
            </a:r>
          </a:p>
          <a:p>
            <a:pPr lvl="1"/>
            <a:r>
              <a:rPr lang="en-US" altLang="en-US"/>
              <a:t>In C++, we use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delete</a:t>
            </a:r>
          </a:p>
          <a:p>
            <a:pPr lvl="1"/>
            <a:r>
              <a:rPr lang="en-US" altLang="en-US"/>
              <a:t>You should </a:t>
            </a:r>
            <a:r>
              <a:rPr lang="en-US" altLang="en-US" b="1" u="sng">
                <a:solidFill>
                  <a:srgbClr val="FF0000"/>
                </a:solidFill>
              </a:rPr>
              <a:t>only</a:t>
            </a:r>
            <a:r>
              <a:rPr lang="en-US" altLang="en-US"/>
              <a:t> use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altLang="en-US"/>
              <a:t> to free memory allocated by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new</a:t>
            </a:r>
          </a:p>
          <a:p>
            <a:pPr lvl="1"/>
            <a:r>
              <a:rPr lang="en-US" altLang="en-US"/>
              <a:t>Any other use will result in an error</a:t>
            </a:r>
          </a:p>
          <a:p>
            <a:pPr lvl="2"/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40F5D8-0B90-1E44-A7EC-DBE28E28551B}" type="slidenum">
              <a:rPr lang="en-US" altLang="en-US">
                <a:latin typeface="Garamond" charset="0"/>
              </a:rPr>
              <a:pPr eaLnBrk="1" hangingPunct="1"/>
              <a:t>11</a:t>
            </a:fld>
            <a:endParaRPr lang="en-US" altLang="en-US">
              <a:latin typeface="Garamond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EAD8857-EEB8-4328-999B-E249CF3DBA8E}" type="datetime1">
              <a:rPr lang="en-US" altLang="en-US" smtClean="0"/>
              <a:t>9/26/2019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40195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Lecture 11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895A87-3C95-F542-A2B2-778DA915D3EF}" type="slidenum">
              <a:rPr lang="en-US" altLang="en-US">
                <a:latin typeface="Garamond" charset="0"/>
              </a:rPr>
              <a:pPr eaLnBrk="1" hangingPunct="1"/>
              <a:t>12</a:t>
            </a:fld>
            <a:endParaRPr lang="en-US" altLang="en-US">
              <a:latin typeface="Garamond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altLang="en-US"/>
              <a:t> example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772400" cy="10668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2400" b="1">
                <a:latin typeface="Courier New" charset="0"/>
                <a:ea typeface="Courier New" charset="0"/>
                <a:cs typeface="Courier New" charset="0"/>
              </a:rPr>
              <a:t>int *ptr;</a:t>
            </a:r>
          </a:p>
          <a:p>
            <a:pPr>
              <a:buFont typeface="Monotype Sorts" charset="2"/>
              <a:buNone/>
            </a:pPr>
            <a:r>
              <a:rPr lang="en-US" altLang="en-US" sz="2400" b="1">
                <a:latin typeface="Courier New" charset="0"/>
                <a:ea typeface="Courier New" charset="0"/>
                <a:cs typeface="Courier New" charset="0"/>
              </a:rPr>
              <a:t>ptr = new int (100);</a:t>
            </a:r>
          </a:p>
        </p:txBody>
      </p:sp>
      <p:sp>
        <p:nvSpPr>
          <p:cNvPr id="47120" name="Rectangle 6"/>
          <p:cNvSpPr>
            <a:spLocks noChangeArrowheads="1"/>
          </p:cNvSpPr>
          <p:nvPr/>
        </p:nvSpPr>
        <p:spPr bwMode="auto">
          <a:xfrm>
            <a:off x="1981200" y="2133600"/>
            <a:ext cx="7620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76500" y="2133600"/>
            <a:ext cx="2324100" cy="457200"/>
            <a:chOff x="1800" y="2880"/>
            <a:chExt cx="1464" cy="288"/>
          </a:xfrm>
        </p:grpSpPr>
        <p:sp>
          <p:nvSpPr>
            <p:cNvPr id="14353" name="Rectangle 8"/>
            <p:cNvSpPr>
              <a:spLocks noChangeArrowheads="1"/>
            </p:cNvSpPr>
            <p:nvPr/>
          </p:nvSpPr>
          <p:spPr bwMode="auto">
            <a:xfrm>
              <a:off x="2880" y="2880"/>
              <a:ext cx="384" cy="28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100</a:t>
              </a:r>
            </a:p>
          </p:txBody>
        </p:sp>
        <p:cxnSp>
          <p:nvCxnSpPr>
            <p:cNvPr id="14354" name="AutoShape 9"/>
            <p:cNvCxnSpPr>
              <a:cxnSpLocks noChangeShapeType="1"/>
              <a:endCxn id="14353" idx="1"/>
            </p:cNvCxnSpPr>
            <p:nvPr/>
          </p:nvCxnSpPr>
          <p:spPr bwMode="auto">
            <a:xfrm>
              <a:off x="1800" y="3024"/>
              <a:ext cx="1074" cy="0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71600" y="21336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ptr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90600" y="2895600"/>
            <a:ext cx="647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Monotype Sorts" charset="2"/>
              <a:buNone/>
            </a:pPr>
            <a:r>
              <a:rPr lang="en-US" altLang="en-US" sz="2400" b="1">
                <a:latin typeface="Courier New" charset="0"/>
                <a:ea typeface="Courier New" charset="0"/>
                <a:cs typeface="Courier New" charset="0"/>
              </a:rPr>
              <a:t>delete ptr;	</a:t>
            </a:r>
            <a:r>
              <a:rPr lang="en-US" altLang="en-US" sz="2400" b="1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//free the memory</a:t>
            </a:r>
            <a:endParaRPr lang="en-US" altLang="en-US" sz="2400" b="1">
              <a:latin typeface="Courier New" charset="0"/>
              <a:ea typeface="Courier New" charset="0"/>
              <a:cs typeface="Courier New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981200" y="3581400"/>
            <a:ext cx="2819400" cy="533400"/>
            <a:chOff x="2362200" y="4572000"/>
            <a:chExt cx="2819400" cy="533400"/>
          </a:xfrm>
        </p:grpSpPr>
        <p:sp>
          <p:nvSpPr>
            <p:cNvPr id="14351" name="Rectangle 6"/>
            <p:cNvSpPr>
              <a:spLocks noChangeArrowheads="1"/>
            </p:cNvSpPr>
            <p:nvPr/>
          </p:nvSpPr>
          <p:spPr bwMode="auto">
            <a:xfrm>
              <a:off x="2362200" y="4572000"/>
              <a:ext cx="762000" cy="533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2" name="Rectangle 8"/>
            <p:cNvSpPr>
              <a:spLocks noChangeArrowheads="1"/>
            </p:cNvSpPr>
            <p:nvPr/>
          </p:nvSpPr>
          <p:spPr bwMode="auto">
            <a:xfrm>
              <a:off x="4572000" y="4572000"/>
              <a:ext cx="609600" cy="4572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?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371600" y="35814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ptr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BF8827-0181-43A1-864B-37F10F30A360}" type="datetime1">
              <a:rPr lang="en-US" altLang="en-US" smtClean="0"/>
              <a:t>9/26/2019</a:t>
            </a:fld>
            <a:endParaRPr lang="en-US" altLang="en-US"/>
          </a:p>
        </p:txBody>
      </p:sp>
      <p:cxnSp>
        <p:nvCxnSpPr>
          <p:cNvPr id="20" name="AutoShape 9"/>
          <p:cNvCxnSpPr>
            <a:cxnSpLocks noChangeShapeType="1"/>
          </p:cNvCxnSpPr>
          <p:nvPr/>
        </p:nvCxnSpPr>
        <p:spPr bwMode="auto">
          <a:xfrm>
            <a:off x="2486025" y="3810000"/>
            <a:ext cx="1704975" cy="0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457200" y="4267200"/>
            <a:ext cx="82296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latin typeface="Courier New" pitchFamily="49" charset="0"/>
                <a:ea typeface="+mn-ea"/>
                <a:cs typeface="Courier New" pitchFamily="49" charset="0"/>
              </a:rPr>
              <a:t>delete</a:t>
            </a:r>
            <a:r>
              <a:rPr lang="en-US" sz="3000" kern="0" dirty="0">
                <a:latin typeface="+mn-lt"/>
                <a:ea typeface="+mn-ea"/>
                <a:cs typeface="+mn-cs"/>
              </a:rPr>
              <a:t> frees space on heap ...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latin typeface="+mn-lt"/>
                <a:ea typeface="+mn-ea"/>
                <a:cs typeface="+mn-cs"/>
              </a:rPr>
              <a:t>... but </a:t>
            </a:r>
            <a:r>
              <a:rPr lang="en-US" sz="3000" kern="0" dirty="0" err="1"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sz="3000" kern="0" dirty="0">
                <a:latin typeface="+mn-lt"/>
                <a:ea typeface="+mn-ea"/>
                <a:cs typeface="+mn-cs"/>
              </a:rPr>
              <a:t> still points to same address!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q"/>
              <a:defRPr/>
            </a:pPr>
            <a:r>
              <a:rPr lang="en-US" sz="2200" kern="0" dirty="0">
                <a:latin typeface="+mn-lt"/>
                <a:ea typeface="+mn-ea"/>
                <a:cs typeface="+mn-cs"/>
              </a:rPr>
              <a:t>Solution: assign freed pointers to </a:t>
            </a:r>
            <a:r>
              <a:rPr lang="en-US" sz="2200" kern="0" dirty="0">
                <a:latin typeface="Courier New" pitchFamily="49" charset="0"/>
                <a:ea typeface="+mn-ea"/>
                <a:cs typeface="Courier New" pitchFamily="49" charset="0"/>
              </a:rPr>
              <a:t>NULL: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200" b="1" kern="0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sz="2200" b="1" kern="0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= NULL;</a:t>
            </a:r>
          </a:p>
        </p:txBody>
      </p:sp>
    </p:spTree>
    <p:extLst>
      <p:ext uri="{BB962C8B-B14F-4D97-AF65-F5344CB8AC3E}">
        <p14:creationId xmlns:p14="http://schemas.microsoft.com/office/powerpoint/2010/main" val="81299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0" grpId="0" animBg="1"/>
      <p:bldP spid="16" grpId="0"/>
      <p:bldP spid="18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9D7A46-EA8F-AD48-B5A1-C8A804F4E964}" type="slidenum">
              <a:rPr lang="en-US" altLang="en-US">
                <a:latin typeface="Garamond" charset="0"/>
              </a:rPr>
              <a:pPr eaLnBrk="1" hangingPunct="1"/>
              <a:t>13</a:t>
            </a:fld>
            <a:endParaRPr lang="en-US" altLang="en-US">
              <a:latin typeface="Garamond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Example: </a:t>
            </a:r>
            <a:r>
              <a:rPr lang="en-US" altLang="en-US" sz="3600">
                <a:latin typeface="Courier New" charset="0"/>
                <a:ea typeface="Courier New" charset="0"/>
                <a:cs typeface="Courier New" charset="0"/>
              </a:rPr>
              <a:t>delete</a:t>
            </a:r>
            <a:r>
              <a:rPr lang="en-US" altLang="en-US" sz="3600"/>
              <a:t> with arrays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4267200"/>
          </a:xfrm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double *dptr;</a:t>
            </a:r>
          </a:p>
          <a:p>
            <a:pPr>
              <a:buFont typeface="Monotype Sorts" charset="2"/>
              <a:buNone/>
            </a:pP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const int SIZE = 10;</a:t>
            </a:r>
          </a:p>
          <a:p>
            <a:pPr>
              <a:buFont typeface="Monotype Sorts" charset="2"/>
              <a:buNone/>
            </a:pP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dptr = </a:t>
            </a:r>
            <a:r>
              <a:rPr lang="en-US" altLang="en-US" sz="240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new double</a:t>
            </a:r>
            <a:r>
              <a:rPr lang="en-US" altLang="en-US" sz="2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[SIZE]</a:t>
            </a:r>
            <a:r>
              <a:rPr lang="en-US" altLang="en-US" sz="240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//80 bytes</a:t>
            </a:r>
            <a:endParaRPr lang="en-US" altLang="en-US" sz="240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Monotype Sorts" charset="2"/>
              <a:buNone/>
            </a:pP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for(int i=0; i&lt;SIZE; ++i)</a:t>
            </a:r>
          </a:p>
          <a:p>
            <a:pPr>
              <a:buFont typeface="Monotype Sorts" charset="2"/>
              <a:buNone/>
            </a:pP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	cin &gt;&gt; dptr[i];</a:t>
            </a:r>
          </a:p>
          <a:p>
            <a:pPr>
              <a:buFont typeface="Monotype Sorts" charset="2"/>
              <a:buNone/>
            </a:pP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fun1(dptr, SIZE); </a:t>
            </a:r>
            <a:r>
              <a:rPr lang="en-US" altLang="en-US" sz="24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// pass array to fun1</a:t>
            </a:r>
            <a:endParaRPr lang="en-US" altLang="en-US" sz="240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 typeface="Monotype Sorts" charset="2"/>
              <a:buNone/>
            </a:pPr>
            <a:r>
              <a:rPr lang="en-US" altLang="en-US" sz="240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delete </a:t>
            </a:r>
            <a:r>
              <a:rPr lang="en-US" altLang="en-US" sz="24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altLang="en-US" sz="240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dptr</a:t>
            </a:r>
            <a:r>
              <a:rPr lang="en-US" altLang="en-US" sz="2400">
                <a:latin typeface="Courier New" charset="0"/>
                <a:ea typeface="Courier New" charset="0"/>
                <a:cs typeface="Courier New" charset="0"/>
              </a:rPr>
              <a:t>;	   </a:t>
            </a:r>
            <a:r>
              <a:rPr lang="en-US" altLang="en-US" sz="24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//free all 10 elements</a:t>
            </a:r>
          </a:p>
          <a:p>
            <a:pPr>
              <a:buFont typeface="Monotype Sorts" charset="2"/>
              <a:buNone/>
            </a:pPr>
            <a:r>
              <a:rPr lang="en-US" altLang="en-US" sz="240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dptr = NULL;</a:t>
            </a:r>
            <a:endParaRPr lang="en-US" altLang="en-US" sz="280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C239A-D87C-4A5E-9411-CD6A32588070}" type="datetime1">
              <a:rPr lang="en-US" altLang="en-US" smtClean="0"/>
              <a:t>9/26/2019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14063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Vectors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HW 1 due 9/30</a:t>
            </a:r>
          </a:p>
          <a:p>
            <a:pPr lvl="1"/>
            <a:r>
              <a:rPr lang="en-US" dirty="0"/>
              <a:t>Exam 1: Thursday, 10/3, 2-4 PM, Ball 328</a:t>
            </a:r>
          </a:p>
          <a:p>
            <a:pPr lvl="2"/>
            <a:r>
              <a:rPr lang="en-US" dirty="0"/>
              <a:t>Posted form to complete if you need an alternate time for the exam</a:t>
            </a:r>
          </a:p>
          <a:p>
            <a:pPr lvl="1"/>
            <a:r>
              <a:rPr lang="en-US" dirty="0"/>
              <a:t>Program 2 to be posted next week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59B7E7-420B-464F-A5CD-CC7117F09FF1}" type="datetime1">
              <a:rPr lang="en-US" smtClean="0">
                <a:latin typeface="+mj-lt"/>
              </a:rPr>
              <a:t>9/26/2019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14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HW 1 due 9/30</a:t>
            </a:r>
          </a:p>
          <a:p>
            <a:r>
              <a:rPr lang="en-US" dirty="0"/>
              <a:t>Exam 1: Thursday, 10/3, 2-4 PM, Ball 328</a:t>
            </a:r>
          </a:p>
          <a:p>
            <a:pPr lvl="1"/>
            <a:r>
              <a:rPr lang="en-US" dirty="0"/>
              <a:t>Posted form to complete if you need an alternate time for the exam</a:t>
            </a:r>
          </a:p>
          <a:p>
            <a:r>
              <a:rPr lang="en-US" dirty="0"/>
              <a:t>Program 2 to be posted next week</a:t>
            </a:r>
          </a:p>
          <a:p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Dynamic allocation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F1AD58B-357C-4CAF-948C-4CBD4396DA63}" type="datetime1">
              <a:rPr lang="en-US" smtClean="0">
                <a:latin typeface="+mj-lt"/>
              </a:rPr>
              <a:t>9/26/2019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11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Refresher on pointers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Allocators (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altLang="en-US" dirty="0"/>
              <a:t>) return </a:t>
            </a:r>
            <a:r>
              <a:rPr lang="en-US" altLang="en-US" dirty="0">
                <a:solidFill>
                  <a:srgbClr val="FF0000"/>
                </a:solidFill>
              </a:rPr>
              <a:t>pointer</a:t>
            </a:r>
            <a:r>
              <a:rPr lang="en-US" altLang="en-US" dirty="0"/>
              <a:t> to allocated space</a:t>
            </a:r>
          </a:p>
          <a:p>
            <a:r>
              <a:rPr lang="en-US" altLang="en-US" dirty="0"/>
              <a:t>Pointer: address of another object</a:t>
            </a:r>
          </a:p>
          <a:p>
            <a:pPr lvl="1"/>
            <a:r>
              <a:rPr lang="en-US" altLang="en-US" dirty="0"/>
              <a:t>Can get address of existing object using </a:t>
            </a:r>
            <a:r>
              <a:rPr lang="en-US" altLang="en-US" b="1" dirty="0">
                <a:solidFill>
                  <a:srgbClr val="FF0000"/>
                </a:solidFill>
              </a:rPr>
              <a:t>&amp;</a:t>
            </a:r>
          </a:p>
          <a:p>
            <a:pPr lvl="1"/>
            <a:r>
              <a:rPr lang="en-US" altLang="en-US" dirty="0"/>
              <a:t>Can get value of existing pointer using </a:t>
            </a:r>
            <a:r>
              <a:rPr lang="en-US" altLang="en-US" b="1" dirty="0">
                <a:solidFill>
                  <a:srgbClr val="FF0000"/>
                </a:solidFill>
              </a:rPr>
              <a:t>*</a:t>
            </a:r>
          </a:p>
          <a:p>
            <a:pPr lvl="1"/>
            <a:r>
              <a:rPr lang="en-US" altLang="en-US" dirty="0"/>
              <a:t>Pointer declaration:</a:t>
            </a:r>
          </a:p>
          <a:p>
            <a:pPr lvl="2">
              <a:buFont typeface="Wingdings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&lt;base type&gt;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* </a:t>
            </a:r>
            <a:r>
              <a:rPr lang="en-US" altLang="en-US" dirty="0">
                <a:solidFill>
                  <a:srgbClr val="0000FF"/>
                </a:solidFill>
                <a:latin typeface="Courier New" charset="0"/>
                <a:ea typeface="Courier New" charset="0"/>
                <a:cs typeface="Courier New" charset="0"/>
              </a:rPr>
              <a:t>&lt;pointer name&gt;</a:t>
            </a:r>
          </a:p>
          <a:p>
            <a:pPr lvl="2"/>
            <a:r>
              <a:rPr lang="en-US" altLang="en-US" dirty="0">
                <a:ea typeface="Courier New" charset="0"/>
                <a:cs typeface="Courier New" charset="0"/>
              </a:rPr>
              <a:t>Base type determines how reference is interpreted</a:t>
            </a:r>
          </a:p>
          <a:p>
            <a:pPr lvl="2"/>
            <a:r>
              <a:rPr lang="en-US" altLang="en-US" dirty="0">
                <a:ea typeface="Courier New" charset="0"/>
                <a:cs typeface="Courier New" charset="0"/>
              </a:rPr>
              <a:t>Be careful when declaring multiple pointers</a:t>
            </a:r>
          </a:p>
          <a:p>
            <a:pPr lvl="2"/>
            <a:r>
              <a:rPr lang="en-US" altLang="en-US" dirty="0">
                <a:ea typeface="Courier New" charset="0"/>
                <a:cs typeface="Courier New" charset="0"/>
              </a:rPr>
              <a:t>Be sure to initialize pointer before use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EADE75-6387-DC48-B91F-8E74ABD5AD29}" type="slidenum">
              <a:rPr lang="en-US" altLang="en-US">
                <a:latin typeface="Garamond" charset="0"/>
              </a:rPr>
              <a:pPr eaLnBrk="1" hangingPunct="1"/>
              <a:t>3</a:t>
            </a:fld>
            <a:endParaRPr lang="en-US" altLang="en-US">
              <a:latin typeface="Garamond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CB70C6-596E-4194-B6F2-ABE50BB374D5}" type="datetime1">
              <a:rPr lang="en-US" altLang="en-US" smtClean="0"/>
              <a:t>9/26/2019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065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Refresher on pointers, pt.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Can assign pointers to one another; e.g.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x, *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xp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xp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xp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n"/>
              <a:defRPr/>
            </a:pPr>
            <a:r>
              <a:rPr lang="en-US" dirty="0">
                <a:cs typeface="Courier New" pitchFamily="49" charset="0"/>
              </a:rPr>
              <a:t>Array/pointer duality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Array name is pointer to first element</a:t>
            </a:r>
          </a:p>
          <a:p>
            <a:pPr lvl="2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n"/>
              <a:defRPr/>
            </a:pPr>
            <a:r>
              <a:rPr lang="en-US" dirty="0">
                <a:cs typeface="Courier New" pitchFamily="49" charset="0"/>
              </a:rPr>
              <a:t>Can dereference array name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Can treat pointers like arrays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D6677E9-B6F5-2A4C-8C9C-AC5AFF43F894}" type="slidenum">
              <a:rPr lang="en-US" altLang="en-US">
                <a:latin typeface="Garamond" charset="0"/>
              </a:rPr>
              <a:pPr eaLnBrk="1" hangingPunct="1"/>
              <a:t>4</a:t>
            </a:fld>
            <a:endParaRPr lang="en-US" altLang="en-US">
              <a:latin typeface="Garamond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CD1749-1BC1-47C4-A499-5B6453CFAD39}" type="datetime1">
              <a:rPr lang="en-US" altLang="en-US" smtClean="0"/>
              <a:t>9/26/2019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3014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memory allocation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Up until now, allocated memory statically</a:t>
            </a:r>
          </a:p>
          <a:p>
            <a:pPr lvl="1"/>
            <a:r>
              <a:rPr lang="en-US" altLang="en-US"/>
              <a:t>Assumed we knew data size at compile time</a:t>
            </a:r>
          </a:p>
          <a:p>
            <a:r>
              <a:rPr lang="en-US" altLang="en-US"/>
              <a:t>What if data size is input-dependent and unknown until run time?</a:t>
            </a:r>
          </a:p>
          <a:p>
            <a:pPr lvl="1"/>
            <a:r>
              <a:rPr lang="en-US" altLang="en-US"/>
              <a:t>In C, dynamic memory allocation handled through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>
                <a:ea typeface="Courier New" charset="0"/>
                <a:cs typeface="Courier New" charset="0"/>
              </a:rPr>
              <a:t> </a:t>
            </a:r>
            <a:r>
              <a:rPr lang="en-US" altLang="en-US"/>
              <a:t>and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free</a:t>
            </a:r>
          </a:p>
          <a:p>
            <a:pPr lvl="1"/>
            <a:r>
              <a:rPr lang="en-US" altLang="en-US">
                <a:ea typeface="Courier New" charset="0"/>
                <a:cs typeface="Courier New" charset="0"/>
              </a:rPr>
              <a:t>In C++, we use </a:t>
            </a:r>
            <a:r>
              <a:rPr lang="en-US" altLang="en-US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altLang="en-US" b="1">
                <a:solidFill>
                  <a:srgbClr val="FF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en-US">
                <a:ea typeface="Courier New" charset="0"/>
                <a:cs typeface="Courier New" charset="0"/>
              </a:rPr>
              <a:t>and</a:t>
            </a:r>
            <a:r>
              <a:rPr lang="en-US" altLang="en-US" b="1">
                <a:solidFill>
                  <a:srgbClr val="FF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en-US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delete</a:t>
            </a:r>
          </a:p>
          <a:p>
            <a:pPr lvl="1"/>
            <a:r>
              <a:rPr lang="en-US" altLang="en-US">
                <a:ea typeface="Courier New" charset="0"/>
                <a:cs typeface="Courier New" charset="0"/>
              </a:rPr>
              <a:t>Allocator (</a:t>
            </a:r>
            <a:r>
              <a:rPr lang="en-US" altLang="en-US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new</a:t>
            </a:r>
            <a:r>
              <a:rPr lang="en-US" altLang="en-US">
                <a:ea typeface="Courier New" charset="0"/>
                <a:cs typeface="Courier New" charset="0"/>
              </a:rPr>
              <a:t>) returns pointer to allocated space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108EF7B-AF9C-4344-B0B8-E23BBA34A7AD}" type="datetime1">
              <a:rPr lang="en-US" altLang="en-US" smtClean="0"/>
              <a:t>9/26/2019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9E04B5-A1D8-114F-B97C-667CBC4EF2D6}" type="slidenum">
              <a:rPr lang="en-US" altLang="en-US">
                <a:latin typeface="Garamond" charset="0"/>
              </a:rPr>
              <a:pPr eaLnBrk="1" hangingPunct="1"/>
              <a:t>5</a:t>
            </a:fld>
            <a:endParaRPr lang="en-US" alt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196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Allocation with 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new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In C,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allocates space on heap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b="1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dirty="0"/>
              <a:t>allocates space for 1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(20*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b="1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dirty="0"/>
              <a:t>allocates an array of 20 integers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Both calls return pointer to first byte of element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In C++, we use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allocates space for 1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[20] </a:t>
            </a:r>
            <a:r>
              <a:rPr lang="en-US" dirty="0"/>
              <a:t>allocates an array of 20 integers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As with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/>
              <a:t>,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returns pointer to first byte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Directly initialize with value in parentheses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e.g.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(3)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766868-2BC5-F34A-AE55-ABCEB6E03171}" type="slidenum">
              <a:rPr lang="en-US" altLang="en-US">
                <a:latin typeface="Garamond" charset="0"/>
              </a:rPr>
              <a:pPr eaLnBrk="1" hangingPunct="1"/>
              <a:t>6</a:t>
            </a:fld>
            <a:endParaRPr lang="en-US" altLang="en-US">
              <a:latin typeface="Garamond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000F9F-B59D-4755-AFEF-DF4948949CAA}" type="datetime1">
              <a:rPr lang="en-US" altLang="en-US" smtClean="0"/>
              <a:t>9/26/2019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7225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sz="2000">
                <a:latin typeface="Courier New" charset="0"/>
                <a:ea typeface="Courier New" charset="0"/>
                <a:cs typeface="Courier New" charset="0"/>
              </a:rPr>
              <a:t>int *iPtr;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altLang="en-US" sz="2000">
                <a:latin typeface="Courier New" charset="0"/>
                <a:ea typeface="Courier New" charset="0"/>
                <a:cs typeface="Courier New" charset="0"/>
              </a:rPr>
              <a:t>iPtr = new int;	</a:t>
            </a:r>
            <a:r>
              <a:rPr lang="en-US" altLang="en-US" sz="20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// 4 bytes are allocated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			// iPtr points to 1</a:t>
            </a:r>
            <a:r>
              <a:rPr lang="en-US" altLang="en-US" sz="2000" baseline="300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st</a:t>
            </a:r>
            <a:r>
              <a:rPr lang="en-US" altLang="en-US" sz="20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 byte</a:t>
            </a:r>
            <a:endParaRPr lang="en-US" altLang="en-US" sz="200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sz="2000">
                <a:latin typeface="Courier New" charset="0"/>
                <a:ea typeface="Courier New" charset="0"/>
                <a:cs typeface="Courier New" charset="0"/>
              </a:rPr>
              <a:t>double *dPtr;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altLang="en-US" sz="2000">
                <a:latin typeface="Courier New" charset="0"/>
                <a:ea typeface="Courier New" charset="0"/>
                <a:cs typeface="Courier New" charset="0"/>
              </a:rPr>
              <a:t>dPtr = new double[20]; </a:t>
            </a:r>
            <a:r>
              <a:rPr lang="en-US" altLang="en-US" sz="20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// 160 bytes allocated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altLang="en-US" sz="20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                       // dPtr points to 1</a:t>
            </a:r>
            <a:r>
              <a:rPr lang="en-US" altLang="en-US" sz="2000" baseline="300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st</a:t>
            </a:r>
            <a:r>
              <a:rPr lang="en-US" altLang="en-US" sz="2000">
                <a:solidFill>
                  <a:srgbClr val="336600"/>
                </a:solidFill>
                <a:latin typeface="Courier New" charset="0"/>
                <a:ea typeface="Courier New" charset="0"/>
                <a:cs typeface="Courier New" charset="0"/>
              </a:rPr>
              <a:t> byte</a:t>
            </a:r>
            <a:r>
              <a:rPr lang="en-US" altLang="en-US" sz="2400">
                <a:solidFill>
                  <a:srgbClr val="336600"/>
                </a:solidFill>
              </a:rPr>
              <a:t> </a:t>
            </a:r>
            <a:r>
              <a:rPr lang="en-US" altLang="en-US" sz="2800">
                <a:solidFill>
                  <a:srgbClr val="336600"/>
                </a:solidFill>
              </a:rPr>
              <a:t>				</a:t>
            </a:r>
            <a:endParaRPr lang="en-US" altLang="en-US" sz="280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Lecture 11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861B9EC-A560-694C-B80D-411C1B8C490E}" type="slidenum">
              <a:rPr lang="en-US" altLang="en-US">
                <a:latin typeface="Garamond" charset="0"/>
              </a:rPr>
              <a:pPr eaLnBrk="1" hangingPunct="1"/>
              <a:t>7</a:t>
            </a:fld>
            <a:endParaRPr lang="en-US" altLang="en-US">
              <a:latin typeface="Garamond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43200" y="3429000"/>
          <a:ext cx="609600" cy="260032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40" name="TextBox 8"/>
          <p:cNvSpPr txBox="1">
            <a:spLocks noChangeArrowheads="1"/>
          </p:cNvSpPr>
          <p:nvPr/>
        </p:nvSpPr>
        <p:spPr bwMode="auto">
          <a:xfrm>
            <a:off x="2743200" y="3048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heap</a:t>
            </a:r>
          </a:p>
        </p:txBody>
      </p:sp>
      <p:grpSp>
        <p:nvGrpSpPr>
          <p:cNvPr id="9241" name="Group 13"/>
          <p:cNvGrpSpPr>
            <a:grpSpLocks/>
          </p:cNvGrpSpPr>
          <p:nvPr/>
        </p:nvGrpSpPr>
        <p:grpSpPr bwMode="auto">
          <a:xfrm>
            <a:off x="1371600" y="3429000"/>
            <a:ext cx="762000" cy="338138"/>
            <a:chOff x="1371600" y="3429000"/>
            <a:chExt cx="762000" cy="338554"/>
          </a:xfrm>
        </p:grpSpPr>
        <p:sp>
          <p:nvSpPr>
            <p:cNvPr id="9252" name="TextBox 9"/>
            <p:cNvSpPr txBox="1">
              <a:spLocks noChangeArrowheads="1"/>
            </p:cNvSpPr>
            <p:nvPr/>
          </p:nvSpPr>
          <p:spPr bwMode="auto">
            <a:xfrm>
              <a:off x="1371600" y="3429000"/>
              <a:ext cx="533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600"/>
                <a:t>iPtr</a:t>
              </a:r>
            </a:p>
          </p:txBody>
        </p:sp>
        <p:sp>
          <p:nvSpPr>
            <p:cNvPr id="9253" name="Rectangle 10"/>
            <p:cNvSpPr>
              <a:spLocks noChangeArrowheads="1"/>
            </p:cNvSpPr>
            <p:nvPr/>
          </p:nvSpPr>
          <p:spPr bwMode="auto">
            <a:xfrm>
              <a:off x="1828800" y="3505200"/>
              <a:ext cx="304800" cy="2286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cxnSp>
        <p:nvCxnSpPr>
          <p:cNvPr id="44060" name="Straight Arrow Connector 12"/>
          <p:cNvCxnSpPr>
            <a:cxnSpLocks noChangeShapeType="1"/>
          </p:cNvCxnSpPr>
          <p:nvPr/>
        </p:nvCxnSpPr>
        <p:spPr bwMode="auto">
          <a:xfrm>
            <a:off x="1981200" y="3581400"/>
            <a:ext cx="762000" cy="1588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43" name="Group 14"/>
          <p:cNvGrpSpPr>
            <a:grpSpLocks/>
          </p:cNvGrpSpPr>
          <p:nvPr/>
        </p:nvGrpSpPr>
        <p:grpSpPr bwMode="auto">
          <a:xfrm>
            <a:off x="1371600" y="4953000"/>
            <a:ext cx="838200" cy="338138"/>
            <a:chOff x="1371600" y="3429000"/>
            <a:chExt cx="838200" cy="338554"/>
          </a:xfrm>
        </p:grpSpPr>
        <p:sp>
          <p:nvSpPr>
            <p:cNvPr id="9250" name="TextBox 15"/>
            <p:cNvSpPr txBox="1">
              <a:spLocks noChangeArrowheads="1"/>
            </p:cNvSpPr>
            <p:nvPr/>
          </p:nvSpPr>
          <p:spPr bwMode="auto">
            <a:xfrm>
              <a:off x="1371600" y="3429000"/>
              <a:ext cx="609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1600"/>
                <a:t>dPtr</a:t>
              </a:r>
            </a:p>
          </p:txBody>
        </p:sp>
        <p:sp>
          <p:nvSpPr>
            <p:cNvPr id="9251" name="Rectangle 16"/>
            <p:cNvSpPr>
              <a:spLocks noChangeArrowheads="1"/>
            </p:cNvSpPr>
            <p:nvPr/>
          </p:nvSpPr>
          <p:spPr bwMode="auto">
            <a:xfrm>
              <a:off x="1905000" y="3505200"/>
              <a:ext cx="304800" cy="2286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cxnSp>
        <p:nvCxnSpPr>
          <p:cNvPr id="44062" name="Straight Arrow Connector 17"/>
          <p:cNvCxnSpPr>
            <a:cxnSpLocks noChangeShapeType="1"/>
          </p:cNvCxnSpPr>
          <p:nvPr/>
        </p:nvCxnSpPr>
        <p:spPr bwMode="auto">
          <a:xfrm>
            <a:off x="1981200" y="5105400"/>
            <a:ext cx="762000" cy="1588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Date Placeholder 1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A8D5C3-5B2F-4712-A60E-5FC5A5CFEA82}" type="datetime1">
              <a:rPr lang="en-US" altLang="en-US" smtClean="0"/>
              <a:t>9/26/2019</a:t>
            </a:fld>
            <a:endParaRPr lang="en-US" altLang="en-US" dirty="0"/>
          </a:p>
        </p:txBody>
      </p:sp>
      <p:sp>
        <p:nvSpPr>
          <p:cNvPr id="18" name="Right Brace 17"/>
          <p:cNvSpPr/>
          <p:nvPr/>
        </p:nvSpPr>
        <p:spPr>
          <a:xfrm>
            <a:off x="3505200" y="3505200"/>
            <a:ext cx="2286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10000" y="3429000"/>
            <a:ext cx="44545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4 bytes allocated for single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>
                <a:latin typeface="+mn-lt"/>
                <a:ea typeface="+mn-ea"/>
                <a:cs typeface="Courier New" pitchFamily="49" charset="0"/>
              </a:rPr>
              <a:t>variable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0" y="5257800"/>
            <a:ext cx="47783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160 bytes allocated for 20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double </a:t>
            </a:r>
            <a:r>
              <a:rPr lang="en-US" dirty="0">
                <a:latin typeface="+mn-lt"/>
                <a:ea typeface="+mn-ea"/>
                <a:cs typeface="Courier New" pitchFamily="49" charset="0"/>
              </a:rPr>
              <a:t>variables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3505200" y="4953000"/>
            <a:ext cx="2286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63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Times New Roman" charset="0"/>
              </a:rPr>
              <a:t>Dynamic allocation example</a:t>
            </a:r>
            <a:br>
              <a:rPr lang="en-US" altLang="en-US" sz="4000">
                <a:latin typeface="Times New Roman" charset="0"/>
              </a:rPr>
            </a:br>
            <a:endParaRPr lang="en-US" alt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double[6];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7;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',' &lt;&lt;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&lt;6;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5;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&lt;6;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(*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)++ &lt;&lt; ' ';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&lt;6;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&lt;&lt; ' ';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0; 			</a:t>
            </a:r>
            <a:endParaRPr lang="en-US" sz="2000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Structures: Lecture 11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68542B-BA39-0B46-BE28-B7E63C13A8EB}" type="slidenum">
              <a:rPr lang="en-US" altLang="en-US">
                <a:latin typeface="Garamond" charset="0"/>
              </a:rPr>
              <a:pPr eaLnBrk="1" hangingPunct="1"/>
              <a:t>8</a:t>
            </a:fld>
            <a:endParaRPr lang="en-US" altLang="en-US">
              <a:latin typeface="Garamond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477000" y="3886200"/>
            <a:ext cx="1403350" cy="1754188"/>
          </a:xfrm>
          <a:prstGeom prst="rect">
            <a:avLst/>
          </a:prstGeom>
          <a:solidFill>
            <a:srgbClr val="D4A9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OUTPUT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7, 3</a:t>
            </a:r>
          </a:p>
          <a:p>
            <a:pPr eaLnBrk="1" hangingPunct="1"/>
            <a:r>
              <a:rPr lang="en-US" altLang="en-US"/>
              <a:t>5 6 7 8 9 10</a:t>
            </a:r>
          </a:p>
          <a:p>
            <a:pPr eaLnBrk="1" hangingPunct="1"/>
            <a:r>
              <a:rPr lang="en-US" altLang="en-US"/>
              <a:t>11 5 5 5 5 5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Why?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1782C3-FF27-4A41-BF98-7DA81C3C1AF6}" type="datetime1">
              <a:rPr lang="en-US" altLang="en-US" smtClean="0"/>
              <a:t>9/26/2019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910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Dynamically allocated objects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May want to dynamically allocate objects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 array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Points </a:t>
            </a:r>
            <a:r>
              <a:rPr lang="en-US" dirty="0"/>
              <a:t>where size is unknown at compile time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Point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pointArray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numPoints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numPoints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pointArray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Point[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numPoints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 linked list data structure—to add an element to the list, must allocate new element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private:</a:t>
            </a:r>
            <a:endParaRPr lang="en-US" dirty="0"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*next;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public: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addElement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addElement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next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99C1E6-4C54-6B4C-BD0F-D5A7693C0181}" type="slidenum">
              <a:rPr lang="en-US" altLang="en-US">
                <a:latin typeface="Garamond" charset="0"/>
              </a:rPr>
              <a:pPr eaLnBrk="1" hangingPunct="1"/>
              <a:t>9</a:t>
            </a:fld>
            <a:endParaRPr lang="en-US" altLang="en-US">
              <a:latin typeface="Garamond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D26774-70EB-45AE-AF4B-BC60DEDC5A7A}" type="datetime1">
              <a:rPr lang="en-US" altLang="en-US" smtClean="0"/>
              <a:t>9/26/2019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7183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11531</TotalTime>
  <Words>805</Words>
  <Application>Microsoft Office PowerPoint</Application>
  <PresentationFormat>On-screen Show (4:3)</PresentationFormat>
  <Paragraphs>201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Courier New</vt:lpstr>
      <vt:lpstr>Garamond</vt:lpstr>
      <vt:lpstr>Monotype Sorts</vt:lpstr>
      <vt:lpstr>Times New Roman</vt:lpstr>
      <vt:lpstr>Wingdings</vt:lpstr>
      <vt:lpstr>Edge</vt:lpstr>
      <vt:lpstr>EECE.3220 Data Structures</vt:lpstr>
      <vt:lpstr>Announcements/reminders</vt:lpstr>
      <vt:lpstr>Refresher on pointers</vt:lpstr>
      <vt:lpstr>Refresher on pointers, pt. 2</vt:lpstr>
      <vt:lpstr>Dynamic memory allocation</vt:lpstr>
      <vt:lpstr>Allocation with new</vt:lpstr>
      <vt:lpstr>Example</vt:lpstr>
      <vt:lpstr>Dynamic allocation example </vt:lpstr>
      <vt:lpstr>Dynamically allocated objects</vt:lpstr>
      <vt:lpstr>Referencing objects through pointers</vt:lpstr>
      <vt:lpstr>Deallocation with delete</vt:lpstr>
      <vt:lpstr>delete example</vt:lpstr>
      <vt:lpstr>Example: delete with arrays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2625</cp:revision>
  <dcterms:created xsi:type="dcterms:W3CDTF">2006-04-03T05:03:01Z</dcterms:created>
  <dcterms:modified xsi:type="dcterms:W3CDTF">2019-09-27T03:15:42Z</dcterms:modified>
</cp:coreProperties>
</file>