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2" r:id="rId4"/>
    <p:sldId id="380" r:id="rId5"/>
    <p:sldId id="263" r:id="rId6"/>
    <p:sldId id="264" r:id="rId7"/>
    <p:sldId id="330" r:id="rId8"/>
    <p:sldId id="405" r:id="rId9"/>
    <p:sldId id="290" r:id="rId10"/>
    <p:sldId id="265" r:id="rId11"/>
    <p:sldId id="267" r:id="rId12"/>
    <p:sldId id="340" r:id="rId13"/>
    <p:sldId id="331" r:id="rId14"/>
    <p:sldId id="334" r:id="rId15"/>
    <p:sldId id="341" r:id="rId16"/>
    <p:sldId id="337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0" r:id="rId36"/>
    <p:sldId id="401" r:id="rId37"/>
    <p:sldId id="402" r:id="rId38"/>
    <p:sldId id="403" r:id="rId39"/>
    <p:sldId id="404" r:id="rId40"/>
    <p:sldId id="379" r:id="rId4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0" d="100"/>
          <a:sy n="60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6CD093-7544-3D45-A23E-D72E21EFB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9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DC514-AD1D-EE49-8339-DBB4AB14A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9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40E226-B4DF-E14F-AB98-2B599D4CDBFE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21789-792E-EB4E-8BE7-301E83D31FE3}" type="datetime1">
              <a:rPr lang="en-US"/>
              <a:pPr/>
              <a:t>5/15/2017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5C207D-5588-3E49-ADFC-C890A05BCBCA}" type="slidenum">
              <a:rPr lang="en-US"/>
              <a:pPr/>
              <a:t>25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876FCC-CA28-A643-BA06-52DD4FB1637F}" type="datetime1">
              <a:rPr lang="en-US"/>
              <a:pPr/>
              <a:t>5/15/2017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8BDD08-73CE-BF4C-8A71-25EC66D37430}" type="slidenum">
              <a:rPr lang="en-US"/>
              <a:pPr/>
              <a:t>26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3F15C21-3FF9-D643-896D-ED9D4319AC9F}" type="datetime1">
              <a:rPr lang="en-US"/>
              <a:pPr/>
              <a:t>5/15/2017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897E1D7-A306-974C-A998-3575CD1354B1}" type="slidenum">
              <a:rPr lang="en-US"/>
              <a:pPr/>
              <a:t>27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F36AF7F-60C8-D349-873A-D68EF79EB869}" type="datetime1">
              <a:rPr lang="en-US"/>
              <a:pPr/>
              <a:t>5/15/2017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8A1D1E-F180-8241-9CAD-C3F511FDE287}" type="slidenum">
              <a:rPr lang="en-US"/>
              <a:pPr/>
              <a:t>29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23ADDA-AE31-B04C-9EA8-C7C0635A62CC}" type="datetime1">
              <a:rPr lang="en-US"/>
              <a:pPr/>
              <a:t>5/15/2017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886C3C-FF6B-F44F-889B-B0C744B7C95C}" type="slidenum">
              <a:rPr lang="en-US"/>
              <a:pPr/>
              <a:t>30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A5028BB-22E9-B149-85A1-2B828FFCDACB}" type="datetime1">
              <a:rPr lang="en-US"/>
              <a:pPr/>
              <a:t>5/15/2017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A19E69-5C2F-AD42-8922-2202214D6758}" type="slidenum">
              <a:rPr lang="en-US"/>
              <a:pPr/>
              <a:t>36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7888F2-630E-9648-BD64-36CEEB31DE96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986C587-050F-BF4A-BE28-CC3D4F9F56E0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208249-F1DF-484E-B770-77CF0A5BBE5D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C365D3-3268-EC46-BC7A-BA0788E8049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BCE8EAF-9FA0-254E-BA3E-0C72C08AE4B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A88067-642D-5F45-9AD7-F067E394A659}" type="slidenum">
              <a:rPr lang="en-US" sz="1300">
                <a:ea typeface="MS PGothic" charset="0"/>
                <a:cs typeface="MS PGothic" charset="0"/>
              </a:rPr>
              <a:pPr/>
              <a:t>13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5A88512-36B2-EF4B-BF9E-F6F09121DD85}" type="slidenum">
              <a:rPr lang="en-US" sz="1300">
                <a:ea typeface="MS PGothic" charset="0"/>
                <a:cs typeface="MS PGothic" charset="0"/>
              </a:rPr>
              <a:pPr/>
              <a:t>14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BFB2B7-A409-3E47-9E5A-186802E4AC4B}" type="slidenum">
              <a:rPr lang="en-US" sz="1300">
                <a:ea typeface="MS PGothic" charset="0"/>
                <a:cs typeface="MS PGothic" charset="0"/>
              </a:rPr>
              <a:pPr/>
              <a:t>16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52C6C-B57E-DF49-8622-6E179DBDA2D7}" type="datetime1">
              <a:rPr lang="en-US" smtClean="0"/>
              <a:t>5/15/2017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1975-A09D-374C-8F51-627C7368B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E5E62-EDBD-0D49-B292-1B00B4D526E9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33B5-D433-A940-8A9A-3D9D79E4F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6E849-1672-CE4E-85AB-9AA1A0F63818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7587-511C-AB46-8557-4C28CBB51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6859F-C71A-F640-ABF0-D35F3F9FC3EC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F9F7-E474-DE49-AC9E-838283848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E30F0-5BB8-5C44-91F6-7E4469C04A6C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23F1E-009D-3F4B-B792-4B55EDE34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5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2412FE-8BBC-5A48-AB12-0CBA7532915F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A655A-2899-6F49-AF0D-19326859B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2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1C76DE-1182-1C4B-9025-1EE35FF37A95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4876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C08EC7-478C-8540-AB15-A4FDFF19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7CBC1-EC18-4645-8AFD-F94C5C90AEC5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6F06C-DB5D-3642-9A86-E4F4E09E7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444E2-DE99-9049-869B-0ACE12F4E0FB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A485C-DE07-504F-891E-F453E69E8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DD64A-A568-E842-810F-213BCDCD8994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04786-6D20-8D47-8966-9650627D3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A2A7F-A2F8-2F42-A008-093AEEAB11F5}" type="datetime1">
              <a:rPr lang="en-US" smtClean="0"/>
              <a:t>5/15/2017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439BA-5B26-0B4B-BAB6-4BE970BBF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BCC66-EBD2-7242-A461-A41F0D15FF34}" type="datetime1">
              <a:rPr lang="en-US" smtClean="0"/>
              <a:t>5/15/2017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C4562-E042-C046-8ABD-D45655E9D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3AD87-AFB9-B845-AD36-19E34349D6FD}" type="datetime1">
              <a:rPr lang="en-US" smtClean="0"/>
              <a:t>5/15/2017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D6C5E-1AC1-3840-9BA6-A606AFF3E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0E830-C8D3-924A-AD8F-ECE7FF687CD2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7BDE-9967-5640-9542-DFBF7CCCF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51002-6358-F54F-B129-7697F9017F95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DFE-E6F0-7541-A93B-FD21A5373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457BCD7-BC3B-354B-B27D-2F054B5144F9}" type="datetime1">
              <a:rPr lang="en-US" smtClean="0"/>
              <a:t>5/15/2017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555783-36D6-B447-9C45-2492A8DA7D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  <p:sldLayoutId id="2147484415" r:id="rId14"/>
    <p:sldLayoutId id="2147484416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Role of ISA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types, storage, and addressing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What you should learn in this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</a:t>
            </a:r>
            <a:r>
              <a:rPr lang="en-US" dirty="0" smtClean="0">
                <a:ea typeface="+mn-ea"/>
              </a:rPr>
              <a:t>major aspects: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to program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assembly language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Will look at HLL </a:t>
            </a:r>
            <a:r>
              <a:rPr lang="en-US" dirty="0" smtClean="0">
                <a:sym typeface="Wingdings" pitchFamily="2" charset="2"/>
              </a:rPr>
              <a:t> assembly translation, integration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Use of HLL with microcontrollers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a microprocessor works with other components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interfacing circuits and control schemes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work with </a:t>
            </a:r>
            <a:r>
              <a:rPr lang="en-US" smtClean="0">
                <a:ea typeface="+mn-ea"/>
              </a:rPr>
              <a:t>two </a:t>
            </a:r>
            <a:r>
              <a:rPr lang="en-US" smtClean="0">
                <a:ea typeface="+mn-ea"/>
              </a:rPr>
              <a:t>processor </a:t>
            </a:r>
            <a:r>
              <a:rPr lang="en-US" dirty="0" smtClean="0">
                <a:ea typeface="+mn-ea"/>
              </a:rPr>
              <a:t>families: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Intel x86 architecture </a:t>
            </a:r>
            <a:r>
              <a:rPr lang="en-US" dirty="0" smtClean="0">
                <a:sym typeface="Wingdings" pitchFamily="2" charset="2"/>
              </a:rPr>
              <a:t> assembly language simulation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PIC microcontroller </a:t>
            </a:r>
            <a:r>
              <a:rPr lang="en-US" dirty="0" smtClean="0">
                <a:sym typeface="Wingdings" pitchFamily="2" charset="2"/>
              </a:rPr>
              <a:t> actual microcontroller programming, interfacing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74AA7B-F13C-3C48-ACE3-E6A529DCF657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6C3546-688E-3245-A2B7-D6EDC9F29D6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764088" y="7256463"/>
            <a:ext cx="678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/>
              <a:t>· To understand the interconnection of the CPU, memory, and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75E341-7523-004E-ABFF-B1666706BBF0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1B507D-524B-6441-A70C-30F4C1A2D86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2787"/>
          </a:xfrm>
        </p:spPr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microprocessor introduction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Assembly language programming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Start with x86; introduce PIC microcontroller about halfway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Areas will include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Addressing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Instruction types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Programming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HLL and assembly—translation; combination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External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Processor signals used in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Interface circuitry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External memory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Interrupts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Microcontroller-based systems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Microcontrollers vs. microprocessors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Design of microcontroller-based circuits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High-level programming of microcontrollers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1730DF-5994-FF45-BF14-F5CA451DB10B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13CFC5-B647-6744-AE70-6E8DDF64053B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What is a computer?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</a:t>
            </a:r>
            <a:r>
              <a:rPr lang="en-US" i="1">
                <a:latin typeface="Arial" charset="0"/>
              </a:rPr>
              <a:t>The American Heritage Dictionary</a:t>
            </a:r>
            <a:r>
              <a:rPr lang="en-US">
                <a:latin typeface="Arial" charset="0"/>
              </a:rPr>
              <a:t>:</a:t>
            </a:r>
          </a:p>
          <a:p>
            <a:pPr lvl="1" eaLnBrk="1" hangingPunct="1"/>
            <a:r>
              <a:rPr lang="en-US">
                <a:latin typeface="Arial" charset="0"/>
              </a:rPr>
              <a:t>“One who computes”</a:t>
            </a:r>
          </a:p>
          <a:p>
            <a:pPr lvl="2" eaLnBrk="1" hangingPunct="1"/>
            <a:r>
              <a:rPr lang="en-US">
                <a:latin typeface="Arial" charset="0"/>
              </a:rPr>
              <a:t>We could argue that people are computers</a:t>
            </a:r>
          </a:p>
          <a:p>
            <a:pPr lvl="1" eaLnBrk="1" hangingPunct="1"/>
            <a:r>
              <a:rPr lang="en-US">
                <a:latin typeface="Arial" charset="0"/>
              </a:rPr>
              <a:t>“A device that computes, especially a programmable electronic machine that performs high-speed mathematical or logical operations or that assembles, stores, correlates, or otherwise processes information.”</a:t>
            </a:r>
          </a:p>
          <a:p>
            <a:pPr lvl="2" eaLnBrk="1" hangingPunct="1"/>
            <a:r>
              <a:rPr lang="en-US">
                <a:latin typeface="Arial" charset="0"/>
              </a:rPr>
              <a:t>Anything from a simple abacus to the microprocessor-based computers of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Computing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4340" name="Picture 4" descr="ENIA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862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ENIAC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7242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411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1">
                <a:ea typeface="MS PGothic" charset="0"/>
              </a:rPr>
              <a:t>The first electronic digital computer – ENIAC, built in UPenn in 1946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3962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Thirty tons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Forced air cooling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200KW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19,000 vacuum tubes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Punch card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Manual wiring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Numerical computation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7525" y="6172200"/>
            <a:ext cx="458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ea typeface="MS PGothic" charset="0"/>
              </a:rPr>
              <a:t>Source: http://ei.cs.vt.edu/~history/ENIAC.Richey.HTML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64AB65-E1DE-0F45-B4FF-65AA77725B24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37BABE-8460-564A-9E74-A9A1B768B48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Today’s computer: one example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419600" y="1704975"/>
            <a:ext cx="472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latin typeface="Lucida Grande" charset="0"/>
              </a:rPr>
              <a:t>iPhone </a:t>
            </a:r>
            <a:r>
              <a:rPr lang="en-US" sz="1400" dirty="0" smtClean="0">
                <a:latin typeface="Lucida Grande" charset="0"/>
              </a:rPr>
              <a:t>6s </a:t>
            </a:r>
            <a:r>
              <a:rPr lang="en-US" sz="1400" dirty="0">
                <a:latin typeface="Lucida Grande" charset="0"/>
              </a:rPr>
              <a:t>Technical Specifications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 smtClean="0">
                <a:latin typeface="Lucida Grande" charset="0"/>
              </a:rPr>
              <a:t>(the 6s Plus wouldn’t fit on the slide)</a:t>
            </a:r>
            <a:endParaRPr lang="en-US" sz="1400" dirty="0">
              <a:latin typeface="Lucida Grande" charset="0"/>
            </a:endParaRPr>
          </a:p>
          <a:p>
            <a:endParaRPr lang="en-US" sz="1400" dirty="0"/>
          </a:p>
          <a:p>
            <a:r>
              <a:rPr lang="en-US" sz="1400" dirty="0"/>
              <a:t>Screen size</a:t>
            </a:r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4.7 inches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Screen resolution	</a:t>
            </a:r>
            <a:r>
              <a:rPr lang="en-US" sz="1400" dirty="0" smtClean="0">
                <a:latin typeface="Lucida Grande" charset="0"/>
              </a:rPr>
              <a:t>1334 by 750 at </a:t>
            </a:r>
            <a:r>
              <a:rPr lang="en-US" sz="1400" dirty="0">
                <a:latin typeface="Lucida Grande" charset="0"/>
              </a:rPr>
              <a:t>326 </a:t>
            </a:r>
            <a:r>
              <a:rPr lang="en-US" sz="1400" dirty="0" err="1">
                <a:latin typeface="Lucida Grande" charset="0"/>
              </a:rPr>
              <a:t>ppi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Input method	Multi-touch</a:t>
            </a:r>
          </a:p>
          <a:p>
            <a:r>
              <a:rPr lang="en-US" sz="1400" dirty="0">
                <a:latin typeface="Lucida Grande" charset="0"/>
              </a:rPr>
              <a:t>Operating system	</a:t>
            </a:r>
            <a:r>
              <a:rPr lang="en-US" sz="1400" dirty="0" err="1">
                <a:latin typeface="Lucida Grande" charset="0"/>
              </a:rPr>
              <a:t>iOS</a:t>
            </a:r>
            <a:r>
              <a:rPr lang="en-US" sz="1400" dirty="0">
                <a:latin typeface="Lucida Grande" charset="0"/>
              </a:rPr>
              <a:t> </a:t>
            </a:r>
            <a:r>
              <a:rPr lang="en-US" sz="1400" dirty="0" smtClean="0">
                <a:latin typeface="Lucida Grande" charset="0"/>
              </a:rPr>
              <a:t>9.3.1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Storage		16 / </a:t>
            </a:r>
            <a:r>
              <a:rPr lang="en-US" sz="1400" dirty="0" smtClean="0">
                <a:latin typeface="Lucida Grande" charset="0"/>
              </a:rPr>
              <a:t>64 / 128 GB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Cellular network	UMTS/GSM/CDMA</a:t>
            </a:r>
          </a:p>
          <a:p>
            <a:r>
              <a:rPr lang="en-US" sz="1400" dirty="0">
                <a:latin typeface="Lucida Grande" charset="0"/>
              </a:rPr>
              <a:t>Wireless data	Wi-Fi (802.11a/b/g/</a:t>
            </a:r>
            <a:r>
              <a:rPr lang="en-US" sz="1400" dirty="0" smtClean="0">
                <a:latin typeface="Lucida Grande" charset="0"/>
              </a:rPr>
              <a:t>n/ac) </a:t>
            </a:r>
            <a:r>
              <a:rPr lang="en-US" sz="1400" dirty="0">
                <a:latin typeface="Lucida Grande" charset="0"/>
              </a:rPr>
              <a:t>+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LTE </a:t>
            </a:r>
            <a:r>
              <a:rPr lang="en-US" sz="1400" dirty="0">
                <a:latin typeface="Lucida Grande" charset="0"/>
              </a:rPr>
              <a:t>+ </a:t>
            </a:r>
            <a:r>
              <a:rPr lang="en-US" sz="1400" dirty="0" smtClean="0">
                <a:latin typeface="Lucida Grande" charset="0"/>
              </a:rPr>
              <a:t>Bluetooth 4.2 + NFC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Camera		</a:t>
            </a:r>
            <a:r>
              <a:rPr lang="en-US" sz="1400" dirty="0" smtClean="0">
                <a:latin typeface="Lucida Grande" charset="0"/>
              </a:rPr>
              <a:t>12.0 </a:t>
            </a:r>
            <a:r>
              <a:rPr lang="en-US" sz="1400" dirty="0">
                <a:latin typeface="Lucida Grande" charset="0"/>
              </a:rPr>
              <a:t>megapixels</a:t>
            </a:r>
          </a:p>
          <a:p>
            <a:r>
              <a:rPr lang="en-US" sz="1400" dirty="0">
                <a:latin typeface="Lucida Grande" charset="0"/>
              </a:rPr>
              <a:t>Battery		Up to 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Internet,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14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talk,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video, </a:t>
            </a:r>
            <a:r>
              <a:rPr lang="en-US" sz="1400" dirty="0" smtClean="0">
                <a:latin typeface="Lucida Grande" charset="0"/>
              </a:rPr>
              <a:t>50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audio, 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10 days standby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Dimensions	</a:t>
            </a:r>
            <a:r>
              <a:rPr lang="en-US" sz="1400" dirty="0" smtClean="0">
                <a:latin typeface="Lucida Grande" charset="0"/>
              </a:rPr>
              <a:t>5.44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2.64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0.28 </a:t>
            </a:r>
            <a:r>
              <a:rPr lang="en-US" sz="1400" dirty="0">
                <a:latin typeface="Lucida Grande" charset="0"/>
              </a:rPr>
              <a:t>inches</a:t>
            </a:r>
          </a:p>
          <a:p>
            <a:r>
              <a:rPr lang="en-US" sz="1400" dirty="0">
                <a:latin typeface="Lucida Grande" charset="0"/>
              </a:rPr>
              <a:t>Weight		</a:t>
            </a:r>
            <a:r>
              <a:rPr lang="en-US" sz="1400" dirty="0" smtClean="0">
                <a:latin typeface="Lucida Grande" charset="0"/>
              </a:rPr>
              <a:t>5.04 </a:t>
            </a:r>
            <a:r>
              <a:rPr lang="en-US" sz="1400" dirty="0">
                <a:latin typeface="Lucida Grande" charset="0"/>
              </a:rPr>
              <a:t>ounces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538ACC-900E-CD4C-89E7-16F61024476C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011F9-6F76-D14D-8EA8-2B2CE7A9F1CC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17525" y="5562600"/>
            <a:ext cx="39677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dirty="0">
                <a:ea typeface="MS PGothic" charset="0"/>
              </a:rPr>
              <a:t>Source: </a:t>
            </a:r>
            <a:r>
              <a:rPr lang="en-US" sz="1400" dirty="0" smtClean="0">
                <a:ea typeface="MS PGothic" charset="0"/>
              </a:rPr>
              <a:t>http://</a:t>
            </a:r>
            <a:r>
              <a:rPr lang="en-US" sz="1400" dirty="0" err="1" smtClean="0">
                <a:ea typeface="MS PGothic" charset="0"/>
              </a:rPr>
              <a:t>www.apple.com</a:t>
            </a:r>
            <a:r>
              <a:rPr lang="en-US" sz="1400" dirty="0" smtClean="0">
                <a:ea typeface="MS PGothic" charset="0"/>
              </a:rPr>
              <a:t>/iphone-6s/specs/</a:t>
            </a:r>
            <a:endParaRPr lang="en-US" sz="1400" dirty="0">
              <a:ea typeface="MS P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5051" r="14811"/>
          <a:stretch/>
        </p:blipFill>
        <p:spPr>
          <a:xfrm>
            <a:off x="729914" y="1447800"/>
            <a:ext cx="3401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market (as of 2007)</a:t>
            </a:r>
          </a:p>
        </p:txBody>
      </p:sp>
      <p:pic>
        <p:nvPicPr>
          <p:cNvPr id="16387" name="Picture 10" descr="f01-01-P37449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066800"/>
            <a:ext cx="6178550" cy="5013325"/>
          </a:xfrm>
          <a:noFill/>
        </p:spPr>
      </p:pic>
      <p:sp>
        <p:nvSpPr>
          <p:cNvPr id="16388" name="Content Placeholder 8"/>
          <p:cNvSpPr>
            <a:spLocks noGrp="1"/>
          </p:cNvSpPr>
          <p:nvPr>
            <p:ph sz="half" idx="2"/>
          </p:nvPr>
        </p:nvSpPr>
        <p:spPr>
          <a:xfrm>
            <a:off x="6324600" y="1143000"/>
            <a:ext cx="26670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“Computer” used to just refer to PCs</a:t>
            </a:r>
          </a:p>
          <a:p>
            <a:r>
              <a:rPr lang="en-US">
                <a:latin typeface="Arial" charset="0"/>
              </a:rPr>
              <a:t>Processors—and, therefore, computers—are now everywhere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07166F-84B2-534D-BB81-FAF5AE3644C5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5D2D38-6B1B-024E-A0CE-21FEE5F60AE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Computer components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What are the key components of a computer?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Microprocessor</a:t>
            </a:r>
            <a:r>
              <a:rPr lang="en-US" dirty="0" smtClean="0"/>
              <a:t> (MPU/CPU) performs computation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read data from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Keyboard, mouse,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transmit data to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screen, speaker, VGA interface,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Storage</a:t>
            </a:r>
            <a:r>
              <a:rPr lang="en-US" dirty="0" smtClean="0"/>
              <a:t> to hold program code and data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RAM, hard disk, possibly other media (CD/DVD, external drive)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Power supply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see that microprocessor contains smaller-scale versions of these components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Computation engine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I/O interface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Internal storage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82183C-32B9-3943-8EFD-1118DED136F2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3C3EA-D61A-C241-AA49-69F5569CCE42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architecture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“Architecture” can refer to</a:t>
            </a:r>
          </a:p>
          <a:p>
            <a:pPr lvl="1"/>
            <a:r>
              <a:rPr lang="en-US">
                <a:latin typeface="Arial" charset="0"/>
              </a:rPr>
              <a:t>High-level description of hardware; could be</a:t>
            </a:r>
          </a:p>
          <a:p>
            <a:pPr lvl="2"/>
            <a:r>
              <a:rPr lang="en-US">
                <a:latin typeface="Arial" charset="0"/>
              </a:rPr>
              <a:t>Overall system</a:t>
            </a:r>
          </a:p>
          <a:p>
            <a:pPr lvl="2"/>
            <a:r>
              <a:rPr lang="en-US">
                <a:latin typeface="Arial" charset="0"/>
              </a:rPr>
              <a:t>Microprocessor</a:t>
            </a:r>
          </a:p>
          <a:p>
            <a:pPr lvl="2"/>
            <a:r>
              <a:rPr lang="en-US">
                <a:latin typeface="Arial" charset="0"/>
              </a:rPr>
              <a:t>Subsystem within processor</a:t>
            </a:r>
          </a:p>
          <a:p>
            <a:pPr lvl="1"/>
            <a:r>
              <a:rPr lang="en-US">
                <a:latin typeface="Arial" charset="0"/>
              </a:rPr>
              <a:t>Operations available to programmer </a:t>
            </a:r>
          </a:p>
          <a:p>
            <a:pPr lvl="2"/>
            <a:r>
              <a:rPr lang="en-US">
                <a:latin typeface="Arial" charset="0"/>
              </a:rPr>
              <a:t>Instruction set architecture</a:t>
            </a:r>
          </a:p>
          <a:p>
            <a:pPr lvl="1"/>
            <a:r>
              <a:rPr lang="en-US">
                <a:latin typeface="Arial" charset="0"/>
              </a:rPr>
              <a:t>Other applications to computing (e.g., “software architecture”) we won’t discuss</a:t>
            </a:r>
          </a:p>
          <a:p>
            <a:r>
              <a:rPr lang="en-US">
                <a:latin typeface="Arial" charset="0"/>
              </a:rPr>
              <a:t>Commonly used to discuss functional units and how they work together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68DBE6-1B0A-FD40-858F-3913F39D0E12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3CBD43-53D9-D94F-A1F7-962C67A98978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8E9421-0B47-8048-AEAA-5A68AA38BB72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F7183F-E72F-0E4B-80EA-4CED1DEC88E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Role of the ISA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User writes high-level language (HLL) program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Compiler converts HLL program into assembly for the particular </a:t>
            </a:r>
            <a:r>
              <a:rPr lang="en-US" sz="2200" i="1">
                <a:solidFill>
                  <a:srgbClr val="FF0000"/>
                </a:solidFill>
                <a:latin typeface="Tahoma" charset="0"/>
              </a:rPr>
              <a:t>instruction set architecture</a:t>
            </a:r>
            <a:r>
              <a:rPr lang="en-US" sz="2200">
                <a:solidFill>
                  <a:srgbClr val="000000"/>
                </a:solidFill>
                <a:latin typeface="Tahoma" charset="0"/>
              </a:rPr>
              <a:t> (ISA)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Assembler converts assembly into machine language (bits) for that ISA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Resulting machine language program is loaded into memory and run</a:t>
            </a:r>
            <a:endParaRPr lang="en-US" sz="2200">
              <a:latin typeface="Arial" charset="0"/>
            </a:endParaRPr>
          </a:p>
        </p:txBody>
      </p:sp>
      <p:pic>
        <p:nvPicPr>
          <p:cNvPr id="8199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683605-CB13-124D-86F3-EB021C916A21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4CB3A-EF6B-654D-9BCF-AECECD06ECAF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7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Abstraction of program control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latin typeface="Arial" charset="0"/>
              </a:rPr>
              <a:t>Easiest for humans to understand high-level languages</a:t>
            </a:r>
          </a:p>
          <a:p>
            <a:pPr eaLnBrk="1" hangingPunct="1"/>
            <a:r>
              <a:rPr lang="en-US" sz="2200">
                <a:latin typeface="Arial" charset="0"/>
              </a:rPr>
              <a:t>Processor interprets machine language</a:t>
            </a:r>
          </a:p>
          <a:p>
            <a:pPr eaLnBrk="1" hangingPunct="1"/>
            <a:r>
              <a:rPr lang="en-US" sz="2200">
                <a:latin typeface="Arial" charset="0"/>
              </a:rPr>
              <a:t>Assembly language: abstraction with intermediate level of detail</a:t>
            </a:r>
          </a:p>
          <a:p>
            <a:pPr lvl="1" eaLnBrk="1" hangingPunct="1"/>
            <a:r>
              <a:rPr lang="en-US" sz="2000">
                <a:latin typeface="Arial" charset="0"/>
              </a:rPr>
              <a:t>Breaks machine code into instructions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Gives some insight into how each instruction behaves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More readable than bit patterns!</a:t>
            </a:r>
          </a:p>
        </p:txBody>
      </p:sp>
      <p:pic>
        <p:nvPicPr>
          <p:cNvPr id="9223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Announcements</a:t>
            </a:r>
          </a:p>
          <a:p>
            <a:pPr lvl="1"/>
            <a:r>
              <a:rPr lang="en-US" dirty="0" smtClean="0">
                <a:latin typeface="Arial" charset="0"/>
              </a:rPr>
              <a:t>HW 1 due 1:00 PM, 5/18</a:t>
            </a:r>
          </a:p>
          <a:p>
            <a:pPr lvl="1"/>
            <a:r>
              <a:rPr lang="en-US" dirty="0" smtClean="0">
                <a:latin typeface="Arial" charset="0"/>
              </a:rPr>
              <a:t>Exam 3: 6/22 instead of 6/26?</a:t>
            </a:r>
          </a:p>
          <a:p>
            <a:r>
              <a:rPr lang="en-US" dirty="0" smtClean="0">
                <a:latin typeface="Arial" charset="0"/>
              </a:rPr>
              <a:t>Lecture outline</a:t>
            </a:r>
          </a:p>
          <a:p>
            <a:pPr lvl="1"/>
            <a:r>
              <a:rPr lang="en-US" dirty="0" smtClean="0">
                <a:latin typeface="Arial" charset="0"/>
              </a:rPr>
              <a:t>Course </a:t>
            </a:r>
            <a:r>
              <a:rPr lang="en-US" dirty="0">
                <a:latin typeface="Arial" charset="0"/>
              </a:rPr>
              <a:t>overview</a:t>
            </a:r>
          </a:p>
          <a:p>
            <a:pPr lvl="1"/>
            <a:r>
              <a:rPr lang="en-US" dirty="0" smtClean="0">
                <a:latin typeface="Arial" charset="0"/>
              </a:rPr>
              <a:t>General </a:t>
            </a:r>
            <a:r>
              <a:rPr lang="en-US" dirty="0">
                <a:latin typeface="Arial" charset="0"/>
              </a:rPr>
              <a:t>microprocessor introduction</a:t>
            </a:r>
          </a:p>
          <a:p>
            <a:pPr lvl="1"/>
            <a:r>
              <a:rPr lang="en-US" dirty="0" smtClean="0">
                <a:latin typeface="Arial" charset="0"/>
              </a:rPr>
              <a:t>Role </a:t>
            </a:r>
            <a:r>
              <a:rPr lang="en-US" dirty="0">
                <a:latin typeface="Arial" charset="0"/>
              </a:rPr>
              <a:t>of the instruction set </a:t>
            </a:r>
            <a:r>
              <a:rPr lang="en-US" dirty="0" smtClean="0">
                <a:latin typeface="Arial" charset="0"/>
              </a:rPr>
              <a:t>architecture</a:t>
            </a:r>
          </a:p>
          <a:p>
            <a:pPr lvl="1"/>
            <a:r>
              <a:rPr lang="en-US" dirty="0" smtClean="0">
                <a:latin typeface="Arial" charset="0"/>
              </a:rPr>
              <a:t>Data types</a:t>
            </a:r>
          </a:p>
          <a:p>
            <a:pPr lvl="1"/>
            <a:r>
              <a:rPr lang="en-US" dirty="0" smtClean="0">
                <a:latin typeface="Arial" charset="0"/>
              </a:rPr>
              <a:t>Data storage and addressing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FFE9CA-59E5-8D4D-807C-79EBACE9B6A6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B8280E-41B1-AC48-9DC2-85DE86D0354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6DCC31-2BE1-CD4E-A80B-34D332F474A1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C0A34-6FBE-A444-B436-F628ECC734CF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ISA design</a:t>
            </a: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Think about a HLL statement like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</a:rPr>
              <a:t>X[i] = i * 2;</a:t>
            </a:r>
          </a:p>
          <a:p>
            <a:pPr eaLnBrk="1" hangingPunct="1"/>
            <a:r>
              <a:rPr lang="en-US">
                <a:latin typeface="Arial" charset="0"/>
              </a:rPr>
              <a:t>ISA defines how such statements are translated to machine code</a:t>
            </a:r>
          </a:p>
          <a:p>
            <a:pPr lvl="1" eaLnBrk="1" hangingPunct="1"/>
            <a:r>
              <a:rPr lang="en-US">
                <a:latin typeface="Arial" charset="0"/>
              </a:rPr>
              <a:t>What information is needed?</a:t>
            </a:r>
          </a:p>
        </p:txBody>
      </p:sp>
    </p:spTree>
    <p:extLst>
      <p:ext uri="{BB962C8B-B14F-4D97-AF65-F5344CB8AC3E}">
        <p14:creationId xmlns:p14="http://schemas.microsoft.com/office/powerpoint/2010/main" val="41142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ISA design (cont.)</a:t>
            </a:r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Think about a HLL statement like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>
                <a:latin typeface="Courier New" charset="0"/>
                <a:cs typeface="Courier New" charset="0"/>
              </a:rPr>
              <a:t>X[i] = i * 2;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Questions answered in every ISA (or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sz="2600">
                <a:latin typeface="Arial" charset="0"/>
              </a:rPr>
              <a:t>software model</a:t>
            </a:r>
            <a:r>
              <a:rPr lang="ja-JP" altLang="en-US" sz="2600">
                <a:latin typeface="Arial" charset="0"/>
              </a:rPr>
              <a:t>”</a:t>
            </a:r>
            <a:r>
              <a:rPr lang="en-US" sz="26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How will the processor implement this statement?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operations</a:t>
            </a:r>
            <a:r>
              <a:rPr lang="en-US" sz="1900">
                <a:latin typeface="Arial" charset="0"/>
              </a:rPr>
              <a:t> are available?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1900">
                <a:latin typeface="Arial" charset="0"/>
              </a:rPr>
              <a:t> does each instruction use?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Where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reference the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What type(s) of data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types of operands are supported?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are those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  <a:latin typeface="Arial" charset="0"/>
              </a:rPr>
              <a:t>Instruction format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 issues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bits per instruction?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does each bit or set of bits represent?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Are all instructions the same length?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41C2F9-DA65-0948-8C91-237928327262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B76125-5D74-FD4F-A891-20161CB4E407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Operations: what should processor be able to do?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Data transfer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Move data between storage locations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Arithmetic operations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add, subtract, maybe multiply/divide, negation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Logical operations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AND, OR, NOT, XOR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Often includes bit manipulation: shifts, rotates, test/set/clear single bit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Program control</a:t>
            </a:r>
          </a:p>
          <a:p>
            <a:pPr lvl="2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Jump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to another part of program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May be based on condition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Used to implement loops, conditionals, function call/return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Typically some processor-specific special purpose 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3CFC38-6ED9-544C-81AE-CDB35980E36E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6A6C95-F291-A244-8831-F068D0BC2444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when dealing with data</a:t>
            </a:r>
          </a:p>
          <a:p>
            <a:pPr lvl="1"/>
            <a:r>
              <a:rPr lang="en-US">
                <a:latin typeface="Arial" charset="0"/>
              </a:rPr>
              <a:t>“How” do we store them?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what do the bits represent?</a:t>
            </a:r>
          </a:p>
          <a:p>
            <a:pPr lvl="1"/>
            <a:r>
              <a:rPr lang="en-US">
                <a:latin typeface="Arial" charset="0"/>
              </a:rPr>
              <a:t>Where do we store them?</a:t>
            </a:r>
          </a:p>
          <a:p>
            <a:pPr lvl="2"/>
            <a:r>
              <a:rPr lang="en-US">
                <a:latin typeface="Arial" charset="0"/>
              </a:rPr>
              <a:t>… and how do we access those locations?</a:t>
            </a:r>
          </a:p>
          <a:p>
            <a:r>
              <a:rPr lang="en-US">
                <a:latin typeface="Arial" charset="0"/>
              </a:rPr>
              <a:t>First question deals with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data types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 question deals with data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storage </a:t>
            </a:r>
            <a:r>
              <a:rPr lang="en-US">
                <a:latin typeface="Arial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10C574-10DD-6740-8A05-05A61F1039AC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A3296-1DEB-9D4D-832B-B912C4385633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Also seen in high-level languages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Think about C types: </a:t>
            </a:r>
            <a:r>
              <a:rPr lang="en-US" sz="2200">
                <a:latin typeface="Courier New" charset="0"/>
                <a:cs typeface="Courier New" charset="0"/>
              </a:rPr>
              <a:t>int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double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char</a:t>
            </a:r>
            <a:r>
              <a:rPr lang="en-US" sz="2200">
                <a:latin typeface="Arial" charset="0"/>
              </a:rPr>
              <a:t>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What does a data type specify?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is each piece of data?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interpret the bits representing those data?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Data sizes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Smallest addressable unit: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byte</a:t>
            </a:r>
            <a:r>
              <a:rPr lang="en-US" sz="2200">
                <a:latin typeface="Arial" charset="0"/>
              </a:rPr>
              <a:t> (8 bits)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Can also deal with multi-byte data: 16, 32, 64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Often deal with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words</a:t>
            </a:r>
            <a:r>
              <a:rPr lang="en-US" sz="2200">
                <a:latin typeface="Arial" charset="0"/>
              </a:rPr>
              <a:t> of data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Word size processor-dependent (16 bits on x86, 32 bits on MIPS)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Can have double words, quad words, half words …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Interpreting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Numbers: Integers, floating-point; signed vs. unsigned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treat as characters, other special formats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202DD8-D2A3-A640-A297-FE80636A8C18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C220E-230B-8045-BC8B-BE050D6F4B5E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Unsigned Integers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EA982F-89FB-DB43-9749-7D608C414AB6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425087-222A-6947-85B1-96870CE255F5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828800" y="4267200"/>
            <a:ext cx="5334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pitchFamily="2" charset="2"/>
              <a:buChar char="§"/>
              <a:defRPr/>
            </a:pPr>
            <a:r>
              <a:rPr kumimoji="1" lang="en-US" sz="2200" b="1" dirty="0">
                <a:ea typeface="+mn-ea"/>
              </a:rPr>
              <a:t> </a:t>
            </a:r>
            <a:r>
              <a:rPr kumimoji="1" lang="en-US" sz="2200" dirty="0">
                <a:ea typeface="+mn-ea"/>
              </a:rPr>
              <a:t> Types:</a:t>
            </a:r>
          </a:p>
          <a:p>
            <a:pPr eaLnBrk="0" hangingPunct="0">
              <a:defRPr/>
            </a:pPr>
            <a:r>
              <a:rPr kumimoji="1" lang="en-US" sz="2200" b="1" dirty="0">
                <a:ea typeface="+mn-ea"/>
              </a:rPr>
              <a:t>	Sizes	Range</a:t>
            </a:r>
            <a:endParaRPr kumimoji="1" lang="en-US" sz="22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8-bit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255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16-bit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65,535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32-bit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4,294,967,295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</a:p>
        </p:txBody>
      </p:sp>
      <p:pic>
        <p:nvPicPr>
          <p:cNvPr id="15367" name="Picture 5" descr="FG01_014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8"/>
          <a:stretch>
            <a:fillRect/>
          </a:stretch>
        </p:blipFill>
        <p:spPr bwMode="auto">
          <a:xfrm>
            <a:off x="2328863" y="990600"/>
            <a:ext cx="4452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5" descr="FG01_015_013502645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37"/>
          <a:stretch>
            <a:fillRect/>
          </a:stretch>
        </p:blipFill>
        <p:spPr bwMode="auto">
          <a:xfrm>
            <a:off x="1828800" y="1905000"/>
            <a:ext cx="5400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9" name="Picture 5" descr="FG01_016_013502645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94"/>
          <a:stretch>
            <a:fillRect/>
          </a:stretch>
        </p:blipFill>
        <p:spPr bwMode="auto">
          <a:xfrm>
            <a:off x="842963" y="3001963"/>
            <a:ext cx="68437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8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Signed Integers  </a:t>
            </a:r>
          </a:p>
        </p:txBody>
      </p:sp>
      <p:pic>
        <p:nvPicPr>
          <p:cNvPr id="17411" name="Picture 6" descr="~AUT001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0"/>
          <a:stretch>
            <a:fillRect/>
          </a:stretch>
        </p:blipFill>
        <p:spPr>
          <a:xfrm>
            <a:off x="92075" y="914400"/>
            <a:ext cx="9051925" cy="2636838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2C8AC8-B9E1-084A-9C3A-0263A823D068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96E765-C0AF-6048-9EF6-E183D28CCE5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990600" y="3352800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MSB is sign bit ( 0/1 -&gt; +/-) 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Remaining bits represent value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Negative numbers expressed in 2</a:t>
            </a:r>
            <a:r>
              <a:rPr kumimoji="1" lang="ja-JP" altLang="en-US" sz="2200"/>
              <a:t>’</a:t>
            </a:r>
            <a:r>
              <a:rPr kumimoji="1" lang="en-US" sz="2200"/>
              <a:t>s complement notation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Types:</a:t>
            </a:r>
          </a:p>
          <a:p>
            <a:pPr marL="342900" indent="-342900" eaLnBrk="0" hangingPunct="0"/>
            <a:r>
              <a:rPr kumimoji="1" lang="en-US" sz="2200"/>
              <a:t>	</a:t>
            </a:r>
            <a:r>
              <a:rPr kumimoji="1" lang="en-US" sz="2200" b="1"/>
              <a:t>Sizes	Range</a:t>
            </a:r>
          </a:p>
          <a:p>
            <a:pPr marL="342900" indent="-342900" eaLnBrk="0" hangingPunct="0"/>
            <a:r>
              <a:rPr kumimoji="1" lang="en-US" sz="2200"/>
              <a:t>	8-bit	-128 </a:t>
            </a:r>
            <a:r>
              <a:rPr kumimoji="1" lang="en-US" sz="2200">
                <a:sym typeface="Symbol" charset="0"/>
              </a:rPr>
              <a:t> +127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16-bit	-32,768 </a:t>
            </a:r>
            <a:r>
              <a:rPr kumimoji="1" lang="en-US" sz="2200">
                <a:sym typeface="Symbol" charset="0"/>
              </a:rPr>
              <a:t> +32,767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32-bit	-2,147,483,648 </a:t>
            </a:r>
            <a:r>
              <a:rPr kumimoji="1" lang="en-US" sz="2200">
                <a:sym typeface="Symbol" charset="0"/>
              </a:rPr>
              <a:t> +</a:t>
            </a:r>
            <a:r>
              <a:rPr kumimoji="1" lang="en-US" sz="2200"/>
              <a:t>2,147,483,647 </a:t>
            </a:r>
          </a:p>
        </p:txBody>
      </p:sp>
    </p:spTree>
    <p:extLst>
      <p:ext uri="{BB962C8B-B14F-4D97-AF65-F5344CB8AC3E}">
        <p14:creationId xmlns:p14="http://schemas.microsoft.com/office/powerpoint/2010/main" val="25221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Examples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the 8-bit value: 1001 1111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Calculate the decimal value of this integer as</a:t>
            </a:r>
          </a:p>
          <a:p>
            <a:pPr lvl="1"/>
            <a:r>
              <a:rPr lang="en-US">
                <a:latin typeface="Arial" charset="0"/>
              </a:rPr>
              <a:t>An unsigned integer</a:t>
            </a:r>
          </a:p>
          <a:p>
            <a:pPr lvl="1"/>
            <a:r>
              <a:rPr lang="en-US">
                <a:latin typeface="Arial" charset="0"/>
              </a:rPr>
              <a:t>A signed integer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77618B-5F81-0844-A197-F3B2F5FAA385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70BC97-01B7-0240-A9CA-350B3A5A40D3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Given the 8-bit value: 1001 1111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Calculate the decimal value of this integer as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 unsigned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= 128 + 16 + 8 + 4 + 2 + 1 =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159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 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MSB = 1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negative value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To get magnitude, take 2</a:t>
            </a:r>
            <a:r>
              <a:rPr lang="ja-JP" alt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s complement: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		0110 0001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  <a:sym typeface="Wingdings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 =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	= 64 + 32 + 1 = 97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Result =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charset="0"/>
              </a:rPr>
              <a:t>-97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EA9E62-5E14-3243-84D2-E66E1A799ED4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BECC58-C223-7540-BB59-37F10ED2432F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28600"/>
            <a:ext cx="7793037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BCD Numbers  </a:t>
            </a:r>
          </a:p>
        </p:txBody>
      </p:sp>
      <p:pic>
        <p:nvPicPr>
          <p:cNvPr id="20483" name="Picture 6" descr="~AUT00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987425"/>
            <a:ext cx="2220913" cy="51847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CC12D5-DD85-C241-A6BC-9CFED94BD917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C697A-127B-AA4D-BC67-00938E389277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2819400" y="1279525"/>
            <a:ext cx="59436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Direct coding of numbers as binary coded decimal (BCD) numbers supported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Unpacked BCD [Fig.2.10(b)]</a:t>
            </a:r>
            <a:endParaRPr kumimoji="1" lang="en-US" sz="2000" b="1"/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 b="1"/>
              <a:t>  </a:t>
            </a:r>
            <a:r>
              <a:rPr kumimoji="1" lang="en-US" sz="2000"/>
              <a:t>Lower four bits contain a digit of a BCD number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Upper four bits filled with zeros (zero filled)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Packed BCD [Fig. 2.10(c)]  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Lower significant BCD digit held in lower 4 bits of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More significant BCD digit held in upper 4 bits of byte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Packed BCD byte at address 01000H is 10010001</a:t>
            </a:r>
            <a:r>
              <a:rPr kumimoji="1" lang="en-US" sz="2000" baseline="-25000"/>
              <a:t>2</a:t>
            </a:r>
            <a:r>
              <a:rPr kumimoji="1" lang="en-US" sz="2000"/>
              <a:t>, what is the decimal number?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Organizing as BCD digits gives,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1001</a:t>
            </a:r>
            <a:r>
              <a:rPr kumimoji="1" lang="en-US" sz="2000" baseline="-25000"/>
              <a:t>BCD</a:t>
            </a:r>
            <a:r>
              <a:rPr kumimoji="1" lang="en-US" sz="2000"/>
              <a:t> 0001</a:t>
            </a:r>
            <a:r>
              <a:rPr kumimoji="1" lang="en-US" sz="2000" baseline="-25000"/>
              <a:t>BCD</a:t>
            </a:r>
            <a:r>
              <a:rPr kumimoji="1" lang="en-US" sz="2000"/>
              <a:t> = 91</a:t>
            </a:r>
            <a:r>
              <a:rPr kumimoji="1" lang="en-US" sz="2000" baseline="-25000"/>
              <a:t>10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  <p:extLst>
      <p:ext uri="{BB962C8B-B14F-4D97-AF65-F5344CB8AC3E}">
        <p14:creationId xmlns:p14="http://schemas.microsoft.com/office/powerpoint/2010/main" val="13404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D455FE-1F27-594C-90AF-841EC0F2C9FA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A8C1B2-56FA-E44C-ABA6-AA7081E553DF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</a:t>
            </a:r>
            <a:r>
              <a:rPr lang="en-US" dirty="0" smtClean="0">
                <a:latin typeface="Arial" charset="0"/>
              </a:rPr>
              <a:t>011</a:t>
            </a:r>
            <a:r>
              <a:rPr lang="en-US" dirty="0">
                <a:latin typeface="Arial" charset="0"/>
              </a:rPr>
              <a:t>: </a:t>
            </a:r>
            <a:r>
              <a:rPr lang="en-US" dirty="0" err="1" smtClean="0">
                <a:latin typeface="Arial" charset="0"/>
              </a:rPr>
              <a:t>MWTh</a:t>
            </a:r>
            <a:r>
              <a:rPr lang="en-US" dirty="0" smtClean="0">
                <a:latin typeface="Arial" charset="0"/>
              </a:rPr>
              <a:t> 10:30-12:50, Falmouth 205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Lab: </a:t>
            </a:r>
            <a:r>
              <a:rPr lang="en-US" dirty="0" smtClean="0">
                <a:ea typeface="+mn-ea"/>
              </a:rPr>
              <a:t>Not required; will get access to Ball 424 if necessary</a:t>
            </a: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ASCII Data  </a:t>
            </a:r>
          </a:p>
        </p:txBody>
      </p:sp>
      <p:pic>
        <p:nvPicPr>
          <p:cNvPr id="21507" name="Picture 6" descr="~AUT001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219200"/>
            <a:ext cx="3856038" cy="4956175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68074B-A84A-8644-8841-2852CE7B4C33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F7A722-C5AC-4A45-981C-9A4177F0F7C2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886200" y="974725"/>
            <a:ext cx="4876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American Code for Information Interchange (ASCII) code   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Char char="n"/>
            </a:pPr>
            <a:r>
              <a:rPr kumimoji="1" lang="en-US" sz="2000"/>
              <a:t>  ASCII information storage in memory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Coded one character per byte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>
                <a:solidFill>
                  <a:srgbClr val="FF3300"/>
                </a:solidFill>
              </a:rPr>
              <a:t>  </a:t>
            </a:r>
            <a:r>
              <a:rPr kumimoji="1" lang="en-US" sz="2000"/>
              <a:t>7 LS-bits = b</a:t>
            </a:r>
            <a:r>
              <a:rPr kumimoji="1" lang="en-US" sz="2000" baseline="-25000"/>
              <a:t>7</a:t>
            </a:r>
            <a:r>
              <a:rPr kumimoji="1" lang="en-US" sz="2000"/>
              <a:t>b</a:t>
            </a:r>
            <a:r>
              <a:rPr kumimoji="1" lang="en-US" sz="2000" baseline="-25000"/>
              <a:t>6</a:t>
            </a:r>
            <a:r>
              <a:rPr kumimoji="1" lang="en-US" sz="2000"/>
              <a:t>b</a:t>
            </a:r>
            <a:r>
              <a:rPr kumimoji="1" lang="en-US" sz="2000" baseline="-25000"/>
              <a:t>5</a:t>
            </a:r>
            <a:r>
              <a:rPr kumimoji="1" lang="en-US" sz="2000"/>
              <a:t>b</a:t>
            </a:r>
            <a:r>
              <a:rPr kumimoji="1" lang="en-US" sz="2000" baseline="-25000"/>
              <a:t>4</a:t>
            </a:r>
            <a:r>
              <a:rPr kumimoji="1" lang="en-US" sz="2000"/>
              <a:t>b</a:t>
            </a:r>
            <a:r>
              <a:rPr kumimoji="1" lang="en-US" sz="2000" baseline="-25000"/>
              <a:t>3</a:t>
            </a:r>
            <a:r>
              <a:rPr kumimoji="1" lang="en-US" sz="2000"/>
              <a:t>b</a:t>
            </a:r>
            <a:r>
              <a:rPr kumimoji="1" lang="en-US" sz="2000" baseline="-25000"/>
              <a:t>2</a:t>
            </a:r>
            <a:r>
              <a:rPr kumimoji="1" lang="en-US" sz="2000"/>
              <a:t>b</a:t>
            </a:r>
            <a:r>
              <a:rPr kumimoji="1" lang="en-US" sz="2000" baseline="-25000"/>
              <a:t>1</a:t>
            </a:r>
          </a:p>
          <a:p>
            <a:pPr lvl="1" eaLnBrk="0" hangingPunct="0">
              <a:buClr>
                <a:schemeClr val="tx2"/>
              </a:buClr>
              <a:buSzPct val="150000"/>
              <a:buFontTx/>
              <a:buChar char="•"/>
            </a:pPr>
            <a:r>
              <a:rPr kumimoji="1" lang="en-US" sz="2000"/>
              <a:t>  MS-bit filled with 0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 u="sng"/>
              <a:t>Example:</a:t>
            </a:r>
            <a:r>
              <a:rPr kumimoji="1" lang="en-US" sz="2000"/>
              <a:t> Addresses 01100H-01104H contain ASCII coded data 01000001, 01010011, 01000011, 01001001, and 01001001, respectively. What does the data stand for? 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0 100 0001</a:t>
            </a:r>
            <a:r>
              <a:rPr kumimoji="1" lang="en-US" sz="2000" baseline="-25000"/>
              <a:t>ASCII </a:t>
            </a:r>
            <a:r>
              <a:rPr kumimoji="1" lang="en-US" sz="2000"/>
              <a:t>= A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0 101 0011</a:t>
            </a:r>
            <a:r>
              <a:rPr kumimoji="1" lang="en-US" sz="2000" baseline="-25000"/>
              <a:t>ASCI</a:t>
            </a:r>
            <a:r>
              <a:rPr kumimoji="1" lang="en-US" sz="2000"/>
              <a:t>  = S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0 100 0011</a:t>
            </a:r>
            <a:r>
              <a:rPr kumimoji="1" lang="en-US" sz="2000" baseline="-25000"/>
              <a:t>ASCII  </a:t>
            </a:r>
            <a:r>
              <a:rPr kumimoji="1" lang="en-US" sz="2000"/>
              <a:t>= C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kumimoji="1" lang="en-US" sz="2000"/>
              <a:t>	0 100 1001</a:t>
            </a:r>
            <a:r>
              <a:rPr kumimoji="1" lang="en-US" sz="2000" baseline="-25000"/>
              <a:t>ASCII  </a:t>
            </a:r>
            <a:r>
              <a:rPr kumimoji="1" lang="en-US" sz="2000"/>
              <a:t>= I</a:t>
            </a:r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  <a:p>
            <a:pPr eaLnBrk="0" hangingPunct="0">
              <a:buClr>
                <a:schemeClr val="hlink"/>
              </a:buClr>
              <a:buSzPct val="50000"/>
              <a:buFont typeface="Monotype Sorts" charset="0"/>
              <a:buNone/>
            </a:pPr>
            <a:endParaRPr kumimoji="1" lang="en-US" sz="2000"/>
          </a:p>
        </p:txBody>
      </p:sp>
    </p:spTree>
    <p:extLst>
      <p:ext uri="{BB962C8B-B14F-4D97-AF65-F5344CB8AC3E}">
        <p14:creationId xmlns:p14="http://schemas.microsoft.com/office/powerpoint/2010/main" val="40555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Real Numbers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>
                <a:latin typeface="Arial" charset="0"/>
              </a:rPr>
              <a:t>Floating-point data stored in two parts</a:t>
            </a:r>
          </a:p>
          <a:p>
            <a:pPr lvl="1"/>
            <a:r>
              <a:rPr lang="en-US">
                <a:latin typeface="Arial" charset="0"/>
              </a:rPr>
              <a:t>Significand (fraction)</a:t>
            </a:r>
          </a:p>
          <a:p>
            <a:pPr lvl="1"/>
            <a:r>
              <a:rPr lang="en-US">
                <a:latin typeface="Arial" charset="0"/>
              </a:rPr>
              <a:t>Exponent</a:t>
            </a:r>
          </a:p>
          <a:p>
            <a:r>
              <a:rPr lang="en-US">
                <a:latin typeface="Arial" charset="0"/>
              </a:rPr>
              <a:t>Single-precision (32 bits) or double-precision (64 bits)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2C4D04-F85B-F34E-9182-B39CE76B9508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AEE312-BC79-324B-9C4B-66319156F20E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5" descr="FG01_017_0135026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703638"/>
            <a:ext cx="6272212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2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characteristics do we want storage media to have? </a:t>
            </a:r>
          </a:p>
          <a:p>
            <a:r>
              <a:rPr lang="en-US" dirty="0">
                <a:latin typeface="Arial" charset="0"/>
              </a:rPr>
              <a:t>Two primary answers</a:t>
            </a:r>
          </a:p>
          <a:p>
            <a:pPr lvl="1"/>
            <a:r>
              <a:rPr lang="en-US" dirty="0">
                <a:latin typeface="Arial" charset="0"/>
              </a:rPr>
              <a:t>Speed</a:t>
            </a:r>
          </a:p>
          <a:p>
            <a:pPr lvl="1"/>
            <a:r>
              <a:rPr lang="en-US" dirty="0">
                <a:latin typeface="Arial" charset="0"/>
              </a:rPr>
              <a:t>Capacity</a:t>
            </a:r>
          </a:p>
          <a:p>
            <a:pPr lvl="1"/>
            <a:r>
              <a:rPr lang="en-US" dirty="0">
                <a:latin typeface="Arial" charset="0"/>
              </a:rPr>
              <a:t>Very difficult to get both in single storage unit</a:t>
            </a:r>
          </a:p>
          <a:p>
            <a:r>
              <a:rPr lang="en-US" dirty="0">
                <a:latin typeface="Arial" charset="0"/>
              </a:rPr>
              <a:t>Processors use two different types of storage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AA71EF-C4B1-5F49-A7A3-4F9045111CC6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CEA027-EB20-5B4B-BA00-3F34291F21C0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Small, fast set of storage locations close to </a:t>
            </a:r>
            <a:r>
              <a:rPr lang="en-US" dirty="0" smtClean="0">
                <a:latin typeface="Arial" charset="0"/>
              </a:rPr>
              <a:t>processor core (</a:t>
            </a:r>
            <a:r>
              <a:rPr lang="en-US" smtClean="0">
                <a:latin typeface="Arial" charset="0"/>
              </a:rPr>
              <a:t>execution engine)</a:t>
            </a:r>
            <a:endParaRPr lang="en-US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Primarily used for computation, short-term storage</a:t>
            </a:r>
          </a:p>
          <a:p>
            <a:pPr lvl="1"/>
            <a:r>
              <a:rPr lang="en-US" dirty="0">
                <a:latin typeface="Arial" charset="0"/>
              </a:rPr>
              <a:t>Speed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Arial" charset="0"/>
              </a:rPr>
              <a:t>ideal for individual operations</a:t>
            </a:r>
          </a:p>
          <a:p>
            <a:pPr lvl="1"/>
            <a:r>
              <a:rPr lang="en-US" dirty="0">
                <a:latin typeface="Arial" charset="0"/>
              </a:rPr>
              <a:t>Lack of capacity </a:t>
            </a:r>
            <a:r>
              <a:rPr lang="en-US" dirty="0">
                <a:latin typeface="Arial" charset="0"/>
                <a:sym typeface="Wingdings" charset="0"/>
              </a:rPr>
              <a:t> will frequently overwrite</a:t>
            </a:r>
          </a:p>
          <a:p>
            <a:r>
              <a:rPr lang="en-US" dirty="0">
                <a:latin typeface="Arial" charset="0"/>
                <a:sym typeface="Wingdings" charset="0"/>
              </a:rPr>
              <a:t>Reference registers by name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Example: ADD EAX, EBX  EAX = EAX + EBX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EAX, EBX are registers in x86 architecture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07CD41-1A43-F443-B8F1-43D9AA315A5F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4A38FA-B024-024F-A3BF-8EF30399A006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Provides enough capacity for all code, data (possibly I/O as well)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Typically organized as hierarchy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Used primarily for long-term storage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Lacks speed of registers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Provides capacity to ensure data not overwritten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Reference memory by address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Example: MOV EAX, [100h]</a:t>
            </a:r>
          </a:p>
          <a:p>
            <a:pPr marL="344487" lvl="1" indent="0">
              <a:buFont typeface="Wingdings" charset="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EAX = memory at address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C0651-2DDF-2547-AF89-F99C46015FAB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A1D4B-4158-8548-8C3B-25444E0E7735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(continued)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Accessing single byte is easy</a:t>
            </a:r>
          </a:p>
          <a:p>
            <a:r>
              <a:rPr lang="en-US" dirty="0">
                <a:latin typeface="Arial" charset="0"/>
              </a:rPr>
              <a:t>Considerations with multi-byte data</a:t>
            </a:r>
          </a:p>
          <a:p>
            <a:pPr lvl="1"/>
            <a:r>
              <a:rPr lang="en-US" dirty="0">
                <a:latin typeface="Arial" charset="0"/>
              </a:rPr>
              <a:t>Are the data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 dirty="0">
                <a:latin typeface="Arial" charset="0"/>
              </a:rPr>
              <a:t>?</a:t>
            </a:r>
          </a:p>
          <a:p>
            <a:pPr lvl="2"/>
            <a:r>
              <a:rPr lang="en-US" dirty="0">
                <a:latin typeface="Arial" charset="0"/>
              </a:rPr>
              <a:t>Easier/faster to access aligned data</a:t>
            </a:r>
          </a:p>
          <a:p>
            <a:pPr lvl="1"/>
            <a:r>
              <a:rPr lang="en-US" dirty="0">
                <a:latin typeface="Arial" charset="0"/>
              </a:rPr>
              <a:t>How are the data organized in memory (“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endianness</a:t>
            </a:r>
            <a:r>
              <a:rPr lang="en-US" dirty="0">
                <a:latin typeface="Arial" charset="0"/>
              </a:rPr>
              <a:t>”)?</a:t>
            </a:r>
          </a:p>
          <a:p>
            <a:pPr lvl="2"/>
            <a:r>
              <a:rPr lang="en-US" dirty="0">
                <a:latin typeface="Arial" charset="0"/>
              </a:rPr>
              <a:t>Given 32-bit number: </a:t>
            </a:r>
            <a:r>
              <a:rPr lang="en-US" dirty="0" err="1" smtClean="0">
                <a:latin typeface="Arial" charset="0"/>
              </a:rPr>
              <a:t>DEADBEEFh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0xDEADBEEF</a:t>
            </a:r>
          </a:p>
          <a:p>
            <a:pPr lvl="2"/>
            <a:r>
              <a:rPr lang="en-US" dirty="0">
                <a:latin typeface="Arial" charset="0"/>
              </a:rPr>
              <a:t>Which byte—MSB (0xDE) or LSB (0xEF) gets stored in memory first?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B61F5A-B391-2749-9D06-FA95267D71D1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9BE5E-C5AA-6E4B-9B9A-4748D78D0907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2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Aligned Words, Double words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816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>
                <a:latin typeface="Arial" charset="0"/>
              </a:rPr>
              <a:t> data: address is divisible by # of bytes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</a:rPr>
              <a:t>2 bytes </a:t>
            </a:r>
            <a:r>
              <a:rPr lang="en-US">
                <a:latin typeface="Arial" charset="0"/>
                <a:sym typeface="Wingdings" charset="0"/>
              </a:rPr>
              <a:t> address must be even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  <a:sym typeface="Wingdings" charset="0"/>
              </a:rPr>
              <a:t>4 bytes  address must be multiple of 4</a:t>
            </a:r>
          </a:p>
          <a:p>
            <a:r>
              <a:rPr lang="en-US">
                <a:latin typeface="Arial" charset="0"/>
              </a:rPr>
              <a:t>x86 architecture doesn’t require aligned data access</a:t>
            </a:r>
          </a:p>
          <a:p>
            <a:pPr lvl="1"/>
            <a:r>
              <a:rPr lang="en-US">
                <a:latin typeface="Arial" charset="0"/>
              </a:rPr>
              <a:t>Performance impact for accessing unaligned data in memory (32-bit data bus)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6C8294-18DF-1047-B25D-CB9AF114479D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5215E6-ACC0-C040-A5EC-8D03C0DAE3B2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4800600" y="1143000"/>
          <a:ext cx="3852863" cy="4484689"/>
        </p:xfrm>
        <a:graphic>
          <a:graphicData uri="http://schemas.openxmlformats.org/drawingml/2006/table">
            <a:tbl>
              <a:tblPr/>
              <a:tblGrid>
                <a:gridCol w="914400"/>
                <a:gridCol w="587375"/>
                <a:gridCol w="587375"/>
                <a:gridCol w="587375"/>
                <a:gridCol w="588963"/>
                <a:gridCol w="587375"/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 address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5" name="Text Box 91"/>
          <p:cNvSpPr txBox="1">
            <a:spLocks noChangeArrowheads="1"/>
          </p:cNvSpPr>
          <p:nvPr/>
        </p:nvSpPr>
        <p:spPr bwMode="auto">
          <a:xfrm>
            <a:off x="5867400" y="990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word</a:t>
            </a:r>
          </a:p>
        </p:txBody>
      </p:sp>
      <p:sp>
        <p:nvSpPr>
          <p:cNvPr id="6216" name="Text Box 92"/>
          <p:cNvSpPr txBox="1">
            <a:spLocks noChangeArrowheads="1"/>
          </p:cNvSpPr>
          <p:nvPr/>
        </p:nvSpPr>
        <p:spPr bwMode="auto">
          <a:xfrm>
            <a:off x="7543800" y="11826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double word</a:t>
            </a:r>
          </a:p>
        </p:txBody>
      </p:sp>
      <p:sp>
        <p:nvSpPr>
          <p:cNvPr id="6217" name="Text Box 93"/>
          <p:cNvSpPr txBox="1">
            <a:spLocks noChangeArrowheads="1"/>
          </p:cNvSpPr>
          <p:nvPr/>
        </p:nvSpPr>
        <p:spPr bwMode="auto">
          <a:xfrm>
            <a:off x="8083550" y="3352800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8" name="Text Box 94"/>
          <p:cNvSpPr txBox="1">
            <a:spLocks noChangeArrowheads="1"/>
          </p:cNvSpPr>
          <p:nvPr/>
        </p:nvSpPr>
        <p:spPr bwMode="auto">
          <a:xfrm>
            <a:off x="8083550" y="5105400"/>
            <a:ext cx="1223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double 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9" name="Line 95"/>
          <p:cNvSpPr>
            <a:spLocks noChangeShapeType="1"/>
          </p:cNvSpPr>
          <p:nvPr/>
        </p:nvSpPr>
        <p:spPr bwMode="auto">
          <a:xfrm flipH="1">
            <a:off x="6248400" y="13716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Line 96"/>
          <p:cNvSpPr>
            <a:spLocks noChangeShapeType="1"/>
          </p:cNvSpPr>
          <p:nvPr/>
        </p:nvSpPr>
        <p:spPr bwMode="auto">
          <a:xfrm flipH="1">
            <a:off x="7543800" y="1828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Line 97"/>
          <p:cNvSpPr>
            <a:spLocks noChangeShapeType="1"/>
          </p:cNvSpPr>
          <p:nvPr/>
        </p:nvSpPr>
        <p:spPr bwMode="auto">
          <a:xfrm flipH="1">
            <a:off x="6934200" y="3733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Line 98"/>
          <p:cNvSpPr>
            <a:spLocks noChangeShapeType="1"/>
          </p:cNvSpPr>
          <p:nvPr/>
        </p:nvSpPr>
        <p:spPr bwMode="auto">
          <a:xfrm flipH="1" flipV="1">
            <a:off x="7467600" y="4800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1A1508-B1AC-D249-8235-EDE15B3659E2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629388-6AEE-5B43-A335-9F1C6DAEEF70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Byte order (“endianness”)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5216525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</a:rPr>
              <a:t>In a multi-byte operand, how are the bytes ordered in memory?</a:t>
            </a:r>
          </a:p>
          <a:p>
            <a:pPr eaLnBrk="1" hangingPunct="1"/>
            <a:r>
              <a:rPr lang="en-US" sz="2600">
                <a:latin typeface="Arial" charset="0"/>
              </a:rPr>
              <a:t>Assume the double word value 1,000,000 (0x000F4240) is stored at address 80</a:t>
            </a: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little-endian</a:t>
            </a:r>
            <a:r>
              <a:rPr lang="en-US" sz="2200">
                <a:latin typeface="Arial" charset="0"/>
              </a:rPr>
              <a:t> ISA (like x86), the least significant byte (the “little” end) is at address 80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big-endian</a:t>
            </a:r>
            <a:r>
              <a:rPr lang="en-US" sz="2200">
                <a:latin typeface="Arial" charset="0"/>
              </a:rPr>
              <a:t> ISA (like MIPS), it’s the other way around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200">
              <a:latin typeface="Arial" charset="0"/>
            </a:endParaRPr>
          </a:p>
        </p:txBody>
      </p:sp>
      <p:graphicFrame>
        <p:nvGraphicFramePr>
          <p:cNvPr id="54170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2743200" y="51514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1738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743200" y="35512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9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following memory contents: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Starting address of each line shown on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Leftmost byte has lowest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First line: addresses 0x200C, 0x200D, 0x200E, 0x200F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is the value of: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word starting at address 0x200D?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double word starting at address 0x2012?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Are these data aligned?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DB538B-00AA-074D-AD02-38C51A3A536B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6E946E-B33E-E545-A80A-7B09BF0E0983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286000" y="25146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6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Word at 0x200D = 0x2C96</a:t>
            </a:r>
          </a:p>
          <a:p>
            <a:pPr lvl="1"/>
            <a:r>
              <a:rPr lang="en-US">
                <a:latin typeface="Arial" charset="0"/>
              </a:rPr>
              <a:t>Address is </a:t>
            </a:r>
            <a:r>
              <a:rPr lang="en-US" u="sng">
                <a:latin typeface="Arial" charset="0"/>
              </a:rPr>
              <a:t>not</a:t>
            </a:r>
            <a:r>
              <a:rPr lang="en-US">
                <a:latin typeface="Arial" charset="0"/>
              </a:rPr>
              <a:t> divisible by 2 </a:t>
            </a:r>
            <a:r>
              <a:rPr lang="en-US">
                <a:latin typeface="Arial" charset="0"/>
                <a:sym typeface="Wingdings" charset="0"/>
              </a:rPr>
              <a:t> unaligned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Double word at 0x2012 = 0x2301ABCD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Address is </a:t>
            </a:r>
            <a:r>
              <a:rPr lang="en-US" u="sng">
                <a:latin typeface="Arial" charset="0"/>
                <a:sym typeface="Wingdings" charset="0"/>
              </a:rPr>
              <a:t>not</a:t>
            </a:r>
            <a:r>
              <a:rPr lang="en-US">
                <a:latin typeface="Arial" charset="0"/>
                <a:sym typeface="Wingdings" charset="0"/>
              </a:rPr>
              <a:t> divisible by 4  unaligned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Remember, hexadecimal is base 16—0x12 = 18</a:t>
            </a:r>
            <a:r>
              <a:rPr lang="en-US" baseline="-25000">
                <a:latin typeface="Arial" charset="0"/>
                <a:sym typeface="Wingdings" charset="0"/>
              </a:rPr>
              <a:t>10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CCE279-8B72-2948-B6BE-7F1EB51B2772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D134D8-2144-3D4E-AB8A-69F9C6E17FFD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667000" y="12192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</a:rPr>
              <a:t>Instructor</a:t>
            </a:r>
            <a:r>
              <a:rPr lang="en-US" dirty="0"/>
              <a:t>:  Dr. Michael Geiger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E-mail:</a:t>
            </a:r>
            <a:r>
              <a:rPr lang="en-US" dirty="0"/>
              <a:t>  </a:t>
            </a:r>
            <a:r>
              <a:rPr lang="en-US" dirty="0" err="1"/>
              <a:t>Michael_Geiger@uml.edu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Phone:</a:t>
            </a:r>
            <a:r>
              <a:rPr lang="en-US" dirty="0"/>
              <a:t> 978-934-3618 (x43618 on campus)</a:t>
            </a: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Office:</a:t>
            </a:r>
            <a:r>
              <a:rPr lang="en-US" dirty="0"/>
              <a:t> </a:t>
            </a:r>
            <a:r>
              <a:rPr lang="en-US" dirty="0" smtClean="0"/>
              <a:t>118A </a:t>
            </a:r>
            <a:r>
              <a:rPr lang="en-US" dirty="0"/>
              <a:t>Perry </a:t>
            </a:r>
            <a:r>
              <a:rPr lang="en-US" dirty="0" smtClean="0"/>
              <a:t>Hall / 301A Ball Hall </a:t>
            </a:r>
            <a:r>
              <a:rPr lang="en-US" i="1" dirty="0" smtClean="0"/>
              <a:t>(as of 5/24)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TBD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Most likely: stick around to answer questions right after lecture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Available </a:t>
            </a:r>
            <a:r>
              <a:rPr lang="en-US" dirty="0">
                <a:latin typeface="Arial" charset="0"/>
              </a:rPr>
              <a:t>by </a:t>
            </a:r>
            <a:r>
              <a:rPr lang="en-US" dirty="0" smtClean="0">
                <a:latin typeface="Arial" charset="0"/>
              </a:rPr>
              <a:t>appointment at other times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C3F4-3603-6C40-9A97-B8AA7C270B05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F06C-DB5D-3642-9A86-E4F4E09E7D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x86 introduction</a:t>
            </a:r>
          </a:p>
          <a:p>
            <a:pPr lvl="1"/>
            <a:r>
              <a:rPr lang="en-US" dirty="0" smtClean="0">
                <a:latin typeface="Arial" charset="0"/>
              </a:rPr>
              <a:t>Assembly basics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</a:t>
            </a:r>
            <a:r>
              <a:rPr lang="en-US">
                <a:latin typeface="Arial" charset="0"/>
              </a:rPr>
              <a:t>due </a:t>
            </a:r>
            <a:r>
              <a:rPr lang="en-US" smtClean="0">
                <a:latin typeface="Arial" charset="0"/>
              </a:rPr>
              <a:t>1:00 PM, 5</a:t>
            </a:r>
            <a:r>
              <a:rPr lang="en-US">
                <a:latin typeface="Arial" charset="0"/>
              </a:rPr>
              <a:t>/</a:t>
            </a:r>
            <a:r>
              <a:rPr lang="en-US" smtClean="0">
                <a:latin typeface="Arial" charset="0"/>
              </a:rPr>
              <a:t>18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Sign </a:t>
            </a:r>
            <a:r>
              <a:rPr lang="en-US" dirty="0">
                <a:latin typeface="Arial" charset="0"/>
              </a:rPr>
              <a:t>up for the discussion group on Piazza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116870-6B65-C94F-81EA-7DB7A9E74C78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75DF7A-5694-5349-9D9F-06871D54DA3D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DB7AA7-A882-E043-B31D-79B327BC53BF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1F1D7B-ECFE-D64B-8FF1-8F0FF575B6FA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Textbook:</a:t>
            </a:r>
            <a:r>
              <a:rPr lang="en-US" sz="2800" dirty="0">
                <a:latin typeface="Arial" charset="0"/>
              </a:rPr>
              <a:t> None</a:t>
            </a:r>
          </a:p>
          <a:p>
            <a:pPr lvl="1"/>
            <a:r>
              <a:rPr lang="en-US" sz="2400" dirty="0">
                <a:latin typeface="Arial" charset="0"/>
              </a:rPr>
              <a:t>Will post relevant online resources on schedule page</a:t>
            </a:r>
          </a:p>
          <a:p>
            <a:r>
              <a:rPr lang="en-US" sz="2800" dirty="0" smtClean="0">
                <a:latin typeface="Arial" charset="0"/>
              </a:rPr>
              <a:t>Course </a:t>
            </a:r>
            <a:r>
              <a:rPr lang="en-US" sz="2800" dirty="0">
                <a:latin typeface="Arial" charset="0"/>
              </a:rPr>
              <a:t>website: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/eece3170/sum17/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contain lecture slides, handouts, assignments</a:t>
            </a:r>
          </a:p>
          <a:p>
            <a:r>
              <a:rPr lang="en-US" sz="2800" dirty="0">
                <a:latin typeface="Arial" charset="0"/>
              </a:rPr>
              <a:t>Discussion group through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piazza.com</a:t>
            </a:r>
            <a:endParaRPr lang="en-US" sz="28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Allow common questions to be answered for everyone</a:t>
            </a:r>
          </a:p>
          <a:p>
            <a:pPr lvl="1"/>
            <a:r>
              <a:rPr lang="en-US" sz="2400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Will use as class mailing list—please enroll ASAP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Additional course policies</a:t>
            </a:r>
            <a:endParaRPr lang="en-US" dirty="0">
              <a:latin typeface="Garamond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Prerequisites</a:t>
            </a:r>
          </a:p>
          <a:p>
            <a:pPr lvl="1"/>
            <a:r>
              <a:rPr lang="en-US" dirty="0" smtClean="0">
                <a:latin typeface="Arial" charset="0"/>
              </a:rPr>
              <a:t>EECE.2160 (ECE Application Programming)</a:t>
            </a:r>
          </a:p>
          <a:p>
            <a:pPr lvl="1"/>
            <a:r>
              <a:rPr lang="en-US" dirty="0" smtClean="0">
                <a:latin typeface="Arial" charset="0"/>
              </a:rPr>
              <a:t>EECE.2650 (</a:t>
            </a:r>
            <a:r>
              <a:rPr lang="en-US" dirty="0">
                <a:latin typeface="Arial" charset="0"/>
              </a:rPr>
              <a:t>Logic Design</a:t>
            </a:r>
            <a:r>
              <a:rPr lang="en-US" dirty="0" smtClean="0">
                <a:latin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</a:rPr>
              <a:t>Assignments</a:t>
            </a:r>
          </a:p>
          <a:p>
            <a:pPr marL="690563" lvl="1"/>
            <a:r>
              <a:rPr lang="en-US" dirty="0" smtClean="0">
                <a:latin typeface="Arial" charset="0"/>
              </a:rPr>
              <a:t>Homework, labs, and some “hybrid” assignments (problems + programming exercise(s))</a:t>
            </a:r>
          </a:p>
          <a:p>
            <a:pPr marL="690563" lvl="1"/>
            <a:r>
              <a:rPr lang="en-US" dirty="0" smtClean="0">
                <a:latin typeface="Arial" charset="0"/>
              </a:rPr>
              <a:t>Late assignments: 10% penalty per day</a:t>
            </a:r>
          </a:p>
          <a:p>
            <a:pPr marL="690563" lvl="1"/>
            <a:r>
              <a:rPr lang="en-US" dirty="0" smtClean="0">
                <a:latin typeface="Arial" charset="0"/>
              </a:rPr>
              <a:t>All HW individual unless otherwise specified</a:t>
            </a:r>
          </a:p>
          <a:p>
            <a:pPr marL="690563" lvl="1"/>
            <a:r>
              <a:rPr lang="en-US" dirty="0" smtClean="0">
                <a:latin typeface="Arial" charset="0"/>
              </a:rPr>
              <a:t>Some assignments require instructor “check-off”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8B8B94-2B46-A445-BA5B-54FEFC34175A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00BE31-76F4-7F4E-8C8D-5FA732D661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Academic honesty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assignments are to be done 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individually</a:t>
            </a:r>
            <a:r>
              <a:rPr lang="en-US" dirty="0" smtClean="0">
                <a:ea typeface="+mn-ea"/>
              </a:rPr>
              <a:t> unless explicitly specified otherwise by the instructor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Any copied solutions, whether from another student or an outside source, are subject to penalty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may discuss general topics or help one another with specific errors, but not share assignment solutions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Must acknowledge assistance from classmate in submission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9062B9-2336-7B42-B8DB-9725AC67B544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6045F-2163-2E48-AEC8-45A8C8654E2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not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2DEB-6AF6-984D-9DBE-A8709C624558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9E74BA-5C23-A74B-829E-1BD4A44DB716}" type="datetime1">
              <a:rPr lang="en-US" smtClean="0">
                <a:latin typeface="Garamond" charset="0"/>
              </a:rPr>
              <a:t>5/15/2017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FA6861-A96C-A746-B71F-1CAD0D1BFA21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Course policies (cont.)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Assignments</a:t>
            </a:r>
            <a:r>
              <a:rPr lang="en-US" dirty="0">
                <a:latin typeface="Arial" charset="0"/>
              </a:rPr>
              <a:t>: 55%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Thursday, May 25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June 12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Thursday, June 22 (preferred) -or- Monday, June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7852</TotalTime>
  <Words>2391</Words>
  <Application>Microsoft Office PowerPoint</Application>
  <PresentationFormat>On-screen Show (4:3)</PresentationFormat>
  <Paragraphs>595</Paragraphs>
  <Slides>40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Edge</vt:lpstr>
      <vt:lpstr>EECE.3170 Microprocessor Systems Design I</vt:lpstr>
      <vt:lpstr>Lecture outline</vt:lpstr>
      <vt:lpstr>Course meeting times</vt:lpstr>
      <vt:lpstr>Course instructors</vt:lpstr>
      <vt:lpstr>Course materials</vt:lpstr>
      <vt:lpstr>Additional course policies</vt:lpstr>
      <vt:lpstr>Academic honesty</vt:lpstr>
      <vt:lpstr>Course “rules”</vt:lpstr>
      <vt:lpstr>Course policies (cont.)</vt:lpstr>
      <vt:lpstr>What you should learn in this class</vt:lpstr>
      <vt:lpstr>Tentative course outline</vt:lpstr>
      <vt:lpstr>What is a computer?</vt:lpstr>
      <vt:lpstr>Computing history</vt:lpstr>
      <vt:lpstr>Today’s computer: one example</vt:lpstr>
      <vt:lpstr>Processor market (as of 2007)</vt:lpstr>
      <vt:lpstr>Computer components</vt:lpstr>
      <vt:lpstr>Processor architecture</vt:lpstr>
      <vt:lpstr>Role of the ISA</vt:lpstr>
      <vt:lpstr>Abstraction of program control</vt:lpstr>
      <vt:lpstr>ISA design</vt:lpstr>
      <vt:lpstr>ISA design (cont.)</vt:lpstr>
      <vt:lpstr>Operation types</vt:lpstr>
      <vt:lpstr>Operands</vt:lpstr>
      <vt:lpstr>Data types</vt:lpstr>
      <vt:lpstr>Unsigned Integers  </vt:lpstr>
      <vt:lpstr>Signed Integers  </vt:lpstr>
      <vt:lpstr>Integer Examples  </vt:lpstr>
      <vt:lpstr>Integer example solution</vt:lpstr>
      <vt:lpstr>BCD Numbers  </vt:lpstr>
      <vt:lpstr>ASCII Data  </vt:lpstr>
      <vt:lpstr>Real Numbers</vt:lpstr>
      <vt:lpstr>Data storage</vt:lpstr>
      <vt:lpstr>Registers</vt:lpstr>
      <vt:lpstr>Memory</vt:lpstr>
      <vt:lpstr>Memory (continued)</vt:lpstr>
      <vt:lpstr>Aligned Words, Double words</vt:lpstr>
      <vt:lpstr>Byte order (“endianness”)</vt:lpstr>
      <vt:lpstr>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1682</cp:revision>
  <dcterms:created xsi:type="dcterms:W3CDTF">2006-04-03T05:03:01Z</dcterms:created>
  <dcterms:modified xsi:type="dcterms:W3CDTF">2017-05-15T14:48:48Z</dcterms:modified>
</cp:coreProperties>
</file>