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442" r:id="rId4"/>
    <p:sldId id="443" r:id="rId5"/>
    <p:sldId id="447" r:id="rId6"/>
    <p:sldId id="450" r:id="rId7"/>
    <p:sldId id="451" r:id="rId8"/>
    <p:sldId id="452" r:id="rId9"/>
    <p:sldId id="453" r:id="rId10"/>
    <p:sldId id="454" r:id="rId11"/>
    <p:sldId id="455" r:id="rId12"/>
    <p:sldId id="463" r:id="rId13"/>
    <p:sldId id="464" r:id="rId14"/>
    <p:sldId id="458" r:id="rId15"/>
    <p:sldId id="459" r:id="rId16"/>
    <p:sldId id="460" r:id="rId17"/>
    <p:sldId id="465" r:id="rId18"/>
    <p:sldId id="461" r:id="rId19"/>
    <p:sldId id="379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4C76E9-A519-474A-A88E-BD8C6111E9BD}" v="14" dt="2019-09-18T15:38:50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8D3097AF-7074-49FA-8419-6ABCEE263CDF}"/>
    <pc:docChg chg="custSel modSld">
      <pc:chgData name="Geiger, Michael J" userId="13cae92b-b37c-450b-a449-82fcae19569d" providerId="ADAL" clId="{8D3097AF-7074-49FA-8419-6ABCEE263CDF}" dt="2019-09-09T16:51:38.511" v="3" actId="20577"/>
      <pc:docMkLst>
        <pc:docMk/>
      </pc:docMkLst>
      <pc:sldChg chg="modSp">
        <pc:chgData name="Geiger, Michael J" userId="13cae92b-b37c-450b-a449-82fcae19569d" providerId="ADAL" clId="{8D3097AF-7074-49FA-8419-6ABCEE263CDF}" dt="2019-09-09T16:51:38.511" v="3" actId="20577"/>
        <pc:sldMkLst>
          <pc:docMk/>
          <pc:sldMk cId="3547950365" sldId="459"/>
        </pc:sldMkLst>
        <pc:spChg chg="mod">
          <ac:chgData name="Geiger, Michael J" userId="13cae92b-b37c-450b-a449-82fcae19569d" providerId="ADAL" clId="{8D3097AF-7074-49FA-8419-6ABCEE263CDF}" dt="2019-09-09T16:51:38.511" v="3" actId="20577"/>
          <ac:spMkLst>
            <pc:docMk/>
            <pc:sldMk cId="3547950365" sldId="459"/>
            <ac:spMk id="3" creationId="{00000000-0000-0000-0000-000000000000}"/>
          </ac:spMkLst>
        </pc:spChg>
      </pc:sldChg>
    </pc:docChg>
  </pc:docChgLst>
  <pc:docChgLst>
    <pc:chgData name="Geiger, Michael J" userId="13cae92b-b37c-450b-a449-82fcae19569d" providerId="ADAL" clId="{B04C76E9-A519-474A-A88E-BD8C6111E9BD}"/>
    <pc:docChg chg="addSld delSld modSld">
      <pc:chgData name="Geiger, Michael J" userId="13cae92b-b37c-450b-a449-82fcae19569d" providerId="ADAL" clId="{B04C76E9-A519-474A-A88E-BD8C6111E9BD}" dt="2019-09-18T15:39:03.218" v="94" actId="20577"/>
      <pc:docMkLst>
        <pc:docMk/>
      </pc:docMkLst>
      <pc:sldChg chg="modSp">
        <pc:chgData name="Geiger, Michael J" userId="13cae92b-b37c-450b-a449-82fcae19569d" providerId="ADAL" clId="{B04C76E9-A519-474A-A88E-BD8C6111E9BD}" dt="2019-09-13T13:21:44.739" v="24" actId="20577"/>
        <pc:sldMkLst>
          <pc:docMk/>
          <pc:sldMk cId="0" sldId="256"/>
        </pc:sldMkLst>
        <pc:spChg chg="mod">
          <ac:chgData name="Geiger, Michael J" userId="13cae92b-b37c-450b-a449-82fcae19569d" providerId="ADAL" clId="{B04C76E9-A519-474A-A88E-BD8C6111E9BD}" dt="2019-09-13T13:21:44.739" v="24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B04C76E9-A519-474A-A88E-BD8C6111E9BD}" dt="2019-09-13T13:24:29.698" v="81" actId="20577"/>
        <pc:sldMkLst>
          <pc:docMk/>
          <pc:sldMk cId="0" sldId="257"/>
        </pc:sldMkLst>
        <pc:spChg chg="mod">
          <ac:chgData name="Geiger, Michael J" userId="13cae92b-b37c-450b-a449-82fcae19569d" providerId="ADAL" clId="{B04C76E9-A519-474A-A88E-BD8C6111E9BD}" dt="2019-09-13T13:24:29.698" v="81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B04C76E9-A519-474A-A88E-BD8C6111E9BD}" dt="2019-09-13T13:24:37.149" v="82"/>
        <pc:sldMkLst>
          <pc:docMk/>
          <pc:sldMk cId="0" sldId="379"/>
        </pc:sldMkLst>
        <pc:spChg chg="mod">
          <ac:chgData name="Geiger, Michael J" userId="13cae92b-b37c-450b-a449-82fcae19569d" providerId="ADAL" clId="{B04C76E9-A519-474A-A88E-BD8C6111E9BD}" dt="2019-09-13T13:24:37.149" v="82"/>
          <ac:spMkLst>
            <pc:docMk/>
            <pc:sldMk cId="0" sldId="379"/>
            <ac:spMk id="19459" creationId="{00000000-0000-0000-0000-000000000000}"/>
          </ac:spMkLst>
        </pc:spChg>
      </pc:sldChg>
      <pc:sldChg chg="modSp del">
        <pc:chgData name="Geiger, Michael J" userId="13cae92b-b37c-450b-a449-82fcae19569d" providerId="ADAL" clId="{B04C76E9-A519-474A-A88E-BD8C6111E9BD}" dt="2019-09-13T13:24:08.061" v="67" actId="2696"/>
        <pc:sldMkLst>
          <pc:docMk/>
          <pc:sldMk cId="0" sldId="446"/>
        </pc:sldMkLst>
        <pc:spChg chg="mod">
          <ac:chgData name="Geiger, Michael J" userId="13cae92b-b37c-450b-a449-82fcae19569d" providerId="ADAL" clId="{B04C76E9-A519-474A-A88E-BD8C6111E9BD}" dt="2019-09-13T13:23:48.799" v="62" actId="20577"/>
          <ac:spMkLst>
            <pc:docMk/>
            <pc:sldMk cId="0" sldId="446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B04C76E9-A519-474A-A88E-BD8C6111E9BD}" dt="2019-09-13T13:24:08.049" v="64" actId="2696"/>
        <pc:sldMkLst>
          <pc:docMk/>
          <pc:sldMk cId="1718870669" sldId="458"/>
        </pc:sldMkLst>
      </pc:sldChg>
      <pc:sldChg chg="add">
        <pc:chgData name="Geiger, Michael J" userId="13cae92b-b37c-450b-a449-82fcae19569d" providerId="ADAL" clId="{B04C76E9-A519-474A-A88E-BD8C6111E9BD}" dt="2019-09-13T13:27:13.202" v="83"/>
        <pc:sldMkLst>
          <pc:docMk/>
          <pc:sldMk cId="2241925928" sldId="458"/>
        </pc:sldMkLst>
      </pc:sldChg>
      <pc:sldChg chg="add">
        <pc:chgData name="Geiger, Michael J" userId="13cae92b-b37c-450b-a449-82fcae19569d" providerId="ADAL" clId="{B04C76E9-A519-474A-A88E-BD8C6111E9BD}" dt="2019-09-13T13:27:13.202" v="83"/>
        <pc:sldMkLst>
          <pc:docMk/>
          <pc:sldMk cId="154807277" sldId="459"/>
        </pc:sldMkLst>
      </pc:sldChg>
      <pc:sldChg chg="del">
        <pc:chgData name="Geiger, Michael J" userId="13cae92b-b37c-450b-a449-82fcae19569d" providerId="ADAL" clId="{B04C76E9-A519-474A-A88E-BD8C6111E9BD}" dt="2019-09-13T13:24:08.045" v="63" actId="2696"/>
        <pc:sldMkLst>
          <pc:docMk/>
          <pc:sldMk cId="3547950365" sldId="459"/>
        </pc:sldMkLst>
      </pc:sldChg>
      <pc:sldChg chg="del">
        <pc:chgData name="Geiger, Michael J" userId="13cae92b-b37c-450b-a449-82fcae19569d" providerId="ADAL" clId="{B04C76E9-A519-474A-A88E-BD8C6111E9BD}" dt="2019-09-13T13:24:08.055" v="66" actId="2696"/>
        <pc:sldMkLst>
          <pc:docMk/>
          <pc:sldMk cId="1923812294" sldId="460"/>
        </pc:sldMkLst>
      </pc:sldChg>
      <pc:sldChg chg="add">
        <pc:chgData name="Geiger, Michael J" userId="13cae92b-b37c-450b-a449-82fcae19569d" providerId="ADAL" clId="{B04C76E9-A519-474A-A88E-BD8C6111E9BD}" dt="2019-09-13T13:27:13.202" v="83"/>
        <pc:sldMkLst>
          <pc:docMk/>
          <pc:sldMk cId="1998007702" sldId="460"/>
        </pc:sldMkLst>
      </pc:sldChg>
      <pc:sldChg chg="add">
        <pc:chgData name="Geiger, Michael J" userId="13cae92b-b37c-450b-a449-82fcae19569d" providerId="ADAL" clId="{B04C76E9-A519-474A-A88E-BD8C6111E9BD}" dt="2019-09-13T13:27:13.202" v="83"/>
        <pc:sldMkLst>
          <pc:docMk/>
          <pc:sldMk cId="424669809" sldId="461"/>
        </pc:sldMkLst>
      </pc:sldChg>
      <pc:sldChg chg="del">
        <pc:chgData name="Geiger, Michael J" userId="13cae92b-b37c-450b-a449-82fcae19569d" providerId="ADAL" clId="{B04C76E9-A519-474A-A88E-BD8C6111E9BD}" dt="2019-09-13T13:24:08.052" v="65" actId="2696"/>
        <pc:sldMkLst>
          <pc:docMk/>
          <pc:sldMk cId="2380319137" sldId="461"/>
        </pc:sldMkLst>
      </pc:sldChg>
      <pc:sldChg chg="add">
        <pc:chgData name="Geiger, Michael J" userId="13cae92b-b37c-450b-a449-82fcae19569d" providerId="ADAL" clId="{B04C76E9-A519-474A-A88E-BD8C6111E9BD}" dt="2019-09-13T13:27:13.202" v="83"/>
        <pc:sldMkLst>
          <pc:docMk/>
          <pc:sldMk cId="1333623723" sldId="463"/>
        </pc:sldMkLst>
      </pc:sldChg>
      <pc:sldChg chg="add">
        <pc:chgData name="Geiger, Michael J" userId="13cae92b-b37c-450b-a449-82fcae19569d" providerId="ADAL" clId="{B04C76E9-A519-474A-A88E-BD8C6111E9BD}" dt="2019-09-13T13:27:13.202" v="83"/>
        <pc:sldMkLst>
          <pc:docMk/>
          <pc:sldMk cId="2772110815" sldId="464"/>
        </pc:sldMkLst>
      </pc:sldChg>
      <pc:sldChg chg="modSp add">
        <pc:chgData name="Geiger, Michael J" userId="13cae92b-b37c-450b-a449-82fcae19569d" providerId="ADAL" clId="{B04C76E9-A519-474A-A88E-BD8C6111E9BD}" dt="2019-09-18T15:39:03.218" v="94" actId="20577"/>
        <pc:sldMkLst>
          <pc:docMk/>
          <pc:sldMk cId="2059106950" sldId="465"/>
        </pc:sldMkLst>
        <pc:spChg chg="mod">
          <ac:chgData name="Geiger, Michael J" userId="13cae92b-b37c-450b-a449-82fcae19569d" providerId="ADAL" clId="{B04C76E9-A519-474A-A88E-BD8C6111E9BD}" dt="2019-09-18T15:39:03.218" v="94" actId="20577"/>
          <ac:spMkLst>
            <pc:docMk/>
            <pc:sldMk cId="2059106950" sldId="465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4E629-B258-0448-9DF9-4BC92334D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0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CD23A0-EC3F-F04F-849C-A33D8D615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1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50CCFF-BD6A-C542-B3C8-8E4D0927D77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4056121-04F8-BF4E-8AC2-18F650BC8FCA}" type="datetime1">
              <a:rPr lang="en-US"/>
              <a:pPr/>
              <a:t>9/18/2019</a:t>
            </a:fld>
            <a:endParaRPr lang="en-US"/>
          </a:p>
        </p:txBody>
      </p:sp>
      <p:sp>
        <p:nvSpPr>
          <p:cNvPr id="2253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3</a:t>
            </a:r>
          </a:p>
        </p:txBody>
      </p:sp>
      <p:sp>
        <p:nvSpPr>
          <p:cNvPr id="2253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C7810D5-8CF0-3B4E-9A81-BEE0B14EC7EB}" type="slidenum">
              <a:rPr lang="en-US"/>
              <a:pPr/>
              <a:t>4</a:t>
            </a:fld>
            <a:endParaRPr lang="en-US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7550"/>
            <a:ext cx="6702425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88" tIns="45794" rIns="91588" bIns="4579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497D933-93CD-4643-B01C-0C8158723276}" type="datetime1">
              <a:rPr lang="en-US"/>
              <a:pPr/>
              <a:t>9/18/2019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(I)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2541C15-4ED8-D949-A9E4-E5F0C6E476B7}" type="slidenum">
              <a:rPr lang="en-US"/>
              <a:pPr/>
              <a:t>9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DD20E48-21D5-BD43-8B8D-F79BDA59AAEF}" type="datetime1">
              <a:rPr lang="en-US"/>
              <a:pPr/>
              <a:t>9/18/2019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(I)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0566CAC-A866-3D45-91A9-13643F5107DE}" type="slidenum">
              <a:rPr lang="en-US"/>
              <a:pPr/>
              <a:t>10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40272C-6423-484D-9210-4A88BA6F33A3}" type="datetime1">
              <a:rPr lang="en-US" smtClean="0"/>
              <a:t>9/18/2019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B18F-AB6B-CA46-8F6F-D1CCAF513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A8B1C-A79A-49C7-A363-0F2A3F6C0215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2CA7F-42B9-F54F-8CA9-DE48DB184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324D4-F5B4-4A23-B1E1-BBB42EC35832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CB706-1FBC-7845-8EB9-F403ACD50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8BD42-71C6-45A3-9AC7-99977C24BF71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842F-11FC-2D4F-8AA3-2811A857D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066CC-25F3-4D82-A495-8D30D8661CB6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4406C-C095-AD4E-B8CB-652946407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25F5B4-01A5-4C53-97FC-C87D3F84FBB2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D36A5-3219-684F-AA92-0147FB9A1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6AEE8-4FB9-4CF9-8670-611E458B7456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7C92-3E85-7A42-8231-C88DD1457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251D7-CAEA-4E21-85E5-B6376F1B211B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E4F6-3BDF-AD40-8581-E4FDB7113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ED67C-0825-40BF-B344-1406989C3EA0}" type="datetime1">
              <a:rPr lang="en-US" smtClean="0"/>
              <a:t>9/18/2019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61C4-3FF0-4E45-82D4-E5786C422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E6236-ACEB-4539-B1D6-204FB2891329}" type="datetime1">
              <a:rPr lang="en-US" smtClean="0"/>
              <a:t>9/18/2019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79A6-1EDE-A842-BA5C-1F4E8EB55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79C29-D33C-4122-B497-C04CD6B7901C}" type="datetime1">
              <a:rPr lang="en-US" smtClean="0"/>
              <a:t>9/18/2019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D12BB-6601-1043-A23A-28EA9A565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0CFD1-442D-40C6-8D93-2107CB39C531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E06DD-F10F-B64B-BA73-4779127EE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F2EC0-555C-42F9-BABE-A5EFE8470C99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593A1-E357-BB45-8224-BCF135975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529C8C8-E175-4356-BB88-82D7048F4660}" type="datetime1">
              <a:rPr lang="en-US" smtClean="0"/>
              <a:t>9/18/2019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81FC58E-BBD5-7742-B809-86144AE43A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  <p:sldLayoutId id="2147484558" r:id="rId12"/>
    <p:sldLayoutId id="2147484559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EECE.3170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6: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Assembly basics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Data transfer instructions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Usage of Move Instruction (soln)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MOV AX, 0 		 </a:t>
            </a:r>
            <a:r>
              <a:rPr lang="en-US" dirty="0">
                <a:solidFill>
                  <a:srgbClr val="FF0000"/>
                </a:solidFill>
                <a:ea typeface="+mn-ea"/>
                <a:sym typeface="Wingdings" pitchFamily="2" charset="2"/>
              </a:rPr>
              <a:t>AX = 0x0000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MOV BX, AX 		 </a:t>
            </a:r>
            <a:r>
              <a:rPr lang="en-US" dirty="0">
                <a:solidFill>
                  <a:srgbClr val="FF0000"/>
                </a:solidFill>
                <a:ea typeface="+mn-ea"/>
                <a:sym typeface="Wingdings" pitchFamily="2" charset="2"/>
              </a:rPr>
              <a:t>BX = AX = 0x0000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MOV CX, 0x0A 	 </a:t>
            </a:r>
            <a:r>
              <a:rPr lang="en-US" dirty="0">
                <a:solidFill>
                  <a:srgbClr val="FF0000"/>
                </a:solidFill>
                <a:ea typeface="+mn-ea"/>
                <a:sym typeface="Wingdings" pitchFamily="2" charset="2"/>
              </a:rPr>
              <a:t>CX = 0x000A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MOV DX, 0x100 	 </a:t>
            </a:r>
            <a:r>
              <a:rPr lang="en-US" dirty="0">
                <a:solidFill>
                  <a:srgbClr val="FF0000"/>
                </a:solidFill>
                <a:ea typeface="+mn-ea"/>
                <a:sym typeface="Wingdings" pitchFamily="2" charset="2"/>
              </a:rPr>
              <a:t>DX = 0x0100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MOV SI, 0x200 	 </a:t>
            </a:r>
            <a:r>
              <a:rPr lang="en-US" dirty="0">
                <a:solidFill>
                  <a:srgbClr val="FF0000"/>
                </a:solidFill>
                <a:ea typeface="+mn-ea"/>
                <a:sym typeface="Wingdings" pitchFamily="2" charset="2"/>
              </a:rPr>
              <a:t>SI = 0x0200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MOV DI</a:t>
            </a:r>
            <a:r>
              <a:rPr lang="en-US">
                <a:ea typeface="+mn-ea"/>
                <a:sym typeface="Wingdings" pitchFamily="2" charset="2"/>
              </a:rPr>
              <a:t>, 0x300 </a:t>
            </a:r>
            <a:r>
              <a:rPr lang="en-US" dirty="0">
                <a:ea typeface="+mn-ea"/>
                <a:sym typeface="Wingdings" pitchFamily="2" charset="2"/>
              </a:rPr>
              <a:t>	 </a:t>
            </a:r>
            <a:r>
              <a:rPr lang="en-US" dirty="0">
                <a:solidFill>
                  <a:srgbClr val="FF0000"/>
                </a:solidFill>
                <a:ea typeface="+mn-ea"/>
                <a:sym typeface="Wingdings" pitchFamily="2" charset="2"/>
              </a:rPr>
              <a:t>DI = 0x0300</a:t>
            </a:r>
            <a:endParaRPr lang="en-US" dirty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94819A-9ADD-4F25-85B6-30192A940F8D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AC3053-F748-614F-BFA2-CC88E37F13FD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Move and extend data (fill upper bits with 0/1)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ZX </a:t>
            </a:r>
            <a:r>
              <a:rPr lang="en-US" dirty="0">
                <a:sym typeface="Wingdings" pitchFamily="2" charset="2"/>
              </a:rPr>
              <a:t> zero extend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SX  sign extend  copy MSB of source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Format: 	MOVZX D, 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	MOVSX D, 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Operation: lower bits of D = 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	   upper bits of D = 0 (MOVZX)   </a:t>
            </a:r>
            <a:r>
              <a:rPr lang="en-US" b="1" i="1" dirty="0">
                <a:ea typeface="+mn-ea"/>
                <a:sym typeface="Wingdings" pitchFamily="2" charset="2"/>
              </a:rPr>
              <a:t>or</a:t>
            </a:r>
            <a:endParaRPr lang="en-US" dirty="0">
              <a:ea typeface="+mn-ea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	   upper bits of D = MSB of S (MOVSX)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Restrictions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Only register/memory operands (no </a:t>
            </a:r>
            <a:r>
              <a:rPr lang="en-US" dirty="0" err="1">
                <a:sym typeface="Wingdings" pitchFamily="2" charset="2"/>
              </a:rPr>
              <a:t>immediates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Source must contain fewer bits than destination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If memory operand used, size must be specified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238EA3-EBBE-40DE-BA40-7B80B564B62B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0D9FD2-DC7C-7046-B9EB-7DA204F418C5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398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 examples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Assume: AX = 0x0100, DX = 0x8100,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(0x100) = 0x00, (0x101) = 0xFF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What are the results of the following instructions?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MOVSX EBX, AX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MOVSX EBX, DX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MOVZX EBX, DX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MOVSX EBX, BYTE PTR [0x100]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MOVSX EBX, WORD PTR [0x100]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FAA0029-8B68-4030-8788-7FB7D72BD030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B6019B-EC2D-5C47-8186-D6169C154A2C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2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 examples (soln)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/>
              <a:t>Assume: AX = 0x0100, DX = 0x8100,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	(0x100) = 0x00, (0x101) = 0xFF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What are the results of the following instructions?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MOVSX EBX, 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EBX = AX sign-extended = 0x0000</a:t>
            </a:r>
            <a:r>
              <a:rPr lang="en-US" u="sng" dirty="0">
                <a:solidFill>
                  <a:srgbClr val="FF0000"/>
                </a:solidFill>
              </a:rPr>
              <a:t>0100</a:t>
            </a:r>
            <a:r>
              <a:rPr lang="en-US" dirty="0">
                <a:solidFill>
                  <a:srgbClr val="FF0000"/>
                </a:solidFill>
              </a:rPr>
              <a:t> (orig. value </a:t>
            </a:r>
            <a:r>
              <a:rPr lang="en-US" u="sng" dirty="0">
                <a:solidFill>
                  <a:srgbClr val="FF0000"/>
                </a:solidFill>
              </a:rPr>
              <a:t>underlined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MOVSX EBX, DX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EBX = DX sign-extended = 0xFFFF</a:t>
            </a:r>
            <a:r>
              <a:rPr lang="en-US" u="sng" dirty="0">
                <a:solidFill>
                  <a:srgbClr val="FF0000"/>
                </a:solidFill>
              </a:rPr>
              <a:t>8100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MOVZX EBX, DX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EBX = DX zero-extended = 0x0000</a:t>
            </a:r>
            <a:r>
              <a:rPr lang="en-US" u="sng" dirty="0">
                <a:solidFill>
                  <a:srgbClr val="FF0000"/>
                </a:solidFill>
              </a:rPr>
              <a:t>8100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MOVSX EBX, BYTE PTR [0x100]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EBX = byte at 0x100 sign-extended = 0x000000</a:t>
            </a:r>
            <a:r>
              <a:rPr lang="en-US" u="sng" dirty="0">
                <a:solidFill>
                  <a:srgbClr val="FF0000"/>
                </a:solidFill>
              </a:rPr>
              <a:t>00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MOVSX EBX, WORD PTR [0x100]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EBX = word at 0x100 sign-extended = 0xFFFF</a:t>
            </a:r>
            <a:r>
              <a:rPr lang="en-US" u="sng" dirty="0">
                <a:solidFill>
                  <a:srgbClr val="FF0000"/>
                </a:solidFill>
              </a:rPr>
              <a:t>FF00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37C65-D1EF-46DE-8E77-9EE523C9A6C3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4E7B06-AD0B-954D-BA44-C9DDF4FDB1FB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11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XCHG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Swap contents of source and destination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Format: XCHG D, 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Operation: 	(D) = (S)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		(S) = (D)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Restrictions: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Memory operand can only be used as destination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2AEDD4F-C8DE-4C71-BA4B-A17F9305E5DD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6DE923-0A13-704B-8C7D-AE7CB0CBC894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925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Perform effective address computation and store result in register</a:t>
            </a:r>
          </a:p>
          <a:p>
            <a:pPr lvl="1"/>
            <a:r>
              <a:rPr lang="en-US" dirty="0">
                <a:latin typeface="Arial" charset="0"/>
              </a:rPr>
              <a:t>This instruction looks like a memory access, but </a:t>
            </a:r>
            <a:r>
              <a:rPr lang="en-US" u="sng" dirty="0">
                <a:latin typeface="Arial" charset="0"/>
              </a:rPr>
              <a:t>does not access memory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Format: LEA D, EA</a:t>
            </a:r>
          </a:p>
          <a:p>
            <a:r>
              <a:rPr lang="en-US" dirty="0">
                <a:latin typeface="Arial" charset="0"/>
              </a:rPr>
              <a:t>Operation: D = EA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Example: LEA SI, [0x10 + DI]</a:t>
            </a:r>
          </a:p>
          <a:p>
            <a:pPr lvl="1"/>
            <a:r>
              <a:rPr lang="en-US" dirty="0">
                <a:latin typeface="Arial" charset="0"/>
              </a:rPr>
              <a:t>SI = 0x10 + DI</a:t>
            </a:r>
          </a:p>
          <a:p>
            <a:pPr lvl="1"/>
            <a:endParaRPr lang="en-US" u="sng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DA6B02-A9DB-4DD4-821F-7C9EFF9863CF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976DA2-1AA8-0747-8B38-DEF396B163B2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7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</p:nvPr>
        </p:nvGraphicFramePr>
        <p:xfrm>
          <a:off x="-381000" y="1676400"/>
          <a:ext cx="4343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0x528000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0x528004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0x528008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0x52800C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191000" y="1143000"/>
            <a:ext cx="4495800" cy="4987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Given the initial memory contents at left, show the results of the following instruction sequence: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    EAX, 0x528000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    EBX, [EAX+2]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XCHG  BL, BH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LEA	   EDX, [EAX+8]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	   ECX, [EDX-3]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27B2EAD-8CF7-43D5-96C5-2FA8BF55512A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BD5F35-D87C-674D-975D-7C8B21E0BDFD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007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</p:nvPr>
        </p:nvGraphicFramePr>
        <p:xfrm>
          <a:off x="-381000" y="1676400"/>
          <a:ext cx="4343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0x528000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0x528004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0x528008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0x52800C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191000" y="1143000"/>
            <a:ext cx="4495800" cy="4987925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    EAX, 0x528000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    EBX, [EAX+2]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XCHG  BL, BH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LEA	   EDX, [EAX+8]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>
                <a:ea typeface="+mn-ea"/>
              </a:rPr>
              <a:t>MOV</a:t>
            </a:r>
            <a:r>
              <a:rPr lang="en-US" dirty="0">
                <a:ea typeface="+mn-ea"/>
              </a:rPr>
              <a:t>	   ECX, [EDX-3]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27B2EAD-8CF7-43D5-96C5-2FA8BF55512A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BD5F35-D87C-674D-975D-7C8B21E0BDFD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06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    EAX, 0x528000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	EAX = 0x528000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    EBX, [EAX+2]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>
                <a:solidFill>
                  <a:srgbClr val="FF0000"/>
                </a:solidFill>
                <a:ea typeface="+mn-ea"/>
              </a:rPr>
              <a:t>EBX = DWORD at 0x528002 = 0xFFB2A331</a:t>
            </a: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XCHG  BL, BH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>
                <a:solidFill>
                  <a:srgbClr val="FF0000"/>
                </a:solidFill>
                <a:ea typeface="+mn-ea"/>
              </a:rPr>
              <a:t>Swap BL and BH </a:t>
            </a:r>
            <a:r>
              <a:rPr lang="en-US" dirty="0">
                <a:solidFill>
                  <a:srgbClr val="FF0000"/>
                </a:solidFill>
                <a:ea typeface="+mn-ea"/>
                <a:sym typeface="Wingdings" pitchFamily="2" charset="2"/>
              </a:rPr>
              <a:t> EBX = 0xFFB2</a:t>
            </a:r>
            <a:r>
              <a:rPr lang="en-US" u="sng" dirty="0">
                <a:solidFill>
                  <a:srgbClr val="FF0000"/>
                </a:solidFill>
                <a:ea typeface="+mn-ea"/>
                <a:sym typeface="Wingdings" pitchFamily="2" charset="2"/>
              </a:rPr>
              <a:t>31A3</a:t>
            </a: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LEA	   EDX, [EAX+8]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>
                <a:solidFill>
                  <a:srgbClr val="FF0000"/>
                </a:solidFill>
                <a:ea typeface="+mn-ea"/>
              </a:rPr>
              <a:t>EDX = EAX+8 = 0x528008</a:t>
            </a:r>
            <a:endParaRPr lang="en-US" dirty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MOV	   ECX, [EDX-3]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>
                <a:solidFill>
                  <a:srgbClr val="FF0000"/>
                </a:solidFill>
                <a:ea typeface="+mn-ea"/>
              </a:rPr>
              <a:t>ECX = DWORD at 0x528005 = 0x077D0FFF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72E5FB-EB4B-409F-A3B5-4766ABD0AA84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DCD259-CB6C-4145-884D-946C3627EC10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9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topics:</a:t>
            </a:r>
          </a:p>
          <a:p>
            <a:pPr lvl="1"/>
            <a:r>
              <a:rPr lang="en-US" dirty="0">
                <a:latin typeface="Arial" charset="0"/>
              </a:rPr>
              <a:t>Arithmetic instructions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1 due today (9/16)</a:t>
            </a:r>
          </a:p>
          <a:p>
            <a:pPr lvl="2"/>
            <a:r>
              <a:rPr lang="en-US" dirty="0">
                <a:latin typeface="Arial" charset="0"/>
              </a:rPr>
              <a:t>Submit work via Blackboard</a:t>
            </a:r>
          </a:p>
          <a:p>
            <a:pPr lvl="2"/>
            <a:r>
              <a:rPr lang="en-US" dirty="0">
                <a:latin typeface="Arial" charset="0"/>
              </a:rPr>
              <a:t>Can handwrite solution but must scan all pages and combine into single document</a:t>
            </a:r>
          </a:p>
          <a:p>
            <a:pPr lvl="3"/>
            <a:r>
              <a:rPr lang="en-US" dirty="0">
                <a:latin typeface="Arial" charset="0"/>
              </a:rPr>
              <a:t>Word doc or PDF, </a:t>
            </a:r>
            <a:r>
              <a:rPr lang="en-US" u="sng" dirty="0">
                <a:latin typeface="Arial" charset="0"/>
              </a:rPr>
              <a:t>no archive files</a:t>
            </a:r>
          </a:p>
          <a:p>
            <a:pPr lvl="1"/>
            <a:r>
              <a:rPr lang="en-US" dirty="0">
                <a:latin typeface="Arial" charset="0"/>
              </a:rPr>
              <a:t>HW 2 to be posted; due Monday, 9/23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8701C7-1C32-4490-89B4-65FB43471545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18A6F9-97BD-0640-AE56-DA2FF8060FFA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1 due today (9/16)</a:t>
            </a:r>
          </a:p>
          <a:p>
            <a:pPr lvl="2"/>
            <a:r>
              <a:rPr lang="en-US" dirty="0">
                <a:latin typeface="Arial" charset="0"/>
              </a:rPr>
              <a:t>Submit work via Blackboard</a:t>
            </a:r>
          </a:p>
          <a:p>
            <a:pPr lvl="2"/>
            <a:r>
              <a:rPr lang="en-US" dirty="0">
                <a:latin typeface="Arial" charset="0"/>
              </a:rPr>
              <a:t>Can handwrite solution but must scan all pages and combine into single document</a:t>
            </a:r>
          </a:p>
          <a:p>
            <a:pPr lvl="3"/>
            <a:r>
              <a:rPr lang="en-US" dirty="0">
                <a:latin typeface="Arial" charset="0"/>
              </a:rPr>
              <a:t>Word doc or PDF, </a:t>
            </a:r>
            <a:r>
              <a:rPr lang="en-US" u="sng" dirty="0">
                <a:latin typeface="Arial" charset="0"/>
              </a:rPr>
              <a:t>no archive files</a:t>
            </a:r>
          </a:p>
          <a:p>
            <a:pPr lvl="1"/>
            <a:r>
              <a:rPr lang="en-US" dirty="0">
                <a:latin typeface="Arial" charset="0"/>
              </a:rPr>
              <a:t>HW 2 to be posted; due Monday, 9/23</a:t>
            </a:r>
          </a:p>
          <a:p>
            <a:r>
              <a:rPr lang="en-US" dirty="0">
                <a:latin typeface="Arial" charset="0"/>
              </a:rPr>
              <a:t>Lecture topics</a:t>
            </a:r>
          </a:p>
          <a:p>
            <a:pPr lvl="1"/>
            <a:r>
              <a:rPr lang="en-US" dirty="0">
                <a:latin typeface="Arial" charset="0"/>
              </a:rPr>
              <a:t>Assembly basics</a:t>
            </a:r>
          </a:p>
          <a:p>
            <a:pPr lvl="1"/>
            <a:r>
              <a:rPr lang="en-US" dirty="0">
                <a:latin typeface="Arial" charset="0"/>
              </a:rPr>
              <a:t>Data transfer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AB90C9-91FA-4804-84CF-BE3A085E9F12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D9EC90-BB3D-A849-A1D5-320D5705BB2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Instruction Assembly Notation</a:t>
            </a:r>
            <a:br>
              <a:rPr lang="en-US">
                <a:latin typeface="Garamond" charset="0"/>
              </a:rPr>
            </a:br>
            <a:endParaRPr lang="en-US">
              <a:latin typeface="Garamond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Each instruction is represented by a mnemonic that describes its operation—called its operation code (opcode)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MOV  = move (data transfer)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ADD = add (arithmetic)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AND = logical AND (logic)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JMP = unconditional jump (control transfer)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Operands are the other parts of an assembly language instructions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Identify whether the elements of data to be processed are in registers or memory 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Source operand– location of one operand to be processed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Destination operand—location of the other operand to be processed and the location of the result</a:t>
            </a:r>
          </a:p>
          <a:p>
            <a:pPr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FE1DB9-554A-4471-AD7A-0A4183B481F9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56AC05B-0803-B24D-BC06-09A5447FBCAB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10247" name="Rectangle 1028"/>
          <p:cNvSpPr>
            <a:spLocks noChangeArrowheads="1"/>
          </p:cNvSpPr>
          <p:nvPr/>
        </p:nvSpPr>
        <p:spPr bwMode="auto">
          <a:xfrm>
            <a:off x="1295400" y="381000"/>
            <a:ext cx="6781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en-US" sz="36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Assembly Language Statements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Pct val="150000"/>
              <a:buFontTx/>
              <a:buChar char="•"/>
            </a:pPr>
            <a:r>
              <a:rPr lang="en-US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General structure of an assembly language statement</a:t>
            </a:r>
          </a:p>
          <a:p>
            <a:pPr>
              <a:buSzPct val="150000"/>
              <a:buFontTx/>
              <a:buNone/>
            </a:pPr>
            <a:r>
              <a:rPr lang="en-US" sz="2000">
                <a:latin typeface="Arial" charset="0"/>
              </a:rPr>
              <a:t>		</a:t>
            </a:r>
            <a:r>
              <a:rPr lang="en-US" sz="2000" b="1">
                <a:latin typeface="Courier New" charset="0"/>
              </a:rPr>
              <a:t>LABEL:    INSTRUCTION     ;COMMENT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Label—address identifier for the statement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Instruction—the operation to be performed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Comment—documents the purpose of the statement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Example:</a:t>
            </a:r>
          </a:p>
          <a:p>
            <a:pPr>
              <a:buSzPct val="150000"/>
              <a:buFontTx/>
              <a:buNone/>
            </a:pPr>
            <a:r>
              <a:rPr lang="en-US" sz="2000">
                <a:latin typeface="Arial" charset="0"/>
              </a:rPr>
              <a:t>		</a:t>
            </a:r>
            <a:r>
              <a:rPr lang="en-US" sz="2000" b="1">
                <a:latin typeface="Courier New" charset="0"/>
              </a:rPr>
              <a:t>START:   MOV  AX, BX   ; Copy BX into AX</a:t>
            </a:r>
            <a:r>
              <a:rPr lang="en-US" sz="2000">
                <a:latin typeface="Arial" charset="0"/>
              </a:rPr>
              <a:t>  </a:t>
            </a:r>
          </a:p>
          <a:p>
            <a:pPr>
              <a:buSzPct val="150000"/>
              <a:buFontTx/>
              <a:buChar char="•"/>
            </a:pPr>
            <a:r>
              <a:rPr lang="en-US" sz="2000">
                <a:latin typeface="Arial" charset="0"/>
              </a:rPr>
              <a:t>Other examples:</a:t>
            </a:r>
          </a:p>
          <a:p>
            <a:pPr lvl="1">
              <a:buSzPct val="150000"/>
              <a:buFontTx/>
              <a:buNone/>
            </a:pPr>
            <a:r>
              <a:rPr lang="en-US" sz="1800" b="1">
                <a:latin typeface="Arial" charset="0"/>
              </a:rPr>
              <a:t>	   </a:t>
            </a:r>
            <a:r>
              <a:rPr lang="en-US" sz="2000" b="1">
                <a:latin typeface="Courier New" charset="0"/>
              </a:rPr>
              <a:t>INC SI    ;Update pointer</a:t>
            </a:r>
          </a:p>
          <a:p>
            <a:pPr>
              <a:buSzPct val="150000"/>
              <a:buFontTx/>
              <a:buNone/>
            </a:pPr>
            <a:r>
              <a:rPr lang="en-US" sz="2000" b="1">
                <a:latin typeface="Courier New" charset="0"/>
              </a:rPr>
              <a:t>		ADD  AX, BX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Few instructions have a label—usually marks a jump to point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Not all instructions need a comment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0B17CD-F113-4BD4-8F3D-AF68041AADC8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6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8F8532-264C-284D-A863-C04465B98A4A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memory accesses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# bytes from memory usually = # bytes in register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Example: MOV AX, [0x100]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AX is 16-bit register </a:t>
            </a:r>
            <a:r>
              <a:rPr lang="en-US" sz="2400" dirty="0">
                <a:latin typeface="Arial" charset="0"/>
                <a:sym typeface="Wingdings" charset="0"/>
              </a:rPr>
              <a:t>	 copy word from address 					0x100 to AX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Sometimes necessary to specify size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Use </a:t>
            </a:r>
            <a:r>
              <a:rPr lang="ja-JP" altLang="en-US" sz="2400" dirty="0">
                <a:latin typeface="Arial" charset="0"/>
                <a:sym typeface="Wingdings" charset="0"/>
              </a:rPr>
              <a:t>“</a:t>
            </a:r>
            <a:r>
              <a:rPr lang="en-US" sz="2400" dirty="0">
                <a:latin typeface="Arial" charset="0"/>
                <a:sym typeface="Wingdings" charset="0"/>
              </a:rPr>
              <a:t>&lt;size&gt; PTR</a:t>
            </a:r>
            <a:r>
              <a:rPr lang="ja-JP" altLang="en-US" sz="2400" dirty="0">
                <a:latin typeface="Arial" charset="0"/>
                <a:sym typeface="Wingdings" charset="0"/>
              </a:rPr>
              <a:t>”</a:t>
            </a:r>
            <a:r>
              <a:rPr lang="en-US" sz="2400" dirty="0">
                <a:latin typeface="Arial" charset="0"/>
                <a:sym typeface="Wingdings" charset="0"/>
              </a:rPr>
              <a:t>: BYTE PTR, WORD PTR, DWORD PTR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Example: MOVZX EAX, BYTE PTR [0x100]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sym typeface="Wingdings" charset="0"/>
              </a:rPr>
              <a:t>Take byte from memory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sym typeface="Wingdings" charset="0"/>
              </a:rPr>
              <a:t>Zero-extend data to 32 bits and store in EAX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Remember, x86 uses little-endian data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687B8CC-8FE0-4FD8-84A1-AF784A643F97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34413B-4DCB-6F49-A08F-5F51529B846A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transfer instructions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MOVSX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MOVZX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XCHG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LEA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Additional data transfer instructions (covered later, if at all)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Load full pointer (segmented addressing)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PUSH/POP (stack transfers)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INS/OUTS (I/O)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MOVS/LODS/STOS (string instructions)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BSWAP (switch from little endian to big endian)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XLAT (table lookup)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CMOV (conditional move)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F71E132-2FF2-4DB4-BF95-E77C9245029D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3DDBFC-8C49-7240-B84F-22512C691873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Used to copy data between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Registers/memory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Immediate value (source only) to register/memory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Format: MOV D, 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Operation: (D) = (S)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Immediate value can only be used as source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E453C5-08DC-4581-9FAC-27CF01FDFA5E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173143-70F8-E84B-86BA-3CA35202FA1B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 examples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Assume: AX = 0x0100, SI = 0x3000,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(0x100) = 0x00, (0x101) = 0xFF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 BL, 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BL = AL = 0x00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 DX, SI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DX = SI = 0x3000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MOV CX, [0x100]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CX = word starting at 0x100 = 0xFF00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A4129D0-DBEB-45EA-A6C2-E3FB4841C649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58B50F-4BFC-2943-B561-9B55855D7024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Usage of Move Instruction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08312" y="1066800"/>
            <a:ext cx="6059488" cy="4456113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Example—Initialization of internal registers with immediate data and address information</a:t>
            </a:r>
          </a:p>
          <a:p>
            <a:pPr lvl="1"/>
            <a:r>
              <a:rPr lang="en-US" dirty="0">
                <a:latin typeface="Arial" charset="0"/>
              </a:rPr>
              <a:t>What is the final state of all affected registers?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15EE75-BF38-4337-9F17-19B69EC50D10}" type="datetime1">
              <a:rPr lang="en-US" smtClean="0">
                <a:latin typeface="Garamond" charset="0"/>
              </a:rPr>
              <a:t>9/18/2019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B9F86F-F103-314C-8B54-4AD106296EBB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2819400" cy="4987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sym typeface="Wingdings" pitchFamily="2" charset="2"/>
              </a:rPr>
              <a:t>MOV AX, 0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sym typeface="Wingdings" pitchFamily="2" charset="2"/>
              </a:rPr>
              <a:t>MOV BX, AX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sym typeface="Wingdings" pitchFamily="2" charset="2"/>
              </a:rPr>
              <a:t>MOV CX, 0x0A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sym typeface="Wingdings" pitchFamily="2" charset="2"/>
              </a:rPr>
              <a:t>MOV DX, 0x100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sym typeface="Wingdings" pitchFamily="2" charset="2"/>
              </a:rPr>
              <a:t>MOV SI, 0x200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sym typeface="Wingdings" pitchFamily="2" charset="2"/>
              </a:rPr>
              <a:t>MOV DI, 0x300 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8926</TotalTime>
  <Words>824</Words>
  <Application>Microsoft Office PowerPoint</Application>
  <PresentationFormat>On-screen Show (4:3)</PresentationFormat>
  <Paragraphs>295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Garamond</vt:lpstr>
      <vt:lpstr>Wingdings</vt:lpstr>
      <vt:lpstr>Edge</vt:lpstr>
      <vt:lpstr>EECE.3170 Microprocessor Systems Design I</vt:lpstr>
      <vt:lpstr>Lecture outline</vt:lpstr>
      <vt:lpstr>Instruction Assembly Notation </vt:lpstr>
      <vt:lpstr>Assembly Language Statements</vt:lpstr>
      <vt:lpstr>x86 memory accesses</vt:lpstr>
      <vt:lpstr>Data transfer instructions</vt:lpstr>
      <vt:lpstr>MOV</vt:lpstr>
      <vt:lpstr>MOV examples</vt:lpstr>
      <vt:lpstr>Usage of Move Instruction</vt:lpstr>
      <vt:lpstr>Usage of Move Instruction (soln)</vt:lpstr>
      <vt:lpstr>MOVSX/MOVZX</vt:lpstr>
      <vt:lpstr>MOVSX/MOVZX examples</vt:lpstr>
      <vt:lpstr>MOVSX/MOVZX examples (soln)</vt:lpstr>
      <vt:lpstr>XCHG</vt:lpstr>
      <vt:lpstr>LEA</vt:lpstr>
      <vt:lpstr>Example</vt:lpstr>
      <vt:lpstr>Example</vt:lpstr>
      <vt:lpstr>Solution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1729</cp:revision>
  <dcterms:created xsi:type="dcterms:W3CDTF">2006-04-03T05:03:01Z</dcterms:created>
  <dcterms:modified xsi:type="dcterms:W3CDTF">2019-09-18T15:39:04Z</dcterms:modified>
</cp:coreProperties>
</file>