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7" r:id="rId13"/>
    <p:sldId id="344" r:id="rId14"/>
    <p:sldId id="345" r:id="rId15"/>
    <p:sldId id="362" r:id="rId16"/>
    <p:sldId id="363" r:id="rId17"/>
    <p:sldId id="364" r:id="rId18"/>
    <p:sldId id="365" r:id="rId19"/>
    <p:sldId id="324" r:id="rId2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68562B-DB65-44E3-826D-44886E698D24}" v="5" dt="2019-11-23T02:23:04.9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17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9CCF0023-FB49-4F86-B31D-07855CA782C7}"/>
    <pc:docChg chg="custSel addSld modSld">
      <pc:chgData name="Geiger, Michael J" userId="13cae92b-b37c-450b-a449-82fcae19569d" providerId="ADAL" clId="{9CCF0023-FB49-4F86-B31D-07855CA782C7}" dt="2019-11-23T02:22:46.895" v="225" actId="20577"/>
      <pc:docMkLst>
        <pc:docMk/>
      </pc:docMkLst>
      <pc:sldChg chg="modSp">
        <pc:chgData name="Geiger, Michael J" userId="13cae92b-b37c-450b-a449-82fcae19569d" providerId="ADAL" clId="{9CCF0023-FB49-4F86-B31D-07855CA782C7}" dt="2019-11-23T02:20:16.147" v="20" actId="20577"/>
        <pc:sldMkLst>
          <pc:docMk/>
          <pc:sldMk cId="0" sldId="256"/>
        </pc:sldMkLst>
        <pc:spChg chg="mod">
          <ac:chgData name="Geiger, Michael J" userId="13cae92b-b37c-450b-a449-82fcae19569d" providerId="ADAL" clId="{9CCF0023-FB49-4F86-B31D-07855CA782C7}" dt="2019-11-23T02:20:16.147" v="20" actId="20577"/>
          <ac:spMkLst>
            <pc:docMk/>
            <pc:sldMk cId="0" sldId="256"/>
            <ac:spMk id="18434" creationId="{00000000-0000-0000-0000-000000000000}"/>
          </ac:spMkLst>
        </pc:spChg>
      </pc:sldChg>
      <pc:sldChg chg="modSp">
        <pc:chgData name="Geiger, Michael J" userId="13cae92b-b37c-450b-a449-82fcae19569d" providerId="ADAL" clId="{9CCF0023-FB49-4F86-B31D-07855CA782C7}" dt="2019-11-23T02:21:09.923" v="159" actId="313"/>
        <pc:sldMkLst>
          <pc:docMk/>
          <pc:sldMk cId="0" sldId="257"/>
        </pc:sldMkLst>
        <pc:spChg chg="mod">
          <ac:chgData name="Geiger, Michael J" userId="13cae92b-b37c-450b-a449-82fcae19569d" providerId="ADAL" clId="{9CCF0023-FB49-4F86-B31D-07855CA782C7}" dt="2019-11-23T02:21:09.923" v="159" actId="313"/>
          <ac:spMkLst>
            <pc:docMk/>
            <pc:sldMk cId="0" sldId="257"/>
            <ac:spMk id="19458" creationId="{00000000-0000-0000-0000-000000000000}"/>
          </ac:spMkLst>
        </pc:spChg>
      </pc:sldChg>
      <pc:sldChg chg="modSp">
        <pc:chgData name="Geiger, Michael J" userId="13cae92b-b37c-450b-a449-82fcae19569d" providerId="ADAL" clId="{9CCF0023-FB49-4F86-B31D-07855CA782C7}" dt="2019-11-23T02:22:46.895" v="225" actId="20577"/>
        <pc:sldMkLst>
          <pc:docMk/>
          <pc:sldMk cId="0" sldId="324"/>
        </pc:sldMkLst>
        <pc:spChg chg="mod">
          <ac:chgData name="Geiger, Michael J" userId="13cae92b-b37c-450b-a449-82fcae19569d" providerId="ADAL" clId="{9CCF0023-FB49-4F86-B31D-07855CA782C7}" dt="2019-11-23T02:22:46.895" v="225" actId="20577"/>
          <ac:spMkLst>
            <pc:docMk/>
            <pc:sldMk cId="0" sldId="324"/>
            <ac:spMk id="35842" creationId="{00000000-0000-0000-0000-000000000000}"/>
          </ac:spMkLst>
        </pc:spChg>
      </pc:sldChg>
      <pc:sldChg chg="modSp">
        <pc:chgData name="Geiger, Michael J" userId="13cae92b-b37c-450b-a449-82fcae19569d" providerId="ADAL" clId="{9CCF0023-FB49-4F86-B31D-07855CA782C7}" dt="2019-11-23T02:21:23.635" v="163" actId="20577"/>
        <pc:sldMkLst>
          <pc:docMk/>
          <pc:sldMk cId="0" sldId="330"/>
        </pc:sldMkLst>
        <pc:spChg chg="mod">
          <ac:chgData name="Geiger, Michael J" userId="13cae92b-b37c-450b-a449-82fcae19569d" providerId="ADAL" clId="{9CCF0023-FB49-4F86-B31D-07855CA782C7}" dt="2019-11-23T02:21:23.635" v="163" actId="20577"/>
          <ac:spMkLst>
            <pc:docMk/>
            <pc:sldMk cId="0" sldId="330"/>
            <ac:spMk id="3" creationId="{00000000-0000-0000-0000-000000000000}"/>
          </ac:spMkLst>
        </pc:spChg>
      </pc:sldChg>
      <pc:sldChg chg="modSp">
        <pc:chgData name="Geiger, Michael J" userId="13cae92b-b37c-450b-a449-82fcae19569d" providerId="ADAL" clId="{9CCF0023-FB49-4F86-B31D-07855CA782C7}" dt="2019-11-23T02:21:48.742" v="165"/>
        <pc:sldMkLst>
          <pc:docMk/>
          <pc:sldMk cId="0" sldId="334"/>
        </pc:sldMkLst>
        <pc:spChg chg="mod">
          <ac:chgData name="Geiger, Michael J" userId="13cae92b-b37c-450b-a449-82fcae19569d" providerId="ADAL" clId="{9CCF0023-FB49-4F86-B31D-07855CA782C7}" dt="2019-11-23T02:21:48.742" v="165"/>
          <ac:spMkLst>
            <pc:docMk/>
            <pc:sldMk cId="0" sldId="334"/>
            <ac:spMk id="32770" creationId="{00000000-0000-0000-0000-000000000000}"/>
          </ac:spMkLst>
        </pc:spChg>
      </pc:sldChg>
      <pc:sldChg chg="modSp">
        <pc:chgData name="Geiger, Michael J" userId="13cae92b-b37c-450b-a449-82fcae19569d" providerId="ADAL" clId="{9CCF0023-FB49-4F86-B31D-07855CA782C7}" dt="2019-11-23T02:21:51.694" v="166"/>
        <pc:sldMkLst>
          <pc:docMk/>
          <pc:sldMk cId="0" sldId="335"/>
        </pc:sldMkLst>
        <pc:spChg chg="mod">
          <ac:chgData name="Geiger, Michael J" userId="13cae92b-b37c-450b-a449-82fcae19569d" providerId="ADAL" clId="{9CCF0023-FB49-4F86-B31D-07855CA782C7}" dt="2019-11-23T02:21:51.694" v="166"/>
          <ac:spMkLst>
            <pc:docMk/>
            <pc:sldMk cId="0" sldId="335"/>
            <ac:spMk id="33794" creationId="{00000000-0000-0000-0000-000000000000}"/>
          </ac:spMkLst>
        </pc:spChg>
      </pc:sldChg>
      <pc:sldChg chg="add">
        <pc:chgData name="Geiger, Michael J" userId="13cae92b-b37c-450b-a449-82fcae19569d" providerId="ADAL" clId="{9CCF0023-FB49-4F86-B31D-07855CA782C7}" dt="2019-11-23T02:22:19.147" v="213"/>
        <pc:sldMkLst>
          <pc:docMk/>
          <pc:sldMk cId="0" sldId="344"/>
        </pc:sldMkLst>
      </pc:sldChg>
      <pc:sldChg chg="add">
        <pc:chgData name="Geiger, Michael J" userId="13cae92b-b37c-450b-a449-82fcae19569d" providerId="ADAL" clId="{9CCF0023-FB49-4F86-B31D-07855CA782C7}" dt="2019-11-23T02:22:19.147" v="213"/>
        <pc:sldMkLst>
          <pc:docMk/>
          <pc:sldMk cId="0" sldId="345"/>
        </pc:sldMkLst>
      </pc:sldChg>
      <pc:sldChg chg="add">
        <pc:chgData name="Geiger, Michael J" userId="13cae92b-b37c-450b-a449-82fcae19569d" providerId="ADAL" clId="{9CCF0023-FB49-4F86-B31D-07855CA782C7}" dt="2019-11-23T02:22:39.170" v="214"/>
        <pc:sldMkLst>
          <pc:docMk/>
          <pc:sldMk cId="0" sldId="362"/>
        </pc:sldMkLst>
      </pc:sldChg>
      <pc:sldChg chg="add">
        <pc:chgData name="Geiger, Michael J" userId="13cae92b-b37c-450b-a449-82fcae19569d" providerId="ADAL" clId="{9CCF0023-FB49-4F86-B31D-07855CA782C7}" dt="2019-11-23T02:22:39.170" v="214"/>
        <pc:sldMkLst>
          <pc:docMk/>
          <pc:sldMk cId="0" sldId="363"/>
        </pc:sldMkLst>
      </pc:sldChg>
      <pc:sldChg chg="add">
        <pc:chgData name="Geiger, Michael J" userId="13cae92b-b37c-450b-a449-82fcae19569d" providerId="ADAL" clId="{9CCF0023-FB49-4F86-B31D-07855CA782C7}" dt="2019-11-23T02:22:39.170" v="214"/>
        <pc:sldMkLst>
          <pc:docMk/>
          <pc:sldMk cId="0" sldId="364"/>
        </pc:sldMkLst>
      </pc:sldChg>
      <pc:sldChg chg="add">
        <pc:chgData name="Geiger, Michael J" userId="13cae92b-b37c-450b-a449-82fcae19569d" providerId="ADAL" clId="{9CCF0023-FB49-4F86-B31D-07855CA782C7}" dt="2019-11-23T02:22:39.170" v="214"/>
        <pc:sldMkLst>
          <pc:docMk/>
          <pc:sldMk cId="0" sldId="36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664B0B45-C12F-854E-B6A4-F4F6C0A0E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385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898E892A-E187-494C-B293-B729A841B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841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58BF453-3A36-114A-9B54-5BA67E10B957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93E7D37-4BE4-3944-8823-154D6D92EF29}" type="datetime1">
              <a:rPr lang="en-US" sz="1200"/>
              <a:pPr eaLnBrk="1" hangingPunct="1"/>
              <a:t>11/22/2019</a:t>
            </a:fld>
            <a:endParaRPr lang="en-US" sz="1200"/>
          </a:p>
        </p:txBody>
      </p:sp>
      <p:sp>
        <p:nvSpPr>
          <p:cNvPr id="25602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Chapter 9</a:t>
            </a:r>
          </a:p>
        </p:txBody>
      </p:sp>
      <p:sp>
        <p:nvSpPr>
          <p:cNvPr id="25603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50AA183-9236-404C-B216-F460A30274BA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89940" tIns="44970" rIns="89940" bIns="44970"/>
          <a:lstStyle/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1">
            <a:extLst>
              <a:ext uri="{FF2B5EF4-FFF2-40B4-BE49-F238E27FC236}">
                <a16:creationId xmlns:a16="http://schemas.microsoft.com/office/drawing/2014/main" id="{B5EB6D67-5552-416A-97D2-99E5E9DBA64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44D3CEE-9475-4B23-8F2F-88B196126006}" type="datetime1">
              <a:rPr lang="en-US" altLang="en-US" sz="1200" smtClean="0">
                <a:cs typeface="Arial" panose="020B0604020202020204" pitchFamily="34" charset="0"/>
              </a:rPr>
              <a:pPr eaLnBrk="1" hangingPunct="1"/>
              <a:t>11/22/2019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23554" name="Rectangle 12">
            <a:extLst>
              <a:ext uri="{FF2B5EF4-FFF2-40B4-BE49-F238E27FC236}">
                <a16:creationId xmlns:a16="http://schemas.microsoft.com/office/drawing/2014/main" id="{747E69CD-E2A2-4E14-B520-E47B1FF4A39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cs typeface="Arial" panose="020B0604020202020204" pitchFamily="34" charset="0"/>
              </a:rPr>
              <a:t>Chapter 9</a:t>
            </a:r>
          </a:p>
        </p:txBody>
      </p:sp>
      <p:sp>
        <p:nvSpPr>
          <p:cNvPr id="23555" name="Rectangle 13">
            <a:extLst>
              <a:ext uri="{FF2B5EF4-FFF2-40B4-BE49-F238E27FC236}">
                <a16:creationId xmlns:a16="http://schemas.microsoft.com/office/drawing/2014/main" id="{B99295D5-65ED-4785-AC45-C0BE2DD4E2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2E466A9-EB26-4ACF-B803-80421BB77A4B}" type="slidenum">
              <a:rPr lang="en-US" altLang="en-US" sz="1200">
                <a:cs typeface="Arial" panose="020B0604020202020204" pitchFamily="34" charset="0"/>
              </a:rPr>
              <a:pPr eaLnBrk="1" hangingPunct="1"/>
              <a:t>14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5CE4A0C4-9C93-49C3-BFAF-0E8C874C576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710D0324-8A4C-480A-B178-89650F25F4F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EB6990-5C64-428D-ACB0-67DBF86DCC15}" type="datetime1">
              <a:rPr lang="en-US" smtClean="0"/>
              <a:t>11/22/2019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F55C5E-6EA6-3B43-A0F0-3B232348D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2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BA796-EE6B-48CC-B1A3-7E5B0200A944}" type="datetime1">
              <a:rPr lang="en-US" smtClean="0"/>
              <a:t>11/22/2019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7FFC2-EB7B-CE43-8274-1F558CEDF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1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3A4EB-928B-411F-BA54-692A4CD64A47}" type="datetime1">
              <a:rPr lang="en-US" smtClean="0"/>
              <a:t>11/22/2019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BF364-4F44-8343-8542-49B1BF5AD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12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7AFFD-1CAD-4CC8-B6FD-2ECE7BD46D22}" type="datetime1">
              <a:rPr lang="en-US" smtClean="0"/>
              <a:t>11/22/2019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D6FE4-74A9-4542-A7F0-A7562F947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44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D6337-5B49-4A79-B10D-2CF460BD618A}" type="datetime1">
              <a:rPr lang="en-US" smtClean="0"/>
              <a:t>11/22/2019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4F0DE-B55D-3143-A4F4-45A6703BC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6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81EC8-14AE-4B54-912C-8E1BCF3899B7}" type="datetime1">
              <a:rPr lang="en-US" smtClean="0"/>
              <a:t>11/22/2019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E035A-1305-CC48-9B65-C1FFA5A3F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8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3F30C-622E-471C-AC6B-4A503743004B}" type="datetime1">
              <a:rPr lang="en-US" smtClean="0"/>
              <a:t>11/22/2019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A54AB-BE9E-FF4C-A99C-22595058E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1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F2EF0-C34E-4673-987F-4BDB40005D5E}" type="datetime1">
              <a:rPr lang="en-US" smtClean="0"/>
              <a:t>11/22/2019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E5BEE-83F9-5044-B3AF-DE5A358C3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9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E7CF8-C81C-45B4-B647-C2119BF6B73D}" type="datetime1">
              <a:rPr lang="en-US" smtClean="0"/>
              <a:t>11/22/2019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9441C-97B5-4842-9DB9-CBD6C746F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4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34546-A362-4737-A6A7-FB94070F3031}" type="datetime1">
              <a:rPr lang="en-US" smtClean="0"/>
              <a:t>11/22/2019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AE7FB-AD1F-E942-BBB9-FD45D883E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0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4F566-A8E1-411F-B7BA-5C273482055A}" type="datetime1">
              <a:rPr lang="en-US" smtClean="0"/>
              <a:t>11/22/2019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B159F-644D-C64C-9184-F4BB4C1E0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5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DAA22-4BFD-48E2-BE42-87F8A9516B64}" type="datetime1">
              <a:rPr lang="en-US" smtClean="0"/>
              <a:t>11/22/2019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A7C16-C0F5-BE44-9FDF-EAD435CFE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93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DBB5B-556B-4D3A-9475-152CBF580D6A}" type="datetime1">
              <a:rPr lang="en-US" smtClean="0"/>
              <a:t>11/22/2019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9D6EE-29F9-5545-AF86-D0160AE8D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9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6D988230-3F3F-4DD6-BE41-5ED5F5DD54C8}" type="datetime1">
              <a:rPr lang="en-US" smtClean="0"/>
              <a:t>11/22/2019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Microprocessors I:  Lecture 30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F5C01BDB-B0AE-4246-9FB0-0FAB28D9E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07" r:id="rId1"/>
    <p:sldLayoutId id="2147484895" r:id="rId2"/>
    <p:sldLayoutId id="2147484896" r:id="rId3"/>
    <p:sldLayoutId id="2147484897" r:id="rId4"/>
    <p:sldLayoutId id="2147484898" r:id="rId5"/>
    <p:sldLayoutId id="2147484899" r:id="rId6"/>
    <p:sldLayoutId id="2147484900" r:id="rId7"/>
    <p:sldLayoutId id="2147484901" r:id="rId8"/>
    <p:sldLayoutId id="2147484902" r:id="rId9"/>
    <p:sldLayoutId id="2147484903" r:id="rId10"/>
    <p:sldLayoutId id="2147484904" r:id="rId11"/>
    <p:sldLayoutId id="2147484905" r:id="rId12"/>
    <p:sldLayoutId id="2147484906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EECE.3170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124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 Dr. Lin Li &amp;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30: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PIC assembly programming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OR	AL, BL</a:t>
            </a:r>
          </a:p>
          <a:p>
            <a:pPr marL="342900" lvl="1" indent="0">
              <a:buFont typeface="Wingdings" charset="0"/>
              <a:buNone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	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movf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	BL, W		; W = BL</a:t>
            </a:r>
          </a:p>
          <a:p>
            <a:pPr marL="342900" lvl="1" indent="0">
              <a:buFont typeface="Wingdings" charset="0"/>
              <a:buNone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	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iorwf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	AL, F		; AL = AL OR W = AL OR BL</a:t>
            </a:r>
          </a:p>
          <a:p>
            <a:r>
              <a:rPr lang="en-US" dirty="0">
                <a:latin typeface="Arial" charset="0"/>
              </a:rPr>
              <a:t>SUB	BL, AL</a:t>
            </a:r>
          </a:p>
          <a:p>
            <a:pPr marL="342900" lvl="1" indent="0">
              <a:buFont typeface="Wingdings" charset="0"/>
              <a:buNone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	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movf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	AL, W		; W = AL</a:t>
            </a:r>
          </a:p>
          <a:p>
            <a:pPr marL="342900" lvl="1" indent="0">
              <a:buFont typeface="Wingdings" charset="0"/>
              <a:buNone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	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subwf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	BL, F		; BL = BL – W = BL – AL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A308F5-227C-413F-9DEE-5142E4971E04}" type="datetime1">
              <a:rPr lang="en-US" sz="1200" smtClean="0">
                <a:latin typeface="Garamond" charset="0"/>
              </a:rPr>
              <a:t>11/22/2019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30</a:t>
            </a: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31CCECD-5138-5344-924D-9D6511AB66CA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(continued)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JNZ	label</a:t>
            </a:r>
          </a:p>
          <a:p>
            <a:pPr marL="342900" lvl="1" indent="0">
              <a:buNone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	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btfss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	STATUS, Z	; Skip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goto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if Z == 1 (if 	</a:t>
            </a:r>
          </a:p>
          <a:p>
            <a:pPr marL="342900" lvl="1" indent="0">
              <a:buNone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	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goto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	label		; previous result == 0)</a:t>
            </a:r>
          </a:p>
          <a:p>
            <a:r>
              <a:rPr lang="en-US" dirty="0">
                <a:latin typeface="Arial" charset="0"/>
              </a:rPr>
              <a:t>JB		label</a:t>
            </a:r>
          </a:p>
          <a:p>
            <a:pPr marL="342900" lvl="1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btfss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	STATUS, C		; If C == 1, no jump</a:t>
            </a:r>
          </a:p>
          <a:p>
            <a:pPr marL="342900" lvl="1" indent="0">
              <a:buFont typeface="Wingdings" charset="0"/>
              <a:buNone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	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goto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	label			; Jump to label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F3026DF-9C4F-4239-82BD-585C4082219B}" type="datetime1">
              <a:rPr lang="en-US" sz="1200" smtClean="0">
                <a:latin typeface="Garamond" charset="0"/>
              </a:rPr>
              <a:t>11/22/2019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30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2CD30EB-B867-4D4D-ABE7-BB5D807D8502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(continued)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ROL	AL, 5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movlw  5			; W = 5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movwf  COUNT		; COUNT = W = 5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L:	bcf	STATUS, C		; C = 0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btfsc	AL, 7			; Skip if MSB == 0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bsf	STATUS, C		; C = 1 if MSB == 1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				; C will hold copy of 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				;    MSB (bit rotated into 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				;    LSB)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rlf	AL, F			; Rotate left by 1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decfsz   COUNT		; If COUNT == 0, don</a:t>
            </a:r>
            <a:r>
              <a:rPr lang="ja-JP" altLang="en-US" sz="2400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altLang="ja-JP" sz="2400">
                <a:solidFill>
                  <a:srgbClr val="FF0000"/>
                </a:solidFill>
                <a:latin typeface="Arial" charset="0"/>
              </a:rPr>
              <a:t>t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				;   restart loop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goto	L				</a:t>
            </a:r>
            <a:endParaRPr lang="en-US" sz="2400">
              <a:latin typeface="Arial" charset="0"/>
            </a:endParaRPr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C394F36-EE21-462E-B2FA-0C092EC66449}" type="datetime1">
              <a:rPr lang="en-US" sz="1200" smtClean="0">
                <a:latin typeface="Garamond" charset="0"/>
              </a:rPr>
              <a:t>11/22/2019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30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BFADB77-8BC3-3049-955D-A578E2F6404B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33400365-E6FA-4295-8356-85F39F47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Multi-byte data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E6F837F4-FCCB-4BC5-BD91-B912198EE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en-US" dirty="0">
                <a:ea typeface="+mn-ea"/>
                <a:cs typeface="+mn-cs"/>
              </a:rPr>
              <a:t>Logical operations can be done byte-by-byte</a:t>
            </a:r>
          </a:p>
          <a:p>
            <a:pPr>
              <a:defRPr/>
            </a:pPr>
            <a:r>
              <a:rPr lang="en-US" altLang="en-US" dirty="0">
                <a:ea typeface="+mn-ea"/>
                <a:cs typeface="+mn-cs"/>
              </a:rPr>
              <a:t>Arithmetic and shift/rotate operations require you to account for data flow between bytes</a:t>
            </a:r>
          </a:p>
          <a:p>
            <a:pPr lvl="1">
              <a:defRPr/>
            </a:pPr>
            <a:r>
              <a:rPr lang="en-US" altLang="en-US" dirty="0"/>
              <a:t>Carry/borrow in arithmetic</a:t>
            </a:r>
          </a:p>
          <a:p>
            <a:pPr lvl="1">
              <a:defRPr/>
            </a:pPr>
            <a:r>
              <a:rPr lang="en-US" altLang="en-US" dirty="0"/>
              <a:t>Bit shifted between bytes in shift/rotate</a:t>
            </a:r>
          </a:p>
          <a:p>
            <a:pPr>
              <a:defRPr/>
            </a:pPr>
            <a:r>
              <a:rPr lang="en-US" altLang="en-US" dirty="0">
                <a:ea typeface="+mn-ea"/>
                <a:cs typeface="+mn-cs"/>
              </a:rPr>
              <a:t>Order of these operations is important</a:t>
            </a:r>
          </a:p>
          <a:p>
            <a:pPr lvl="1">
              <a:defRPr/>
            </a:pPr>
            <a:r>
              <a:rPr lang="en-US" altLang="en-US" dirty="0"/>
              <a:t>Arithmetic: must do least significant bytes first</a:t>
            </a:r>
          </a:p>
          <a:p>
            <a:pPr lvl="1">
              <a:defRPr/>
            </a:pPr>
            <a:r>
              <a:rPr lang="en-US" altLang="en-US" dirty="0"/>
              <a:t>Shift/rotate: move through bytes in same order as shift </a:t>
            </a:r>
            <a:r>
              <a:rPr lang="en-US" altLang="en-US" dirty="0">
                <a:sym typeface="Wingdings" pitchFamily="2" charset="2"/>
              </a:rPr>
              <a:t> bits being shifted will move through carry</a:t>
            </a:r>
          </a:p>
          <a:p>
            <a:pPr lvl="2">
              <a:defRPr/>
            </a:pPr>
            <a:r>
              <a:rPr lang="en-US" altLang="en-US" dirty="0">
                <a:sym typeface="Wingdings" pitchFamily="2" charset="2"/>
              </a:rPr>
              <a:t>Initial instruction should be appropriate operation (shift or rotate)</a:t>
            </a:r>
          </a:p>
          <a:p>
            <a:pPr lvl="2">
              <a:defRPr/>
            </a:pPr>
            <a:r>
              <a:rPr lang="en-US" altLang="en-US" dirty="0"/>
              <a:t>All other instructions must be rotate operations</a:t>
            </a:r>
          </a:p>
        </p:txBody>
      </p:sp>
      <p:sp>
        <p:nvSpPr>
          <p:cNvPr id="21507" name="Date Placeholder 3">
            <a:extLst>
              <a:ext uri="{FF2B5EF4-FFF2-40B4-BE49-F238E27FC236}">
                <a16:creationId xmlns:a16="http://schemas.microsoft.com/office/drawing/2014/main" id="{819228C2-D74E-415E-93FC-5F6C7F24A3B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B06E17E-CCA9-4EAA-A2B4-D9A5A1E5A557}" type="datetime1">
              <a:rPr lang="en-US" altLang="en-US" sz="1200" smtClean="0">
                <a:latin typeface="Garamond" panose="02020404030301010803" pitchFamily="18" charset="0"/>
              </a:rPr>
              <a:t>11/22/2019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89B75-F4B5-4FFD-9C82-897C0FEFD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30</a:t>
            </a:r>
          </a:p>
        </p:txBody>
      </p:sp>
      <p:sp>
        <p:nvSpPr>
          <p:cNvPr id="21509" name="Slide Number Placeholder 5">
            <a:extLst>
              <a:ext uri="{FF2B5EF4-FFF2-40B4-BE49-F238E27FC236}">
                <a16:creationId xmlns:a16="http://schemas.microsoft.com/office/drawing/2014/main" id="{3A0A56D1-230C-46F7-9B92-8DE59372D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3CAA1AD-17C6-4A6F-A172-879902497BFB}" type="slidenum">
              <a:rPr lang="en-US" altLang="en-US" sz="1200">
                <a:latin typeface="Garamond" panose="02020404030301010803" pitchFamily="18" charset="0"/>
              </a:rPr>
              <a:pPr eaLnBrk="1" hangingPunct="1"/>
              <a:t>13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959DFBF2-DE6F-47C7-A432-A8D22746E6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Working with 16-bit data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8CB14DC6-3F32-4E6D-AFD0-E2BD48788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Assume a 16-bit counter, the upper byte of the counter is called COUNTH and the lower byte is called COUNTL.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solidFill>
                  <a:srgbClr val="000099"/>
                </a:solidFill>
                <a:ea typeface="ＭＳ Ｐゴシック" panose="020B0600070205080204" pitchFamily="34" charset="-128"/>
              </a:rPr>
              <a:t>Decrement a 16-bit counter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		movf	COUNTL, F		 </a:t>
            </a:r>
            <a:r>
              <a:rPr lang="en-US" altLang="en-US" sz="1600">
                <a:solidFill>
                  <a:srgbClr val="058795"/>
                </a:solidFill>
                <a:ea typeface="Batang" panose="02030600000101010101" pitchFamily="18" charset="-127"/>
              </a:rPr>
              <a:t>; </a:t>
            </a:r>
            <a:r>
              <a:rPr lang="en-US" altLang="en-US" sz="1600">
                <a:solidFill>
                  <a:srgbClr val="FF0000"/>
                </a:solidFill>
                <a:ea typeface="Batang" panose="02030600000101010101" pitchFamily="18" charset="-127"/>
              </a:rPr>
              <a:t>Set Z if lower byte == 0</a:t>
            </a:r>
            <a:endParaRPr lang="en-US" altLang="en-US" sz="16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		btfsc	STATUS,  Z	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		decf	COUNTH, F		 </a:t>
            </a:r>
            <a:r>
              <a:rPr lang="en-US" altLang="en-US" sz="1600">
                <a:solidFill>
                  <a:srgbClr val="058795"/>
                </a:solidFill>
                <a:ea typeface="Batang" panose="02030600000101010101" pitchFamily="18" charset="-127"/>
              </a:rPr>
              <a:t>; if so, decrement COUNTH</a:t>
            </a:r>
            <a:endParaRPr lang="en-US" altLang="en-US" sz="16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		decf	COUNTL, F		 </a:t>
            </a:r>
            <a:r>
              <a:rPr lang="en-US" altLang="en-US" sz="1600">
                <a:solidFill>
                  <a:srgbClr val="058795"/>
                </a:solidFill>
                <a:ea typeface="Batang" panose="02030600000101010101" pitchFamily="18" charset="-127"/>
              </a:rPr>
              <a:t>; in either case decrement COUNTL</a:t>
            </a:r>
            <a:endParaRPr lang="en-US" altLang="en-US" sz="16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>
              <a:ea typeface="Batang" panose="02030600000101010101" pitchFamily="18" charset="-127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solidFill>
                  <a:srgbClr val="000099"/>
                </a:solidFill>
                <a:ea typeface="ＭＳ Ｐゴシック" panose="020B0600070205080204" pitchFamily="34" charset="-128"/>
              </a:rPr>
              <a:t>Test a 16-bit variable for zero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		movf	COUNTL, F		 </a:t>
            </a:r>
            <a:r>
              <a:rPr lang="en-US" altLang="en-US" sz="1600">
                <a:solidFill>
                  <a:srgbClr val="058795"/>
                </a:solidFill>
                <a:ea typeface="Batang" panose="02030600000101010101" pitchFamily="18" charset="-127"/>
              </a:rPr>
              <a:t>; Set Z if lower byte == 0</a:t>
            </a:r>
            <a:endParaRPr lang="en-US" altLang="en-US" sz="16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		btfsc	STATUS, Z		 </a:t>
            </a:r>
            <a:r>
              <a:rPr lang="en-US" altLang="en-US" sz="1600">
                <a:solidFill>
                  <a:srgbClr val="058795"/>
                </a:solidFill>
                <a:ea typeface="Batang" panose="02030600000101010101" pitchFamily="18" charset="-127"/>
              </a:rPr>
              <a:t>; If not, then done testing</a:t>
            </a:r>
            <a:endParaRPr lang="en-US" altLang="en-US" sz="16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		movf	COUNTH, F		 </a:t>
            </a:r>
            <a:r>
              <a:rPr lang="en-US" altLang="en-US" sz="1600">
                <a:solidFill>
                  <a:srgbClr val="058795"/>
                </a:solidFill>
                <a:ea typeface="Batang" panose="02030600000101010101" pitchFamily="18" charset="-127"/>
              </a:rPr>
              <a:t>; Set Z if upper byte == 0</a:t>
            </a:r>
            <a:endParaRPr lang="en-US" altLang="en-US" sz="16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		btfsc	STATUS, Z		 </a:t>
            </a:r>
            <a:r>
              <a:rPr lang="en-US" altLang="en-US" sz="1600">
                <a:solidFill>
                  <a:srgbClr val="058795"/>
                </a:solidFill>
                <a:ea typeface="Batang" panose="02030600000101010101" pitchFamily="18" charset="-127"/>
              </a:rPr>
              <a:t>; if not, then done</a:t>
            </a:r>
            <a:endParaRPr lang="en-US" altLang="en-US" sz="16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		goto	BothZero			 </a:t>
            </a:r>
            <a:r>
              <a:rPr lang="en-US" altLang="en-US" sz="1600">
                <a:solidFill>
                  <a:srgbClr val="058795"/>
                </a:solidFill>
                <a:ea typeface="Batang" panose="02030600000101010101" pitchFamily="18" charset="-127"/>
              </a:rPr>
              <a:t>; branch if 16-bit variable == 0</a:t>
            </a:r>
            <a:endParaRPr lang="en-US" altLang="en-US" sz="16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CarryOn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100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E9165-08C9-41D3-A39E-3964A188E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30</a:t>
            </a:r>
          </a:p>
        </p:txBody>
      </p:sp>
      <p:sp>
        <p:nvSpPr>
          <p:cNvPr id="22532" name="Slide Number Placeholder 5">
            <a:extLst>
              <a:ext uri="{FF2B5EF4-FFF2-40B4-BE49-F238E27FC236}">
                <a16:creationId xmlns:a16="http://schemas.microsoft.com/office/drawing/2014/main" id="{E675E577-C003-4CC2-A7B6-A47C61EDB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1CA916A-1F8A-4492-8D1B-BDC488E3F03A}" type="slidenum">
              <a:rPr lang="en-US" altLang="en-US" sz="1200">
                <a:latin typeface="Garamond" panose="02020404030301010803" pitchFamily="18" charset="0"/>
              </a:rPr>
              <a:pPr eaLnBrk="1" hangingPunct="1"/>
              <a:t>14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2533" name="Date Placeholder 1">
            <a:extLst>
              <a:ext uri="{FF2B5EF4-FFF2-40B4-BE49-F238E27FC236}">
                <a16:creationId xmlns:a16="http://schemas.microsoft.com/office/drawing/2014/main" id="{C16CB576-A618-4FD9-B454-C7DAA7A6126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0BE0E81-986D-4320-8399-A2571F714DB6}" type="datetime1">
              <a:rPr lang="en-US" altLang="en-US" sz="1200" smtClean="0">
                <a:latin typeface="Garamond" panose="02020404030301010803" pitchFamily="18" charset="0"/>
              </a:rPr>
              <a:t>11/22/2019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EF288D9F-5E0C-490B-B0A8-92FFB99B3C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8EC45-2F13-4A02-9D05-0B87330E7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Translate these x86 operations to PIC code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Assume that there are registers defined for each x86 register (e.g. AL, AH, BL, BH, etc.)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16-bit values (e.g., AX) must be dealt with as individual bytes</a:t>
            </a:r>
          </a:p>
          <a:p>
            <a:pPr>
              <a:defRPr/>
            </a:pPr>
            <a:endParaRPr lang="en-US" dirty="0">
              <a:ea typeface="+mn-ea"/>
              <a:cs typeface="+mn-cs"/>
            </a:endParaRP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MOVZX	AX, BL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MOVSX	AX, BL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INC	AX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SUB	BX, AX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RCL	AX, 5</a:t>
            </a:r>
          </a:p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3316" name="Date Placeholder 3">
            <a:extLst>
              <a:ext uri="{FF2B5EF4-FFF2-40B4-BE49-F238E27FC236}">
                <a16:creationId xmlns:a16="http://schemas.microsoft.com/office/drawing/2014/main" id="{F9287BEF-09A6-4F89-8F75-3F1261F6B7C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138026-ABF4-4DC1-A6BE-66F9DF3BA70F}" type="datetime1">
              <a:rPr lang="en-US" altLang="en-US" sz="1200" smtClean="0">
                <a:latin typeface="Garamond" panose="02020404030301010803" pitchFamily="18" charset="0"/>
              </a:rPr>
              <a:t>11/22/2019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E38E8-981A-4DE3-B699-D1098A6C9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30</a:t>
            </a:r>
          </a:p>
        </p:txBody>
      </p:sp>
      <p:sp>
        <p:nvSpPr>
          <p:cNvPr id="13318" name="Slide Number Placeholder 5">
            <a:extLst>
              <a:ext uri="{FF2B5EF4-FFF2-40B4-BE49-F238E27FC236}">
                <a16:creationId xmlns:a16="http://schemas.microsoft.com/office/drawing/2014/main" id="{855AA353-4789-421E-8ED3-A67687132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CF4B84E-B8D7-4919-B8F8-F70D72191329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9E4F5A22-F956-4B5F-8D56-DD5831990B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95A3F-1D0E-47A3-B5F1-044D2682A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MOVZX	AX, BL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>
                <a:solidFill>
                  <a:srgbClr val="FF0000"/>
                </a:solidFill>
                <a:ea typeface="+mn-ea"/>
                <a:cs typeface="+mn-cs"/>
              </a:rPr>
              <a:t>movf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	BL, W	; Copy BL to W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</a:t>
            </a:r>
            <a:r>
              <a:rPr lang="en-US" dirty="0" err="1">
                <a:solidFill>
                  <a:srgbClr val="FF0000"/>
                </a:solidFill>
                <a:ea typeface="+mn-ea"/>
                <a:cs typeface="+mn-cs"/>
              </a:rPr>
              <a:t>movwf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AL		; Copy W to AL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</a:t>
            </a:r>
            <a:r>
              <a:rPr lang="en-US" dirty="0" err="1">
                <a:solidFill>
                  <a:srgbClr val="FF0000"/>
                </a:solidFill>
                <a:ea typeface="+mn-ea"/>
                <a:cs typeface="+mn-cs"/>
              </a:rPr>
              <a:t>clrf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	AH		; Clear upper byte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MOVSX	AX, BL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>
                <a:solidFill>
                  <a:srgbClr val="FF0000"/>
                </a:solidFill>
                <a:ea typeface="+mn-ea"/>
                <a:cs typeface="+mn-cs"/>
              </a:rPr>
              <a:t>movf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	BL, W	; Copy BL to W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</a:t>
            </a:r>
            <a:r>
              <a:rPr lang="en-US" dirty="0" err="1">
                <a:solidFill>
                  <a:srgbClr val="FF0000"/>
                </a:solidFill>
                <a:ea typeface="+mn-ea"/>
                <a:cs typeface="+mn-cs"/>
              </a:rPr>
              <a:t>movwf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AL		; Copy W to AL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</a:t>
            </a:r>
            <a:r>
              <a:rPr lang="en-US" dirty="0" err="1">
                <a:solidFill>
                  <a:srgbClr val="FF0000"/>
                </a:solidFill>
                <a:ea typeface="+mn-ea"/>
                <a:cs typeface="+mn-cs"/>
              </a:rPr>
              <a:t>clrf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	AH		; Clear upper byte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</a:t>
            </a:r>
            <a:r>
              <a:rPr lang="en-US" dirty="0" err="1">
                <a:solidFill>
                  <a:srgbClr val="FF0000"/>
                </a:solidFill>
                <a:ea typeface="+mn-ea"/>
                <a:cs typeface="+mn-cs"/>
              </a:rPr>
              <a:t>btfsc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	AL, 7		; Test sign bit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</a:t>
            </a:r>
            <a:r>
              <a:rPr lang="en-US" dirty="0" err="1">
                <a:solidFill>
                  <a:srgbClr val="FF0000"/>
                </a:solidFill>
                <a:ea typeface="+mn-ea"/>
                <a:cs typeface="+mn-cs"/>
              </a:rPr>
              <a:t>decf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	AH, F		; If sign bit = 1, set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				; AH </a:t>
            </a:r>
            <a:r>
              <a:rPr lang="en-US">
                <a:solidFill>
                  <a:srgbClr val="FF0000"/>
                </a:solidFill>
                <a:ea typeface="+mn-ea"/>
                <a:cs typeface="+mn-cs"/>
              </a:rPr>
              <a:t>= 00 - 1 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= 0xFF</a:t>
            </a:r>
          </a:p>
        </p:txBody>
      </p:sp>
      <p:sp>
        <p:nvSpPr>
          <p:cNvPr id="14340" name="Date Placeholder 3">
            <a:extLst>
              <a:ext uri="{FF2B5EF4-FFF2-40B4-BE49-F238E27FC236}">
                <a16:creationId xmlns:a16="http://schemas.microsoft.com/office/drawing/2014/main" id="{BC847358-29BD-4CC5-B611-389DFE02191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46E31D7-EBCA-44AA-8428-0F22B52E6376}" type="datetime1">
              <a:rPr lang="en-US" altLang="en-US" sz="1200" smtClean="0">
                <a:latin typeface="Garamond" panose="02020404030301010803" pitchFamily="18" charset="0"/>
              </a:rPr>
              <a:t>11/22/2019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72EAC-378A-427D-9C2A-ABA595A4A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30</a:t>
            </a:r>
          </a:p>
        </p:txBody>
      </p:sp>
      <p:sp>
        <p:nvSpPr>
          <p:cNvPr id="14342" name="Slide Number Placeholder 5">
            <a:extLst>
              <a:ext uri="{FF2B5EF4-FFF2-40B4-BE49-F238E27FC236}">
                <a16:creationId xmlns:a16="http://schemas.microsoft.com/office/drawing/2014/main" id="{7C107346-4456-4620-9104-0EDE64C36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6D7B7E2-BC2F-4457-B97E-50387D2E7CC0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1EC2D770-18FB-483D-8749-3BDEE37833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solutions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8F3C56BD-7291-403E-88B7-60EB1F1F3C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INC	AX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</a:t>
            </a:r>
            <a:r>
              <a:rPr lang="en-US" altLang="en-US" sz="2800">
                <a:solidFill>
                  <a:srgbClr val="FF0000"/>
                </a:solidFill>
              </a:rPr>
              <a:t>incf		AL, F		; Increment low byte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FF0000"/>
                </a:solidFill>
              </a:rPr>
              <a:t>	btfsc	STATUS, Z	; Check zero bit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FF0000"/>
                </a:solidFill>
              </a:rPr>
              <a:t>	incf		AH, F		; If Z == 1, increment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FF0000"/>
                </a:solidFill>
              </a:rPr>
              <a:t>					; high byte</a:t>
            </a: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SUB	BX, AX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</a:t>
            </a:r>
            <a:r>
              <a:rPr lang="en-US" altLang="en-US" sz="2800">
                <a:solidFill>
                  <a:srgbClr val="FF0000"/>
                </a:solidFill>
              </a:rPr>
              <a:t>movf	AL, W	; Copy AL to W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FF0000"/>
                </a:solidFill>
              </a:rPr>
              <a:t>	subwf	BL, F		; BL = BL – AL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FF0000"/>
                </a:solidFill>
              </a:rPr>
              <a:t>	movf	AH, W	; Copy AH to W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FF0000"/>
                </a:solidFill>
              </a:rPr>
              <a:t>	subwfb	BH, F		; BH = BH - AH</a:t>
            </a:r>
            <a:endParaRPr lang="en-US" altLang="en-US" sz="2800"/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15364" name="Date Placeholder 3">
            <a:extLst>
              <a:ext uri="{FF2B5EF4-FFF2-40B4-BE49-F238E27FC236}">
                <a16:creationId xmlns:a16="http://schemas.microsoft.com/office/drawing/2014/main" id="{D9E0B52D-BCE4-474D-B4C6-9389CEE7808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3ED0213-25B1-4D15-AC37-F61AA56D0BB1}" type="datetime1">
              <a:rPr lang="en-US" altLang="en-US" sz="1200" smtClean="0">
                <a:latin typeface="Garamond" panose="02020404030301010803" pitchFamily="18" charset="0"/>
              </a:rPr>
              <a:t>11/22/2019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BDDC7-C178-4097-B89C-D2B9DF960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30</a:t>
            </a:r>
          </a:p>
        </p:txBody>
      </p:sp>
      <p:sp>
        <p:nvSpPr>
          <p:cNvPr id="15366" name="Slide Number Placeholder 5">
            <a:extLst>
              <a:ext uri="{FF2B5EF4-FFF2-40B4-BE49-F238E27FC236}">
                <a16:creationId xmlns:a16="http://schemas.microsoft.com/office/drawing/2014/main" id="{9996F5EB-DEE2-42B4-814D-0695E861E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16B8D3E-2CCE-45AF-8AC1-B1380F9972CF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7DEE36BC-9218-468B-82C0-4AFF6CDC90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6CFD3-0200-4019-A298-F818188D1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RCL	AX, 5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</a:t>
            </a:r>
            <a:r>
              <a:rPr lang="en-US" dirty="0" err="1">
                <a:solidFill>
                  <a:srgbClr val="FF0000"/>
                </a:solidFill>
                <a:ea typeface="+mn-ea"/>
                <a:cs typeface="+mn-cs"/>
              </a:rPr>
              <a:t>movlw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  5		; W = 5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</a:t>
            </a:r>
            <a:r>
              <a:rPr lang="en-US" dirty="0" err="1">
                <a:solidFill>
                  <a:srgbClr val="FF0000"/>
                </a:solidFill>
                <a:ea typeface="+mn-ea"/>
                <a:cs typeface="+mn-cs"/>
              </a:rPr>
              <a:t>movwf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  COUNT	; COUNT = W = 5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			; Assumes register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			;  COUNT is defined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L:	</a:t>
            </a:r>
            <a:r>
              <a:rPr lang="en-US" dirty="0" err="1">
                <a:solidFill>
                  <a:srgbClr val="FF0000"/>
                </a:solidFill>
                <a:ea typeface="+mn-ea"/>
                <a:cs typeface="+mn-cs"/>
              </a:rPr>
              <a:t>rlf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AL, F		; Rotate low byte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			; Bit transferred from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			;   low to high byte is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			;   now in carry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</a:t>
            </a:r>
            <a:r>
              <a:rPr lang="en-US" dirty="0" err="1">
                <a:solidFill>
                  <a:srgbClr val="FF0000"/>
                </a:solidFill>
                <a:ea typeface="+mn-ea"/>
                <a:cs typeface="+mn-cs"/>
              </a:rPr>
              <a:t>rlf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AH, F		; Rotate high byte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</a:t>
            </a:r>
            <a:r>
              <a:rPr lang="en-US" dirty="0" err="1">
                <a:solidFill>
                  <a:srgbClr val="FF0000"/>
                </a:solidFill>
                <a:ea typeface="+mn-ea"/>
                <a:cs typeface="+mn-cs"/>
              </a:rPr>
              <a:t>decfsz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  COUNT, F	; Decrement &amp; test COUNT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</a:t>
            </a:r>
            <a:r>
              <a:rPr lang="en-US" dirty="0" err="1">
                <a:solidFill>
                  <a:srgbClr val="FF0000"/>
                </a:solidFill>
                <a:ea typeface="+mn-ea"/>
                <a:cs typeface="+mn-cs"/>
              </a:rPr>
              <a:t>goto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L		; Return to start of loop if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			;   COUNT != 0</a:t>
            </a:r>
          </a:p>
        </p:txBody>
      </p:sp>
      <p:sp>
        <p:nvSpPr>
          <p:cNvPr id="16388" name="Date Placeholder 3">
            <a:extLst>
              <a:ext uri="{FF2B5EF4-FFF2-40B4-BE49-F238E27FC236}">
                <a16:creationId xmlns:a16="http://schemas.microsoft.com/office/drawing/2014/main" id="{2FFC5D99-BDD7-48B2-8222-BF75768CCDB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2D7E124-385D-4D3E-8AAD-24971E1D12AC}" type="datetime1">
              <a:rPr lang="en-US" altLang="en-US" sz="1200" smtClean="0">
                <a:latin typeface="Garamond" panose="02020404030301010803" pitchFamily="18" charset="0"/>
              </a:rPr>
              <a:t>11/22/2019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5DDB6-285A-4BE7-89DF-FB1C89FC2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30</a:t>
            </a:r>
          </a:p>
        </p:txBody>
      </p:sp>
      <p:sp>
        <p:nvSpPr>
          <p:cNvPr id="16390" name="Slide Number Placeholder 5">
            <a:extLst>
              <a:ext uri="{FF2B5EF4-FFF2-40B4-BE49-F238E27FC236}">
                <a16:creationId xmlns:a16="http://schemas.microsoft.com/office/drawing/2014/main" id="{EE74D48F-27DC-453B-868C-EA2FB5837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67C5B70-810E-4252-8C29-9D2C502E84C1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 </a:t>
            </a:r>
          </a:p>
          <a:p>
            <a:pPr lvl="1"/>
            <a:r>
              <a:rPr lang="en-US" dirty="0" err="1">
                <a:latin typeface="Arial" charset="0"/>
              </a:rPr>
              <a:t>PICkit</a:t>
            </a:r>
            <a:r>
              <a:rPr lang="en-US" dirty="0">
                <a:latin typeface="Arial" charset="0"/>
              </a:rPr>
              <a:t> intro; working with delay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HW 5 due 11/22</a:t>
            </a:r>
            <a:endParaRPr lang="en-US" sz="2000" dirty="0">
              <a:latin typeface="Arial" charset="0"/>
            </a:endParaRP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C897E24-1140-43F8-9A03-48A85E472181}" type="datetime1">
              <a:rPr lang="en-US" sz="1200" smtClean="0">
                <a:latin typeface="Garamond" charset="0"/>
              </a:rPr>
              <a:t>11/22/2019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30</a:t>
            </a:r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AA71B84-772D-714D-939D-090A8D57FBCD}" type="slidenum">
              <a:rPr lang="en-US" sz="1200">
                <a:latin typeface="Garamond" charset="0"/>
              </a:rPr>
              <a:pPr eaLnBrk="1" hangingPunct="1"/>
              <a:t>19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945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HW 5 due 11/22</a:t>
            </a:r>
          </a:p>
          <a:p>
            <a:pPr lvl="1"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Today’</a:t>
            </a:r>
            <a:r>
              <a:rPr lang="en-US" altLang="ja-JP" dirty="0">
                <a:latin typeface="Arial" charset="0"/>
              </a:rPr>
              <a:t>s lecture</a:t>
            </a:r>
          </a:p>
          <a:p>
            <a:pPr lvl="1"/>
            <a:r>
              <a:rPr lang="en-US" dirty="0">
                <a:latin typeface="Arial" charset="0"/>
              </a:rPr>
              <a:t>Finish PIC instruction set</a:t>
            </a:r>
          </a:p>
          <a:p>
            <a:pPr lvl="1"/>
            <a:r>
              <a:rPr lang="en-US" dirty="0">
                <a:latin typeface="Arial" charset="0"/>
              </a:rPr>
              <a:t>Common simple operations</a:t>
            </a:r>
          </a:p>
          <a:p>
            <a:pPr lvl="2"/>
            <a:r>
              <a:rPr lang="en-US" dirty="0">
                <a:latin typeface="Arial" charset="0"/>
              </a:rPr>
              <a:t>Working with multiple registers</a:t>
            </a:r>
          </a:p>
          <a:p>
            <a:pPr lvl="2"/>
            <a:r>
              <a:rPr lang="en-US" dirty="0">
                <a:latin typeface="Arial" charset="0"/>
              </a:rPr>
              <a:t>Conditional jumps</a:t>
            </a:r>
          </a:p>
          <a:p>
            <a:pPr lvl="2"/>
            <a:r>
              <a:rPr lang="en-US" dirty="0">
                <a:latin typeface="Arial" charset="0"/>
              </a:rPr>
              <a:t>Shift and rotate operations</a:t>
            </a:r>
          </a:p>
          <a:p>
            <a:pPr lvl="1"/>
            <a:r>
              <a:rPr lang="en-US" dirty="0">
                <a:latin typeface="Arial" charset="0"/>
              </a:rPr>
              <a:t>Working with multi-byte data</a:t>
            </a:r>
          </a:p>
          <a:p>
            <a:pPr lvl="2"/>
            <a:endParaRPr lang="en-US" dirty="0">
              <a:latin typeface="Arial" charset="0"/>
            </a:endParaRPr>
          </a:p>
          <a:p>
            <a:pPr lvl="2"/>
            <a:endParaRPr lang="en-US" dirty="0">
              <a:latin typeface="Arial" charset="0"/>
            </a:endParaRPr>
          </a:p>
          <a:p>
            <a:pPr lvl="2"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79486CD-0024-4E87-88AD-0A0DD4A2BAAA}" type="datetime1">
              <a:rPr lang="en-US" sz="1200" smtClean="0">
                <a:latin typeface="Garamond" charset="0"/>
              </a:rPr>
              <a:t>11/22/2019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30</a:t>
            </a:r>
            <a:endParaRPr lang="en-US" altLang="en-US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B1F2462-BFBE-EC45-BDA6-73DEAC1E7167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30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39F149-97FD-0643-AD12-E1E18A09D6B0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</a:rPr>
              <a:t>Miscellaneous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962400"/>
            <a:ext cx="8153400" cy="2362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Notes: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clrwdt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if watchdog timer is enabled, this instruction will reset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solidFill>
                  <a:srgbClr val="058795"/>
                </a:solidFill>
                <a:latin typeface="Arial" charset="0"/>
              </a:rPr>
              <a:t>			; it (before it resets the CPU)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sleep	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Stop clock; reduce power; wait for watchdog timer or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solidFill>
                  <a:srgbClr val="058795"/>
                </a:solidFill>
                <a:latin typeface="Arial" charset="0"/>
              </a:rPr>
              <a:t>			; external signal to begin program execution again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nop	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Do nothing; wait one clock cycle</a:t>
            </a:r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381000" y="1066800"/>
            <a:ext cx="8229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900" dirty="0" err="1">
                <a:solidFill>
                  <a:srgbClr val="A50021"/>
                </a:solidFill>
                <a:cs typeface="Arial" charset="0"/>
              </a:rPr>
              <a:t>clrwdt</a:t>
            </a:r>
            <a:r>
              <a:rPr lang="en-US" sz="2900" dirty="0">
                <a:solidFill>
                  <a:srgbClr val="A50021"/>
                </a:solidFill>
                <a:cs typeface="Arial" charset="0"/>
              </a:rPr>
              <a:t>    	</a:t>
            </a:r>
            <a:r>
              <a:rPr lang="en-US" sz="2900" dirty="0">
                <a:cs typeface="Arial" charset="0"/>
              </a:rPr>
              <a:t>; clear watchdog timer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900" dirty="0">
                <a:solidFill>
                  <a:srgbClr val="A50021"/>
                </a:solidFill>
                <a:cs typeface="Arial" charset="0"/>
              </a:rPr>
              <a:t>sleep   	</a:t>
            </a:r>
            <a:r>
              <a:rPr lang="en-US" sz="2900" dirty="0">
                <a:cs typeface="Arial" charset="0"/>
              </a:rPr>
              <a:t>; go into standby mode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defRPr/>
            </a:pPr>
            <a:r>
              <a:rPr lang="en-US" sz="2900" dirty="0">
                <a:solidFill>
                  <a:srgbClr val="A50021"/>
                </a:solidFill>
                <a:cs typeface="Arial" charset="0"/>
              </a:rPr>
              <a:t>reset		</a:t>
            </a:r>
            <a:r>
              <a:rPr lang="en-US" sz="2900" dirty="0">
                <a:cs typeface="Arial" charset="0"/>
              </a:rPr>
              <a:t>; software reset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900" dirty="0" err="1">
                <a:solidFill>
                  <a:srgbClr val="A50021"/>
                </a:solidFill>
                <a:cs typeface="Arial" charset="0"/>
              </a:rPr>
              <a:t>nop</a:t>
            </a:r>
            <a:r>
              <a:rPr lang="en-US" sz="2900" dirty="0">
                <a:solidFill>
                  <a:srgbClr val="A50021"/>
                </a:solidFill>
                <a:cs typeface="Arial" charset="0"/>
              </a:rPr>
              <a:t>		</a:t>
            </a:r>
            <a:r>
              <a:rPr lang="en-US" sz="2900" dirty="0">
                <a:cs typeface="Arial" charset="0"/>
              </a:rPr>
              <a:t>; no operation</a:t>
            </a:r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6172200" y="914400"/>
            <a:ext cx="2743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300">
                <a:cs typeface="Arial" charset="0"/>
              </a:rPr>
              <a:t>STATUS bits:</a:t>
            </a:r>
          </a:p>
          <a:p>
            <a:pPr marL="342900" indent="-342900"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solidFill>
                  <a:srgbClr val="000099"/>
                </a:solidFill>
                <a:cs typeface="Arial" charset="0"/>
              </a:rPr>
              <a:t>clrwwdt, sleep:</a:t>
            </a:r>
            <a:r>
              <a:rPr lang="en-US">
                <a:solidFill>
                  <a:srgbClr val="A50021"/>
                </a:solidFill>
                <a:cs typeface="Arial" charset="0"/>
              </a:rPr>
              <a:t> </a:t>
            </a:r>
          </a:p>
          <a:p>
            <a:pPr marL="342900" indent="-342900"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>
                <a:solidFill>
                  <a:srgbClr val="A50021"/>
                </a:solidFill>
                <a:cs typeface="Arial" charset="0"/>
              </a:rPr>
              <a:t>	   NOT_TO, NOT_PD</a:t>
            </a:r>
          </a:p>
          <a:p>
            <a:pPr marL="342900" indent="-342900"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solidFill>
                  <a:srgbClr val="000099"/>
                </a:solidFill>
                <a:cs typeface="Arial" charset="0"/>
              </a:rPr>
              <a:t>nop:</a:t>
            </a:r>
            <a:r>
              <a:rPr lang="en-US">
                <a:solidFill>
                  <a:srgbClr val="A50021"/>
                </a:solidFill>
                <a:cs typeface="Arial" charset="0"/>
              </a:rPr>
              <a:t> none</a:t>
            </a:r>
            <a:endParaRPr lang="en-US" sz="23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24583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DD98B84-2341-46C7-AB9A-8A6CF5A39B4A}" type="datetime1">
              <a:rPr lang="en-US" sz="1200" smtClean="0">
                <a:latin typeface="Garamond" charset="0"/>
              </a:rPr>
              <a:t>11/22/2019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Working with multiple registers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Can’</a:t>
            </a:r>
            <a:r>
              <a:rPr lang="en-US" altLang="ja-JP" dirty="0">
                <a:latin typeface="Arial" charset="0"/>
              </a:rPr>
              <a:t>t do simple data transfer or operation on two registers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Usually must involve working register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Examples (assume X, Y file registers):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sym typeface="Wingdings" charset="0"/>
              </a:rPr>
              <a:t>X = Y</a:t>
            </a:r>
          </a:p>
          <a:p>
            <a:pPr marL="669925" lvl="2" indent="0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err="1">
                <a:latin typeface="Arial" charset="0"/>
                <a:sym typeface="Wingdings" charset="0"/>
              </a:rPr>
              <a:t>movf</a:t>
            </a:r>
            <a:r>
              <a:rPr lang="en-US" dirty="0">
                <a:latin typeface="Arial" charset="0"/>
                <a:sym typeface="Wingdings" charset="0"/>
              </a:rPr>
              <a:t>	Y, W</a:t>
            </a:r>
          </a:p>
          <a:p>
            <a:pPr marL="669925" lvl="2" indent="0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err="1">
                <a:latin typeface="Arial" charset="0"/>
                <a:sym typeface="Wingdings" charset="0"/>
              </a:rPr>
              <a:t>movwf</a:t>
            </a:r>
            <a:r>
              <a:rPr lang="en-US" dirty="0">
                <a:latin typeface="Arial" charset="0"/>
                <a:sym typeface="Wingdings" charset="0"/>
              </a:rPr>
              <a:t> X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sym typeface="Wingdings" charset="0"/>
              </a:rPr>
              <a:t>X = X + Y</a:t>
            </a:r>
          </a:p>
          <a:p>
            <a:pPr marL="669925" lvl="2" indent="0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err="1">
                <a:latin typeface="Arial" charset="0"/>
                <a:sym typeface="Wingdings" charset="0"/>
              </a:rPr>
              <a:t>movf</a:t>
            </a:r>
            <a:r>
              <a:rPr lang="en-US" dirty="0">
                <a:latin typeface="Arial" charset="0"/>
                <a:sym typeface="Wingdings" charset="0"/>
              </a:rPr>
              <a:t>	Y, W</a:t>
            </a:r>
          </a:p>
          <a:p>
            <a:pPr marL="669925" lvl="2" indent="0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err="1">
                <a:latin typeface="Arial" charset="0"/>
                <a:sym typeface="Wingdings" charset="0"/>
              </a:rPr>
              <a:t>addwf</a:t>
            </a:r>
            <a:r>
              <a:rPr lang="en-US" dirty="0">
                <a:latin typeface="Arial" charset="0"/>
                <a:sym typeface="Wingdings" charset="0"/>
              </a:rPr>
              <a:t> 	X, F</a:t>
            </a:r>
            <a:endParaRPr lang="en-US" dirty="0">
              <a:latin typeface="Arial" charset="0"/>
            </a:endParaRP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93A0CD-6361-43EA-905A-E6E731FF3C05}" type="datetime1">
              <a:rPr lang="en-US" sz="1200" smtClean="0">
                <a:latin typeface="Garamond" charset="0"/>
              </a:rPr>
              <a:t>11/22/2019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30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81901EC-ABBC-A040-917E-9693CAB797C7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Conditional jumps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Basic ones are combination of bit tests, skips</a:t>
            </a:r>
          </a:p>
          <a:p>
            <a:r>
              <a:rPr lang="en-US" dirty="0">
                <a:latin typeface="Arial" charset="0"/>
              </a:rPr>
              <a:t>Remember that condition you’re testing is opposite of jump condition</a:t>
            </a:r>
          </a:p>
          <a:p>
            <a:r>
              <a:rPr lang="en-US" dirty="0">
                <a:latin typeface="Arial" charset="0"/>
              </a:rPr>
              <a:t>Examples:</a:t>
            </a:r>
            <a:endParaRPr lang="en-US" dirty="0">
              <a:latin typeface="Arial" charset="0"/>
              <a:sym typeface="Wingdings" charset="0"/>
            </a:endParaRP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Jump to label if carry == 0 (similar to x86 JNC)</a:t>
            </a:r>
          </a:p>
          <a:p>
            <a:pPr marL="669925" lvl="2" indent="0">
              <a:buFont typeface="Wingdings" charset="0"/>
              <a:buNone/>
            </a:pP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err="1">
                <a:latin typeface="Arial" charset="0"/>
                <a:sym typeface="Wingdings" charset="0"/>
              </a:rPr>
              <a:t>btfss</a:t>
            </a:r>
            <a:r>
              <a:rPr lang="en-US" dirty="0">
                <a:latin typeface="Arial" charset="0"/>
                <a:sym typeface="Wingdings" charset="0"/>
              </a:rPr>
              <a:t>	STATUS, C</a:t>
            </a:r>
          </a:p>
          <a:p>
            <a:pPr marL="669925" lvl="2" indent="0">
              <a:buFont typeface="Wingdings" charset="0"/>
              <a:buNone/>
            </a:pP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err="1">
                <a:latin typeface="Arial" charset="0"/>
                <a:sym typeface="Wingdings" charset="0"/>
              </a:rPr>
              <a:t>goto</a:t>
            </a:r>
            <a:r>
              <a:rPr lang="en-US" dirty="0">
                <a:latin typeface="Arial" charset="0"/>
                <a:sym typeface="Wingdings" charset="0"/>
              </a:rPr>
              <a:t>	label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Jump if result of comparison is equal (~x86 JE)</a:t>
            </a:r>
          </a:p>
          <a:p>
            <a:pPr marL="669925" lvl="2" indent="0">
              <a:buFont typeface="Wingdings" charset="0"/>
              <a:buNone/>
            </a:pP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err="1">
                <a:latin typeface="Arial" charset="0"/>
                <a:sym typeface="Wingdings" charset="0"/>
              </a:rPr>
              <a:t>btfsc</a:t>
            </a:r>
            <a:r>
              <a:rPr lang="en-US" dirty="0">
                <a:latin typeface="Arial" charset="0"/>
                <a:sym typeface="Wingdings" charset="0"/>
              </a:rPr>
              <a:t>	STATUS, Z</a:t>
            </a:r>
          </a:p>
          <a:p>
            <a:pPr marL="669925" lvl="2" indent="0">
              <a:buFont typeface="Wingdings" charset="0"/>
              <a:buNone/>
            </a:pP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err="1">
                <a:latin typeface="Arial" charset="0"/>
                <a:sym typeface="Wingdings" charset="0"/>
              </a:rPr>
              <a:t>goto</a:t>
            </a:r>
            <a:r>
              <a:rPr lang="en-US" dirty="0">
                <a:latin typeface="Arial" charset="0"/>
                <a:sym typeface="Wingdings" charset="0"/>
              </a:rPr>
              <a:t>	label</a:t>
            </a:r>
            <a:endParaRPr lang="en-US" dirty="0">
              <a:latin typeface="Arial" charset="0"/>
            </a:endParaRP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558084-6EDE-4A85-B260-D4E71F3C1519}" type="datetime1">
              <a:rPr lang="en-US" sz="1200" smtClean="0">
                <a:latin typeface="Garamond" charset="0"/>
              </a:rPr>
              <a:t>11/22/2019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30</a:t>
            </a: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179A5F7-5B8C-6F4F-BB98-DC6A723D9476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Conditional jumps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To evaluate other conditions, may want to use subtraction in place of compare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Comparing X &amp; Y turns into: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/>
              <a:t>	</a:t>
            </a:r>
            <a:r>
              <a:rPr lang="en-US" dirty="0" err="1"/>
              <a:t>movf</a:t>
            </a:r>
            <a:r>
              <a:rPr lang="en-US" dirty="0"/>
              <a:t>	Y, W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/>
              <a:t>	</a:t>
            </a:r>
            <a:r>
              <a:rPr lang="en-US" dirty="0" err="1"/>
              <a:t>subwf</a:t>
            </a:r>
            <a:r>
              <a:rPr lang="en-US" dirty="0"/>
              <a:t>	X, W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  <a:sym typeface="Wingdings" pitchFamily="2" charset="2"/>
              </a:rPr>
              <a:t>Possible results (unsigned comparison only):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X &gt; Y	 Z = 0, C = 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X == Y	 Z = 1, C = 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X &lt; Y	 Z = 0, C = 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  <a:sym typeface="Wingdings" pitchFamily="2" charset="2"/>
              </a:rPr>
              <a:t>More complex conditions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X &lt;= Y	 Z == C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X != Y	 Z = 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X &gt;= Y	 C = 1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94D351-F915-4F0A-87AC-1E07071E2963}" type="datetime1">
              <a:rPr lang="en-US" sz="1200" smtClean="0">
                <a:latin typeface="Garamond" charset="0"/>
              </a:rPr>
              <a:t>11/22/2019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30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AC75E2-86F7-A044-ADA9-BDB805BCC544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Shift/rotate operations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May need to account for bit being shifted/rotated out</a:t>
            </a:r>
          </a:p>
          <a:p>
            <a:pPr lvl="1"/>
            <a:r>
              <a:rPr lang="en-US">
                <a:latin typeface="Arial" charset="0"/>
              </a:rPr>
              <a:t>Basic rotate doesn’t rotate through carry</a:t>
            </a:r>
          </a:p>
          <a:p>
            <a:pPr lvl="1"/>
            <a:r>
              <a:rPr lang="en-US">
                <a:latin typeface="Arial" charset="0"/>
              </a:rPr>
              <a:t>Can either pre-test or fix later</a:t>
            </a:r>
          </a:p>
          <a:p>
            <a:r>
              <a:rPr lang="en-US">
                <a:latin typeface="Arial" charset="0"/>
              </a:rPr>
              <a:t>Multi-bit shift/rotate: loop where # iterations matches shift amount</a:t>
            </a: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F315FB4-5B88-4AE7-8A41-9B6C829F2D35}" type="datetime1">
              <a:rPr lang="en-US" sz="1200" smtClean="0">
                <a:latin typeface="Garamond" charset="0"/>
              </a:rPr>
              <a:t>11/22/2019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30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520E9B-4A09-0A47-945F-DCE79CD2D0CB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Shift/rotate operations (cont.)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Examples:</a:t>
            </a:r>
            <a:endParaRPr lang="en-US" sz="2300" dirty="0">
              <a:latin typeface="Arial" charset="0"/>
              <a:sym typeface="Wingdings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Rotate X to the right by 1 </a:t>
            </a:r>
            <a:r>
              <a:rPr lang="en-US" sz="2000" u="sng" dirty="0">
                <a:latin typeface="Arial" charset="0"/>
              </a:rPr>
              <a:t>without</a:t>
            </a:r>
            <a:r>
              <a:rPr lang="en-US" sz="2000" dirty="0">
                <a:latin typeface="Arial" charset="0"/>
              </a:rPr>
              <a:t> the carry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</a:t>
            </a:r>
            <a:r>
              <a:rPr lang="en-US" sz="1700" dirty="0" err="1">
                <a:latin typeface="Arial" charset="0"/>
              </a:rPr>
              <a:t>bcf</a:t>
            </a:r>
            <a:r>
              <a:rPr lang="en-US" sz="1700" dirty="0">
                <a:latin typeface="Arial" charset="0"/>
              </a:rPr>
              <a:t>	STATUS, C	; Clear carry bit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</a:t>
            </a:r>
            <a:r>
              <a:rPr lang="en-US" sz="1700" dirty="0" err="1">
                <a:latin typeface="Arial" charset="0"/>
              </a:rPr>
              <a:t>rrf</a:t>
            </a:r>
            <a:r>
              <a:rPr lang="en-US" sz="1700" dirty="0">
                <a:latin typeface="Arial" charset="0"/>
              </a:rPr>
              <a:t>	X, F		; Rotate X one bit to right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</a:t>
            </a:r>
            <a:r>
              <a:rPr lang="en-US" sz="1700" dirty="0" err="1">
                <a:latin typeface="Arial" charset="0"/>
              </a:rPr>
              <a:t>btfsc</a:t>
            </a:r>
            <a:r>
              <a:rPr lang="en-US" sz="1700" dirty="0">
                <a:latin typeface="Arial" charset="0"/>
              </a:rPr>
              <a:t>	STATUS, C	; Skip next instruction if C clear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			; C = bit shifted out of MSB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</a:t>
            </a:r>
            <a:r>
              <a:rPr lang="en-US" sz="1700" dirty="0" err="1">
                <a:latin typeface="Arial" charset="0"/>
              </a:rPr>
              <a:t>bsf</a:t>
            </a:r>
            <a:r>
              <a:rPr lang="en-US" sz="1700" dirty="0">
                <a:latin typeface="Arial" charset="0"/>
              </a:rPr>
              <a:t>	X, 7		; Handle case where C = 1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			; MSB of X should be 1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endParaRPr lang="en-US" sz="1700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Rotate X through the carry to the left by 3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 		</a:t>
            </a:r>
            <a:r>
              <a:rPr lang="en-US" sz="1700" dirty="0" err="1">
                <a:latin typeface="Arial" charset="0"/>
              </a:rPr>
              <a:t>movlw</a:t>
            </a:r>
            <a:r>
              <a:rPr lang="en-US" sz="1700" dirty="0">
                <a:latin typeface="Arial" charset="0"/>
              </a:rPr>
              <a:t>	3	; Initialize working register to 3 (# iterations)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	</a:t>
            </a:r>
            <a:r>
              <a:rPr lang="en-US" sz="1700" dirty="0" err="1">
                <a:latin typeface="Arial" charset="0"/>
              </a:rPr>
              <a:t>movwf</a:t>
            </a:r>
            <a:r>
              <a:rPr lang="en-US" sz="1700" dirty="0">
                <a:latin typeface="Arial" charset="0"/>
              </a:rPr>
              <a:t>	COUNT	; Initialize count register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			; Assumes you</a:t>
            </a:r>
            <a:r>
              <a:rPr lang="ja-JP" altLang="en-US" sz="1700" dirty="0">
                <a:latin typeface="Arial" charset="0"/>
              </a:rPr>
              <a:t>’</a:t>
            </a:r>
            <a:r>
              <a:rPr lang="en-US" altLang="ja-JP" sz="1700" dirty="0" err="1">
                <a:latin typeface="Arial" charset="0"/>
              </a:rPr>
              <a:t>ve</a:t>
            </a:r>
            <a:r>
              <a:rPr lang="en-US" altLang="ja-JP" sz="1700" dirty="0">
                <a:latin typeface="Arial" charset="0"/>
              </a:rPr>
              <a:t> declared variable COUNT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Loop:	</a:t>
            </a:r>
            <a:r>
              <a:rPr lang="en-US" sz="1700" dirty="0" err="1">
                <a:latin typeface="Arial" charset="0"/>
              </a:rPr>
              <a:t>rlf</a:t>
            </a:r>
            <a:r>
              <a:rPr lang="en-US" sz="1700" dirty="0">
                <a:latin typeface="Arial" charset="0"/>
              </a:rPr>
              <a:t>	X, F	; Rotate </a:t>
            </a:r>
            <a:r>
              <a:rPr lang="en-US" sz="1700" dirty="0" err="1">
                <a:latin typeface="Arial" charset="0"/>
              </a:rPr>
              <a:t>Xone</a:t>
            </a:r>
            <a:r>
              <a:rPr lang="en-US" sz="1700" dirty="0">
                <a:latin typeface="Arial" charset="0"/>
              </a:rPr>
              <a:t> bit to left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	</a:t>
            </a:r>
            <a:r>
              <a:rPr lang="en-US" sz="1700" dirty="0" err="1">
                <a:latin typeface="Arial" charset="0"/>
              </a:rPr>
              <a:t>decfsz</a:t>
            </a:r>
            <a:r>
              <a:rPr lang="en-US" sz="1700" dirty="0">
                <a:latin typeface="Arial" charset="0"/>
              </a:rPr>
              <a:t>	COUNT, F	; Decrement counter &amp; test for 0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			; Skip </a:t>
            </a:r>
            <a:r>
              <a:rPr lang="en-US" sz="1700" dirty="0" err="1">
                <a:latin typeface="Arial" charset="0"/>
              </a:rPr>
              <a:t>goto</a:t>
            </a:r>
            <a:r>
              <a:rPr lang="en-US" sz="1700" dirty="0">
                <a:latin typeface="Arial" charset="0"/>
              </a:rPr>
              <a:t> if result is zero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 		</a:t>
            </a:r>
            <a:r>
              <a:rPr lang="en-US" sz="1700" dirty="0" err="1">
                <a:latin typeface="Arial" charset="0"/>
              </a:rPr>
              <a:t>goto</a:t>
            </a:r>
            <a:r>
              <a:rPr lang="en-US" sz="1700" dirty="0">
                <a:latin typeface="Arial" charset="0"/>
              </a:rPr>
              <a:t>	Loop	; Return to start to loop</a:t>
            </a:r>
          </a:p>
          <a:p>
            <a:pPr lvl="1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  <a:p>
            <a:pPr marL="669925" lvl="2" indent="0">
              <a:lnSpc>
                <a:spcPct val="80000"/>
              </a:lnSpc>
            </a:pPr>
            <a:endParaRPr lang="en-US" sz="1700" dirty="0">
              <a:latin typeface="Arial" charset="0"/>
            </a:endParaRP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D3A7C2-7029-4346-9D2F-62634C1B1DC3}" type="datetime1">
              <a:rPr lang="en-US" sz="1200" smtClean="0">
                <a:latin typeface="Garamond" charset="0"/>
              </a:rPr>
              <a:t>11/22/2019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30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7612C5E-A0AD-0740-900F-94E2EDA81A84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Arial" charset="0"/>
              </a:rPr>
              <a:t>Translate these x86 operations to PIC code</a:t>
            </a:r>
          </a:p>
          <a:p>
            <a:r>
              <a:rPr lang="en-US" dirty="0">
                <a:latin typeface="Arial" charset="0"/>
              </a:rPr>
              <a:t>Assume that there are registers defined for each x86 register (e.g. AL, AH, BL, BH, etc.)</a:t>
            </a:r>
          </a:p>
          <a:p>
            <a:pPr lvl="1"/>
            <a:r>
              <a:rPr lang="en-US" dirty="0">
                <a:latin typeface="Arial" charset="0"/>
              </a:rPr>
              <a:t>Note: </a:t>
            </a:r>
            <a:r>
              <a:rPr lang="en-US" u="sng" dirty="0">
                <a:latin typeface="Arial" charset="0"/>
              </a:rPr>
              <a:t>there is no actual translation from x86 to PIC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OR		AL, BL</a:t>
            </a:r>
          </a:p>
          <a:p>
            <a:r>
              <a:rPr lang="en-US" dirty="0">
                <a:latin typeface="Arial" charset="0"/>
              </a:rPr>
              <a:t>SUB	BL, AL</a:t>
            </a:r>
          </a:p>
          <a:p>
            <a:r>
              <a:rPr lang="en-US" dirty="0">
                <a:latin typeface="Arial" charset="0"/>
              </a:rPr>
              <a:t>JNZ	label</a:t>
            </a:r>
          </a:p>
          <a:p>
            <a:r>
              <a:rPr lang="en-US" dirty="0">
                <a:latin typeface="Arial" charset="0"/>
              </a:rPr>
              <a:t>JB		label  </a:t>
            </a:r>
            <a:r>
              <a:rPr lang="en-US" i="1" dirty="0">
                <a:latin typeface="Arial" charset="0"/>
              </a:rPr>
              <a:t>(B = below = unsigned &lt;)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ROL	AL, 5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B6E7AF6-34D4-4E63-A81C-DD27BACDC14F}" type="datetime1">
              <a:rPr lang="en-US" sz="1200" smtClean="0">
                <a:latin typeface="Garamond" charset="0"/>
              </a:rPr>
              <a:t>11/22/2019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30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9717AFA-C462-7B4D-B94C-CCEB70DD2A09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9928</TotalTime>
  <Words>1856</Words>
  <Application>Microsoft Office PowerPoint</Application>
  <PresentationFormat>On-screen Show (4:3)</PresentationFormat>
  <Paragraphs>268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Garamond</vt:lpstr>
      <vt:lpstr>Wingdings</vt:lpstr>
      <vt:lpstr>Edge</vt:lpstr>
      <vt:lpstr>EECE.3170 Microprocessor Systems Design I</vt:lpstr>
      <vt:lpstr>Lecture outline</vt:lpstr>
      <vt:lpstr>Miscellaneous</vt:lpstr>
      <vt:lpstr>Working with multiple registers</vt:lpstr>
      <vt:lpstr>Conditional jumps</vt:lpstr>
      <vt:lpstr>Conditional jumps (cont.)</vt:lpstr>
      <vt:lpstr>Shift/rotate operations</vt:lpstr>
      <vt:lpstr>Shift/rotate operations (cont.)</vt:lpstr>
      <vt:lpstr>Examples</vt:lpstr>
      <vt:lpstr>Example solution</vt:lpstr>
      <vt:lpstr>Example solution (continued)</vt:lpstr>
      <vt:lpstr>Example solution (continued)</vt:lpstr>
      <vt:lpstr>Multi-byte data</vt:lpstr>
      <vt:lpstr>Working with 16-bit data</vt:lpstr>
      <vt:lpstr>Examples</vt:lpstr>
      <vt:lpstr>Example solutions</vt:lpstr>
      <vt:lpstr>Example solutions</vt:lpstr>
      <vt:lpstr>Example solutions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1803</cp:revision>
  <dcterms:created xsi:type="dcterms:W3CDTF">2006-04-03T05:03:01Z</dcterms:created>
  <dcterms:modified xsi:type="dcterms:W3CDTF">2019-11-23T02:23:14Z</dcterms:modified>
</cp:coreProperties>
</file>