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451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387" r:id="rId12"/>
    <p:sldId id="388" r:id="rId13"/>
    <p:sldId id="389" r:id="rId14"/>
    <p:sldId id="390" r:id="rId15"/>
    <p:sldId id="391" r:id="rId16"/>
    <p:sldId id="450" r:id="rId17"/>
    <p:sldId id="446" r:id="rId18"/>
    <p:sldId id="447" r:id="rId19"/>
    <p:sldId id="448" r:id="rId20"/>
    <p:sldId id="449" r:id="rId21"/>
    <p:sldId id="442" r:id="rId22"/>
    <p:sldId id="443" r:id="rId23"/>
    <p:sldId id="444" r:id="rId24"/>
    <p:sldId id="445" r:id="rId25"/>
    <p:sldId id="463" r:id="rId26"/>
    <p:sldId id="464" r:id="rId27"/>
    <p:sldId id="465" r:id="rId28"/>
    <p:sldId id="379" r:id="rId2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6E1578-E8C6-47F2-9F65-CD61BB58B375}" v="7" dt="2019-09-05T03:20:57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8" d="100"/>
          <a:sy n="78" d="100"/>
        </p:scale>
        <p:origin x="101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A36E1578-E8C6-47F2-9F65-CD61BB58B375}"/>
    <pc:docChg chg="addSld modSld">
      <pc:chgData name="Geiger, Michael J" userId="13cae92b-b37c-450b-a449-82fcae19569d" providerId="ADAL" clId="{A36E1578-E8C6-47F2-9F65-CD61BB58B375}" dt="2019-09-05T21:41:36.426" v="408" actId="20577"/>
      <pc:docMkLst>
        <pc:docMk/>
      </pc:docMkLst>
      <pc:sldChg chg="modSp">
        <pc:chgData name="Geiger, Michael J" userId="13cae92b-b37c-450b-a449-82fcae19569d" providerId="ADAL" clId="{A36E1578-E8C6-47F2-9F65-CD61BB58B375}" dt="2019-09-05T21:41:36.426" v="408" actId="20577"/>
        <pc:sldMkLst>
          <pc:docMk/>
          <pc:sldMk cId="0" sldId="256"/>
        </pc:sldMkLst>
        <pc:spChg chg="mod">
          <ac:chgData name="Geiger, Michael J" userId="13cae92b-b37c-450b-a449-82fcae19569d" providerId="ADAL" clId="{A36E1578-E8C6-47F2-9F65-CD61BB58B375}" dt="2019-09-05T21:41:36.426" v="408" actId="20577"/>
          <ac:spMkLst>
            <pc:docMk/>
            <pc:sldMk cId="0" sldId="256"/>
            <ac:spMk id="5123" creationId="{00000000-0000-0000-0000-000000000000}"/>
          </ac:spMkLst>
        </pc:spChg>
      </pc:sldChg>
      <pc:sldChg chg="modSp">
        <pc:chgData name="Geiger, Michael J" userId="13cae92b-b37c-450b-a449-82fcae19569d" providerId="ADAL" clId="{A36E1578-E8C6-47F2-9F65-CD61BB58B375}" dt="2019-09-05T03:11:26.034" v="344" actId="20577"/>
        <pc:sldMkLst>
          <pc:docMk/>
          <pc:sldMk cId="0" sldId="257"/>
        </pc:sldMkLst>
        <pc:spChg chg="mod">
          <ac:chgData name="Geiger, Michael J" userId="13cae92b-b37c-450b-a449-82fcae19569d" providerId="ADAL" clId="{A36E1578-E8C6-47F2-9F65-CD61BB58B375}" dt="2019-09-05T03:10:55.163" v="321" actId="20577"/>
          <ac:spMkLst>
            <pc:docMk/>
            <pc:sldMk cId="0" sldId="257"/>
            <ac:spMk id="6146" creationId="{00000000-0000-0000-0000-000000000000}"/>
          </ac:spMkLst>
        </pc:spChg>
        <pc:spChg chg="mod">
          <ac:chgData name="Geiger, Michael J" userId="13cae92b-b37c-450b-a449-82fcae19569d" providerId="ADAL" clId="{A36E1578-E8C6-47F2-9F65-CD61BB58B375}" dt="2019-09-05T03:11:26.034" v="344" actId="20577"/>
          <ac:spMkLst>
            <pc:docMk/>
            <pc:sldMk cId="0" sldId="257"/>
            <ac:spMk id="6147" creationId="{00000000-0000-0000-0000-000000000000}"/>
          </ac:spMkLst>
        </pc:spChg>
      </pc:sldChg>
      <pc:sldChg chg="modSp">
        <pc:chgData name="Geiger, Michael J" userId="13cae92b-b37c-450b-a449-82fcae19569d" providerId="ADAL" clId="{A36E1578-E8C6-47F2-9F65-CD61BB58B375}" dt="2019-09-05T03:20:58.841" v="401" actId="15"/>
        <pc:sldMkLst>
          <pc:docMk/>
          <pc:sldMk cId="0" sldId="379"/>
        </pc:sldMkLst>
        <pc:spChg chg="mod">
          <ac:chgData name="Geiger, Michael J" userId="13cae92b-b37c-450b-a449-82fcae19569d" providerId="ADAL" clId="{A36E1578-E8C6-47F2-9F65-CD61BB58B375}" dt="2019-09-05T03:20:58.841" v="401" actId="15"/>
          <ac:spMkLst>
            <pc:docMk/>
            <pc:sldMk cId="0" sldId="379"/>
            <ac:spMk id="27651" creationId="{00000000-0000-0000-0000-000000000000}"/>
          </ac:spMkLst>
        </pc:spChg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0" sldId="442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0" sldId="443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0" sldId="444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0" sldId="445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2221932470" sldId="446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384533088" sldId="447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4195595407" sldId="448"/>
        </pc:sldMkLst>
      </pc:sldChg>
      <pc:sldChg chg="add">
        <pc:chgData name="Geiger, Michael J" userId="13cae92b-b37c-450b-a449-82fcae19569d" providerId="ADAL" clId="{A36E1578-E8C6-47F2-9F65-CD61BB58B375}" dt="2019-09-05T03:09:27.727" v="98"/>
        <pc:sldMkLst>
          <pc:docMk/>
          <pc:sldMk cId="2398019194" sldId="449"/>
        </pc:sldMkLst>
      </pc:sldChg>
      <pc:sldChg chg="modSp add">
        <pc:chgData name="Geiger, Michael J" userId="13cae92b-b37c-450b-a449-82fcae19569d" providerId="ADAL" clId="{A36E1578-E8C6-47F2-9F65-CD61BB58B375}" dt="2019-09-05T03:09:42.314" v="120" actId="20577"/>
        <pc:sldMkLst>
          <pc:docMk/>
          <pc:sldMk cId="2333643261" sldId="450"/>
        </pc:sldMkLst>
        <pc:spChg chg="mod">
          <ac:chgData name="Geiger, Michael J" userId="13cae92b-b37c-450b-a449-82fcae19569d" providerId="ADAL" clId="{A36E1578-E8C6-47F2-9F65-CD61BB58B375}" dt="2019-09-05T03:09:42.314" v="120" actId="20577"/>
          <ac:spMkLst>
            <pc:docMk/>
            <pc:sldMk cId="2333643261" sldId="450"/>
            <ac:spMk id="22530" creationId="{00000000-0000-0000-0000-000000000000}"/>
          </ac:spMkLst>
        </pc:spChg>
      </pc:sldChg>
      <pc:sldChg chg="modSp add">
        <pc:chgData name="Geiger, Michael J" userId="13cae92b-b37c-450b-a449-82fcae19569d" providerId="ADAL" clId="{A36E1578-E8C6-47F2-9F65-CD61BB58B375}" dt="2019-09-05T03:20:40.860" v="399" actId="20577"/>
        <pc:sldMkLst>
          <pc:docMk/>
          <pc:sldMk cId="3313979062" sldId="451"/>
        </pc:sldMkLst>
        <pc:spChg chg="mod">
          <ac:chgData name="Geiger, Michael J" userId="13cae92b-b37c-450b-a449-82fcae19569d" providerId="ADAL" clId="{A36E1578-E8C6-47F2-9F65-CD61BB58B375}" dt="2019-09-05T03:11:07.122" v="337" actId="20577"/>
          <ac:spMkLst>
            <pc:docMk/>
            <pc:sldMk cId="3313979062" sldId="451"/>
            <ac:spMk id="2" creationId="{26FDDA71-CAEB-4A4B-8B52-897B74548640}"/>
          </ac:spMkLst>
        </pc:spChg>
        <pc:spChg chg="mod">
          <ac:chgData name="Geiger, Michael J" userId="13cae92b-b37c-450b-a449-82fcae19569d" providerId="ADAL" clId="{A36E1578-E8C6-47F2-9F65-CD61BB58B375}" dt="2019-09-05T03:20:40.860" v="399" actId="20577"/>
          <ac:spMkLst>
            <pc:docMk/>
            <pc:sldMk cId="3313979062" sldId="451"/>
            <ac:spMk id="3" creationId="{72FF691B-0551-40E1-A939-CD0A9ED56657}"/>
          </ac:spMkLst>
        </pc:spChg>
      </pc:sldChg>
      <pc:sldChg chg="add">
        <pc:chgData name="Geiger, Michael J" userId="13cae92b-b37c-450b-a449-82fcae19569d" providerId="ADAL" clId="{A36E1578-E8C6-47F2-9F65-CD61BB58B375}" dt="2019-09-05T03:18:22.017" v="346"/>
        <pc:sldMkLst>
          <pc:docMk/>
          <pc:sldMk cId="1278915013" sldId="463"/>
        </pc:sldMkLst>
      </pc:sldChg>
      <pc:sldChg chg="add">
        <pc:chgData name="Geiger, Michael J" userId="13cae92b-b37c-450b-a449-82fcae19569d" providerId="ADAL" clId="{A36E1578-E8C6-47F2-9F65-CD61BB58B375}" dt="2019-09-05T03:18:22.017" v="346"/>
        <pc:sldMkLst>
          <pc:docMk/>
          <pc:sldMk cId="2977264810" sldId="464"/>
        </pc:sldMkLst>
      </pc:sldChg>
      <pc:sldChg chg="add">
        <pc:chgData name="Geiger, Michael J" userId="13cae92b-b37c-450b-a449-82fcae19569d" providerId="ADAL" clId="{A36E1578-E8C6-47F2-9F65-CD61BB58B375}" dt="2019-09-05T03:18:22.017" v="346"/>
        <pc:sldMkLst>
          <pc:docMk/>
          <pc:sldMk cId="624813373" sldId="4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55A3D-EF6E-D848-A00B-44F2717C13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4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8D5B2F-1282-494E-ACC9-E3BE5CE0A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7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F21740B-2388-9843-B44B-0F0D5BB384B4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21789-792E-EB4E-8BE7-301E83D31FE3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E5C207D-5588-3E49-ADFC-C890A05BCBCA}" type="slidenum">
              <a:rPr lang="en-US"/>
              <a:pPr/>
              <a:t>12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876FCC-CA28-A643-BA06-52DD4FB1637F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28BDD08-73CE-BF4C-8A71-25EC66D37430}" type="slidenum">
              <a:rPr lang="en-US"/>
              <a:pPr/>
              <a:t>13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3F15C21-3FF9-D643-896D-ED9D4319AC9F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897E1D7-A306-974C-A998-3575CD1354B1}" type="slidenum">
              <a:rPr lang="en-US"/>
              <a:pPr/>
              <a:t>14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A5028BB-22E9-B149-85A1-2B828FFCDACB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1A19E69-5C2F-AD42-8922-2202214D6758}" type="slidenum">
              <a:rPr lang="en-US"/>
              <a:pPr/>
              <a:t>21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BB821C-B3E3-F645-93BB-BA974FB63B03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A8BA8-5DD6-E547-8D21-3DE0EA89E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0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BF533-8DB7-D048-B85F-B482F2D9DD87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7B249E-D9CE-F64A-9458-80C6E18D2F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8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A0F41-89E5-D342-8B7C-C996FAD1753E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F3B3C-CD4F-B742-B043-FC4CDBF60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6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80148-D370-1B44-851C-3326D44830F0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5729E-80DA-6C4E-8465-FBDEBBF0E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3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BF29B-11E9-BC45-888A-8F38D0CB4714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CFCC7-3BD9-C248-AD76-AAEDDEDD5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13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20CCE97-568B-0748-8BD7-7F1A5EB996CE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324600"/>
            <a:ext cx="4876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C08EC7-478C-8540-AB15-A4FDFF191A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16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2238B-A08B-644E-9E32-FD0E1D85DB65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A655A-2899-6F49-AF0D-19326859B0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4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E239C5-E53C-3D4F-8135-B2D3D0F77C14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F3D25-31EC-D745-A9CB-F9ACC661C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BA18E-6CCA-614F-883C-BBBB7F6A55BD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07141-48BB-9B45-A71A-DF7384BDC3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2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10E43D-2FBF-B64A-8387-50AFAFD53BA4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62F8F9-F887-3F4B-BA62-2DF38D5C0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6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9BE9E-9041-3C4F-9E6E-2F7DCFE679B4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308D0-F108-314D-A33F-832AA17B0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6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6F33A-40CF-6C4E-B7F4-8A3460191771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DB21E2-80BB-7A40-815B-5B1D86F616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0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F87CA-F69B-A64B-8FD7-49F8E60B73AD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B8AD5-E7A0-4C44-A02E-425F42FF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593E3-0247-D047-8661-D18812C70249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339E9-1F4C-B549-A3E3-BF4B634833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2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E76B1-CD3E-964C-A000-9A746917D87A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80BAC-2803-9D49-BC3F-8652E4B5C7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020C692-BB28-2A46-BC92-11971FBFB0DC}" type="datetime1">
              <a:rPr lang="en-US"/>
              <a:pPr/>
              <a:t>9/5/2019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EDBA0B-E24A-1B45-A2DF-2E48816609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  <p:sldLayoutId id="2147484488" r:id="rId12"/>
    <p:sldLayoutId id="2147484489" r:id="rId13"/>
    <p:sldLayoutId id="2147484491" r:id="rId14"/>
    <p:sldLayoutId id="2147484492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EECE.3170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Lectures 2 &amp; 3: </a:t>
            </a:r>
            <a:r>
              <a:rPr lang="en-US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storage and addressing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major questions when dealing with data</a:t>
            </a:r>
          </a:p>
          <a:p>
            <a:pPr lvl="1"/>
            <a:r>
              <a:rPr lang="en-US">
                <a:latin typeface="Arial" charset="0"/>
              </a:rPr>
              <a:t>“How” do we store them? </a:t>
            </a:r>
            <a:r>
              <a:rPr lang="en-US">
                <a:latin typeface="Arial" charset="0"/>
                <a:sym typeface="Wingdings" charset="0"/>
              </a:rPr>
              <a:t></a:t>
            </a:r>
            <a:r>
              <a:rPr lang="en-US">
                <a:latin typeface="Arial" charset="0"/>
              </a:rPr>
              <a:t> what do the bits represent?</a:t>
            </a:r>
          </a:p>
          <a:p>
            <a:pPr lvl="1"/>
            <a:r>
              <a:rPr lang="en-US">
                <a:latin typeface="Arial" charset="0"/>
              </a:rPr>
              <a:t>Where do we store them?</a:t>
            </a:r>
          </a:p>
          <a:p>
            <a:pPr lvl="2"/>
            <a:r>
              <a:rPr lang="en-US">
                <a:latin typeface="Arial" charset="0"/>
              </a:rPr>
              <a:t>… and how do we access those locations?</a:t>
            </a:r>
          </a:p>
          <a:p>
            <a:r>
              <a:rPr lang="en-US">
                <a:latin typeface="Arial" charset="0"/>
              </a:rPr>
              <a:t>First question deals with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data types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 question deals with data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storage </a:t>
            </a:r>
            <a:r>
              <a:rPr lang="en-US">
                <a:latin typeface="Arial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DCAA5D-FA23-324D-9870-0A5A536E0398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BA3296-1DEB-9D4D-832B-B912C4385633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Also seen in high-level languages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Think about C types: </a:t>
            </a:r>
            <a:r>
              <a:rPr lang="en-US" sz="2200">
                <a:latin typeface="Courier New" charset="0"/>
                <a:cs typeface="Courier New" charset="0"/>
              </a:rPr>
              <a:t>int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double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latin typeface="Courier New" charset="0"/>
                <a:cs typeface="Courier New" charset="0"/>
              </a:rPr>
              <a:t>char</a:t>
            </a:r>
            <a:r>
              <a:rPr lang="en-US" sz="2200">
                <a:latin typeface="Arial" charset="0"/>
              </a:rPr>
              <a:t>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What does a data type specify?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is each piece of data?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interpret the bits representing those data?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Data sizes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Smallest addressable unit: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byte</a:t>
            </a:r>
            <a:r>
              <a:rPr lang="en-US" sz="2200">
                <a:latin typeface="Arial" charset="0"/>
              </a:rPr>
              <a:t> (8 bits)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Can also deal with multi-byte data: 16, 32, 64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Often deal with </a:t>
            </a:r>
            <a:r>
              <a:rPr lang="en-US" sz="2200">
                <a:solidFill>
                  <a:srgbClr val="FF0000"/>
                </a:solidFill>
                <a:latin typeface="Arial" charset="0"/>
              </a:rPr>
              <a:t>words</a:t>
            </a:r>
            <a:r>
              <a:rPr lang="en-US" sz="2200">
                <a:latin typeface="Arial" charset="0"/>
              </a:rPr>
              <a:t> of data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Word size processor-dependent (16 bits on x86, 32 bits on MIPS)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Can have double words, quad words, half words …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Interpreting bits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Numbers: Integers, floating-point; signed vs. unsigned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treat as characters, other special formats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C478DE-3258-DE4D-A16F-76B03839302E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8C220E-230B-8045-BC8B-BE050D6F4B5E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4105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Unsigned Integers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23B73EE-0AFD-CA44-9C54-0F1E04114F08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425087-222A-6947-85B1-96870CE255F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1828800" y="4267200"/>
            <a:ext cx="5334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pitchFamily="2" charset="2"/>
              <a:buChar char="§"/>
              <a:defRPr/>
            </a:pPr>
            <a:r>
              <a:rPr kumimoji="1" lang="en-US" sz="2200" b="1" dirty="0">
                <a:ea typeface="+mn-ea"/>
              </a:rPr>
              <a:t> </a:t>
            </a:r>
            <a:r>
              <a:rPr kumimoji="1" lang="en-US" sz="2200" dirty="0">
                <a:ea typeface="+mn-ea"/>
              </a:rPr>
              <a:t> Types:</a:t>
            </a:r>
          </a:p>
          <a:p>
            <a:pPr eaLnBrk="0" hangingPunct="0">
              <a:defRPr/>
            </a:pPr>
            <a:r>
              <a:rPr kumimoji="1" lang="en-US" sz="2200" b="1" dirty="0">
                <a:ea typeface="+mn-ea"/>
              </a:rPr>
              <a:t>	Sizes	Range</a:t>
            </a:r>
            <a:endParaRPr kumimoji="1" lang="en-US" sz="22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8-bit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255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16-bit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65,535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  <a:endParaRPr kumimoji="1" lang="en-US" sz="2200" baseline="-25000" dirty="0">
              <a:ea typeface="+mn-ea"/>
            </a:endParaRPr>
          </a:p>
          <a:p>
            <a:pPr eaLnBrk="0" hangingPunct="0">
              <a:defRPr/>
            </a:pPr>
            <a:r>
              <a:rPr kumimoji="1" lang="en-US" sz="2200" dirty="0">
                <a:ea typeface="+mn-ea"/>
              </a:rPr>
              <a:t>	32-bit	0H </a:t>
            </a:r>
            <a:r>
              <a:rPr kumimoji="1" lang="en-US" sz="2200" dirty="0">
                <a:ea typeface="+mn-ea"/>
                <a:sym typeface="Symbol" pitchFamily="18" charset="2"/>
              </a:rPr>
              <a:t> 4,294,967,295</a:t>
            </a:r>
            <a:r>
              <a:rPr kumimoji="1" lang="en-US" sz="2200" baseline="-25000" dirty="0">
                <a:ea typeface="+mn-ea"/>
                <a:sym typeface="Symbol" pitchFamily="18" charset="2"/>
              </a:rPr>
              <a:t>10</a:t>
            </a:r>
          </a:p>
        </p:txBody>
      </p:sp>
      <p:pic>
        <p:nvPicPr>
          <p:cNvPr id="15367" name="Picture 5" descr="FG01_014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478"/>
          <a:stretch>
            <a:fillRect/>
          </a:stretch>
        </p:blipFill>
        <p:spPr bwMode="auto">
          <a:xfrm>
            <a:off x="2328863" y="990600"/>
            <a:ext cx="44529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5" descr="FG01_015_013502645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37"/>
          <a:stretch>
            <a:fillRect/>
          </a:stretch>
        </p:blipFill>
        <p:spPr bwMode="auto">
          <a:xfrm>
            <a:off x="1828800" y="1905000"/>
            <a:ext cx="5400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9" name="Picture 5" descr="FG01_016_0135026458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694"/>
          <a:stretch>
            <a:fillRect/>
          </a:stretch>
        </p:blipFill>
        <p:spPr bwMode="auto">
          <a:xfrm>
            <a:off x="842963" y="3001963"/>
            <a:ext cx="684371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3038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Signed Integers  </a:t>
            </a:r>
          </a:p>
        </p:txBody>
      </p:sp>
      <p:pic>
        <p:nvPicPr>
          <p:cNvPr id="17411" name="Picture 6" descr="~AUT0016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0"/>
          <a:stretch>
            <a:fillRect/>
          </a:stretch>
        </p:blipFill>
        <p:spPr>
          <a:xfrm>
            <a:off x="92075" y="914400"/>
            <a:ext cx="9051925" cy="2636838"/>
          </a:xfrm>
        </p:spPr>
      </p:pic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4CC87C-883F-E04C-B225-6408265892CA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96E765-C0AF-6048-9EF6-E183D28CCE58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990600" y="3352800"/>
            <a:ext cx="76200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MSB is sign bit ( 0/1 -&gt; +/-) 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Remaining bits represent value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Negative numbers expressed in 2</a:t>
            </a:r>
            <a:r>
              <a:rPr kumimoji="1" lang="ja-JP" altLang="en-US" sz="2200"/>
              <a:t>’</a:t>
            </a:r>
            <a:r>
              <a:rPr kumimoji="1" lang="en-US" sz="2200"/>
              <a:t>s complement notation</a:t>
            </a:r>
          </a:p>
          <a:p>
            <a:pPr marL="342900" indent="-342900" eaLnBrk="0" hangingPunct="0">
              <a:buClr>
                <a:schemeClr val="hlink"/>
              </a:buClr>
              <a:buSzPct val="50000"/>
              <a:buFont typeface="Wingdings" charset="0"/>
              <a:buChar char="§"/>
            </a:pPr>
            <a:r>
              <a:rPr kumimoji="1" lang="en-US" sz="2200"/>
              <a:t>Types:</a:t>
            </a:r>
          </a:p>
          <a:p>
            <a:pPr marL="342900" indent="-342900" eaLnBrk="0" hangingPunct="0"/>
            <a:r>
              <a:rPr kumimoji="1" lang="en-US" sz="2200"/>
              <a:t>	</a:t>
            </a:r>
            <a:r>
              <a:rPr kumimoji="1" lang="en-US" sz="2200" b="1"/>
              <a:t>Sizes	Range</a:t>
            </a:r>
          </a:p>
          <a:p>
            <a:pPr marL="342900" indent="-342900" eaLnBrk="0" hangingPunct="0"/>
            <a:r>
              <a:rPr kumimoji="1" lang="en-US" sz="2200"/>
              <a:t>	8-bit	-128 </a:t>
            </a:r>
            <a:r>
              <a:rPr kumimoji="1" lang="en-US" sz="2200">
                <a:sym typeface="Symbol" charset="0"/>
              </a:rPr>
              <a:t> +127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16-bit	-32,768 </a:t>
            </a:r>
            <a:r>
              <a:rPr kumimoji="1" lang="en-US" sz="2200">
                <a:sym typeface="Symbol" charset="0"/>
              </a:rPr>
              <a:t> +32,767</a:t>
            </a:r>
            <a:endParaRPr kumimoji="1" lang="en-US" sz="2200"/>
          </a:p>
          <a:p>
            <a:pPr marL="342900" indent="-342900" eaLnBrk="0" hangingPunct="0"/>
            <a:r>
              <a:rPr kumimoji="1" lang="en-US" sz="2200"/>
              <a:t>	32-bit	-2,147,483,648 </a:t>
            </a:r>
            <a:r>
              <a:rPr kumimoji="1" lang="en-US" sz="2200">
                <a:sym typeface="Symbol" charset="0"/>
              </a:rPr>
              <a:t> +</a:t>
            </a:r>
            <a:r>
              <a:rPr kumimoji="1" lang="en-US" sz="2200"/>
              <a:t>2,147,483,647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Examples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the 8-bit value: 1001 1111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Calculate the decimal value of this integer as</a:t>
            </a:r>
          </a:p>
          <a:p>
            <a:pPr lvl="1"/>
            <a:r>
              <a:rPr lang="en-US">
                <a:latin typeface="Arial" charset="0"/>
              </a:rPr>
              <a:t>An unsigned integer</a:t>
            </a:r>
          </a:p>
          <a:p>
            <a:pPr lvl="1"/>
            <a:r>
              <a:rPr lang="en-US">
                <a:latin typeface="Arial" charset="0"/>
              </a:rPr>
              <a:t>A signed integer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1605F5-6D71-7A43-A21D-B24C977EA3D4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70BC97-01B7-0240-A9CA-350B3A5A40D3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Integer 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Given the 8-bit value: 1001 1111</a:t>
            </a:r>
            <a:r>
              <a:rPr lang="en-US" sz="2800" baseline="-25000">
                <a:latin typeface="Arial" charset="0"/>
              </a:rPr>
              <a:t>2</a:t>
            </a:r>
            <a:endParaRPr lang="en-US" sz="28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Calculate the decimal value of this integer as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 unsigned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7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4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= 128 + 16 + 8 + 4 + 2 + 1 = </a:t>
            </a:r>
            <a:r>
              <a:rPr lang="en-US" sz="2000" b="1">
                <a:solidFill>
                  <a:srgbClr val="FF0000"/>
                </a:solidFill>
                <a:latin typeface="Arial" charset="0"/>
              </a:rPr>
              <a:t>159</a:t>
            </a:r>
            <a:br>
              <a:rPr lang="en-US" sz="2000">
                <a:solidFill>
                  <a:srgbClr val="FF0000"/>
                </a:solidFill>
                <a:latin typeface="Arial" charset="0"/>
              </a:rPr>
            </a:b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 signed integer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Solution: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MSB = 1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negative value</a:t>
            </a:r>
          </a:p>
          <a:p>
            <a:pPr marL="669925" lvl="2" indent="0">
              <a:lnSpc>
                <a:spcPct val="80000"/>
              </a:lnSpc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To get magnitude, take 2</a:t>
            </a:r>
            <a:r>
              <a:rPr lang="ja-JP" alt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’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s complement: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		0110 0001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  <a:sym typeface="Wingdings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 =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5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+ (1 x 2</a:t>
            </a:r>
            <a:r>
              <a:rPr lang="en-US" sz="2000" baseline="30000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 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</a:rPr>
              <a:t>		= 64 + 32 + 1 = 97</a:t>
            </a:r>
          </a:p>
          <a:p>
            <a:pPr marL="669925" lvl="2" indent="0">
              <a:lnSpc>
                <a:spcPct val="80000"/>
              </a:lnSpc>
              <a:buFont typeface="Wingdings" charset="0"/>
              <a:buNone/>
            </a:pP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 Result = </a:t>
            </a:r>
            <a:r>
              <a:rPr lang="en-US" sz="2000" b="1">
                <a:solidFill>
                  <a:srgbClr val="FF0000"/>
                </a:solidFill>
                <a:latin typeface="Arial" charset="0"/>
                <a:sym typeface="Wingdings" charset="0"/>
              </a:rPr>
              <a:t>-97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FCBEA6-11AE-4347-B1B1-B6CA13CB6906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BECC58-C223-7540-BB59-37F10ED2432F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Floating-point Numbers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/>
          <a:lstStyle/>
          <a:p>
            <a:r>
              <a:rPr lang="en-US">
                <a:latin typeface="Arial" charset="0"/>
              </a:rPr>
              <a:t>Floating-point data stored in two parts</a:t>
            </a:r>
          </a:p>
          <a:p>
            <a:pPr lvl="1"/>
            <a:r>
              <a:rPr lang="en-US">
                <a:latin typeface="Arial" charset="0"/>
              </a:rPr>
              <a:t>Significand (fraction)</a:t>
            </a:r>
          </a:p>
          <a:p>
            <a:pPr lvl="1"/>
            <a:r>
              <a:rPr lang="en-US">
                <a:latin typeface="Arial" charset="0"/>
              </a:rPr>
              <a:t>Exponent</a:t>
            </a:r>
          </a:p>
          <a:p>
            <a:r>
              <a:rPr lang="en-US">
                <a:latin typeface="Arial" charset="0"/>
              </a:rPr>
              <a:t>Single-precision (32 bits) or double-precision (64 bits)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AC2488-7629-CE4B-9CDF-CCAB3A5DE98D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AEE312-BC79-324B-9C4B-66319156F20E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5" descr="FG01_017_0135026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703638"/>
            <a:ext cx="6272212" cy="246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643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What characteristics do we want storage media to have? </a:t>
            </a:r>
          </a:p>
          <a:p>
            <a:r>
              <a:rPr lang="en-US" dirty="0">
                <a:latin typeface="Arial" charset="0"/>
              </a:rPr>
              <a:t>Two primary answers</a:t>
            </a:r>
          </a:p>
          <a:p>
            <a:pPr lvl="1"/>
            <a:r>
              <a:rPr lang="en-US" dirty="0">
                <a:latin typeface="Arial" charset="0"/>
              </a:rPr>
              <a:t>Speed</a:t>
            </a:r>
          </a:p>
          <a:p>
            <a:pPr lvl="1"/>
            <a:r>
              <a:rPr lang="en-US" dirty="0">
                <a:latin typeface="Arial" charset="0"/>
              </a:rPr>
              <a:t>Capacity</a:t>
            </a:r>
          </a:p>
          <a:p>
            <a:pPr lvl="1"/>
            <a:r>
              <a:rPr lang="en-US" dirty="0">
                <a:latin typeface="Arial" charset="0"/>
              </a:rPr>
              <a:t>Very difficult to get both in single storage unit</a:t>
            </a:r>
          </a:p>
          <a:p>
            <a:r>
              <a:rPr lang="en-US" dirty="0">
                <a:latin typeface="Arial" charset="0"/>
              </a:rPr>
              <a:t>Processors use two different types of storage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540073-6656-4540-8BF9-86231FF993AF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CEA027-EB20-5B4B-BA00-3F34291F21C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932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Small, fast set of storage locations close to processor core (</a:t>
            </a:r>
            <a:r>
              <a:rPr lang="en-US">
                <a:latin typeface="Arial" charset="0"/>
              </a:rPr>
              <a:t>execution engine)</a:t>
            </a:r>
          </a:p>
          <a:p>
            <a:r>
              <a:rPr lang="en-US" dirty="0">
                <a:latin typeface="Arial" charset="0"/>
              </a:rPr>
              <a:t>Primarily used for computation, short-term storage</a:t>
            </a:r>
          </a:p>
          <a:p>
            <a:pPr lvl="1"/>
            <a:r>
              <a:rPr lang="en-US" dirty="0">
                <a:latin typeface="Arial" charset="0"/>
              </a:rPr>
              <a:t>Speed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>
                <a:latin typeface="Arial" charset="0"/>
              </a:rPr>
              <a:t>ideal for individual operations</a:t>
            </a:r>
          </a:p>
          <a:p>
            <a:pPr lvl="1"/>
            <a:r>
              <a:rPr lang="en-US" dirty="0">
                <a:latin typeface="Arial" charset="0"/>
              </a:rPr>
              <a:t>Lack of capacity </a:t>
            </a:r>
            <a:r>
              <a:rPr lang="en-US" dirty="0">
                <a:latin typeface="Arial" charset="0"/>
                <a:sym typeface="Wingdings" charset="0"/>
              </a:rPr>
              <a:t> will frequently overwrite</a:t>
            </a:r>
          </a:p>
          <a:p>
            <a:r>
              <a:rPr lang="en-US" dirty="0">
                <a:latin typeface="Arial" charset="0"/>
                <a:sym typeface="Wingdings" charset="0"/>
              </a:rPr>
              <a:t>Reference registers by name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Example: ADD EAX, EBX  EAX = EAX + EBX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EAX, EBX are registers in x86 architecture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6CC4E8-F444-264A-AF4D-0FE962778498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4A38FA-B024-024F-A3BF-8EF30399A006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33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Provides enough capacity for all code, data (possibly I/O as well)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Typically organized as hierarchy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Used primarily for long-term storage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Lacks speed of registers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Provides capacity to ensure data not overwritten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>
                <a:ea typeface="+mn-ea"/>
              </a:rPr>
              <a:t>Reference memory by address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/>
              <a:t>Example: MOV EAX, [100h]</a:t>
            </a:r>
          </a:p>
          <a:p>
            <a:pPr marL="344487" lvl="1" indent="0">
              <a:buFont typeface="Wingdings" charset="2"/>
              <a:buNone/>
              <a:defRPr/>
            </a:pPr>
            <a:r>
              <a:rPr lang="en-US" dirty="0">
                <a:sym typeface="Wingdings" pitchFamily="2" charset="2"/>
              </a:rPr>
              <a:t>	 EAX = memory at address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3EEE473-0850-1649-A6F1-51CB0E994702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A1D4B-4158-8548-8C3B-25444E0E7735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95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Lecture announcements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HW 1 due Monday, 9/16</a:t>
            </a:r>
          </a:p>
          <a:p>
            <a:pPr lvl="1"/>
            <a:r>
              <a:rPr lang="en-US" dirty="0">
                <a:latin typeface="Arial" charset="0"/>
              </a:rPr>
              <a:t>Submit work via Blackboard</a:t>
            </a:r>
          </a:p>
          <a:p>
            <a:pPr lvl="1"/>
            <a:r>
              <a:rPr lang="en-US" dirty="0">
                <a:latin typeface="Arial" charset="0"/>
              </a:rPr>
              <a:t>Can handwrite solution but must scan all pages and combine into single document</a:t>
            </a:r>
          </a:p>
          <a:p>
            <a:pPr lvl="2"/>
            <a:r>
              <a:rPr lang="en-US" dirty="0">
                <a:latin typeface="Arial" charset="0"/>
              </a:rPr>
              <a:t>Word doc or PDF, </a:t>
            </a:r>
            <a:r>
              <a:rPr lang="en-US" u="sng" dirty="0">
                <a:latin typeface="Arial" charset="0"/>
              </a:rPr>
              <a:t>no archive files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9636ED-ADEF-AE48-B2B0-C93C16A87CB7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81BE4A-22AB-A44E-A044-F2F95B8F32B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(continued)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Accessing single byte is easy</a:t>
            </a:r>
          </a:p>
          <a:p>
            <a:r>
              <a:rPr lang="en-US" dirty="0">
                <a:latin typeface="Arial" charset="0"/>
              </a:rPr>
              <a:t>Considerations with multi-byte data</a:t>
            </a:r>
          </a:p>
          <a:p>
            <a:pPr lvl="1"/>
            <a:r>
              <a:rPr lang="en-US" dirty="0">
                <a:latin typeface="Arial" charset="0"/>
              </a:rPr>
              <a:t>Are the data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 dirty="0">
                <a:latin typeface="Arial" charset="0"/>
              </a:rPr>
              <a:t>?</a:t>
            </a:r>
          </a:p>
          <a:p>
            <a:pPr lvl="2"/>
            <a:r>
              <a:rPr lang="en-US" dirty="0">
                <a:latin typeface="Arial" charset="0"/>
              </a:rPr>
              <a:t>Easier/faster to access aligned data</a:t>
            </a:r>
          </a:p>
          <a:p>
            <a:pPr lvl="1"/>
            <a:r>
              <a:rPr lang="en-US" dirty="0">
                <a:latin typeface="Arial" charset="0"/>
              </a:rPr>
              <a:t>How are the data organized in memory (“</a:t>
            </a:r>
            <a:r>
              <a:rPr lang="en-US" dirty="0" err="1">
                <a:solidFill>
                  <a:srgbClr val="FF0000"/>
                </a:solidFill>
                <a:latin typeface="Arial" charset="0"/>
              </a:rPr>
              <a:t>endianness</a:t>
            </a:r>
            <a:r>
              <a:rPr lang="en-US" dirty="0">
                <a:latin typeface="Arial" charset="0"/>
              </a:rPr>
              <a:t>”)?</a:t>
            </a:r>
          </a:p>
          <a:p>
            <a:pPr lvl="2"/>
            <a:r>
              <a:rPr lang="en-US" dirty="0">
                <a:latin typeface="Arial" charset="0"/>
              </a:rPr>
              <a:t>Given 32-bit number: </a:t>
            </a:r>
            <a:r>
              <a:rPr lang="en-US" dirty="0" err="1">
                <a:latin typeface="Arial" charset="0"/>
              </a:rPr>
              <a:t>DEADBEEFh</a:t>
            </a:r>
            <a:r>
              <a:rPr lang="en-US" dirty="0">
                <a:latin typeface="Arial" charset="0"/>
              </a:rPr>
              <a:t> or 0xDEADBEEF</a:t>
            </a:r>
          </a:p>
          <a:p>
            <a:pPr lvl="2"/>
            <a:r>
              <a:rPr lang="en-US" dirty="0">
                <a:latin typeface="Arial" charset="0"/>
              </a:rPr>
              <a:t>Which byte—MSB (0xDE) or LSB (0xEF) gets stored in memory first?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DEE575-94C6-8347-94ED-3E134E02DC2F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39BE5E-C5AA-6E4B-9B9A-4748D78D0907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19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Aligned Words, Double words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81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Aligned</a:t>
            </a:r>
            <a:r>
              <a:rPr lang="en-US">
                <a:latin typeface="Arial" charset="0"/>
              </a:rPr>
              <a:t> data: address is divisible by # of bytes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</a:rPr>
              <a:t>2 bytes </a:t>
            </a:r>
            <a:r>
              <a:rPr lang="en-US">
                <a:latin typeface="Arial" charset="0"/>
                <a:sym typeface="Wingdings" charset="0"/>
              </a:rPr>
              <a:t> address must be even</a:t>
            </a:r>
          </a:p>
          <a:p>
            <a:pPr lvl="1">
              <a:buFont typeface="Wingdings" charset="0"/>
              <a:buChar char="n"/>
            </a:pPr>
            <a:r>
              <a:rPr lang="en-US">
                <a:latin typeface="Arial" charset="0"/>
                <a:sym typeface="Wingdings" charset="0"/>
              </a:rPr>
              <a:t>4 bytes  address must be multiple of 4</a:t>
            </a:r>
          </a:p>
          <a:p>
            <a:r>
              <a:rPr lang="en-US">
                <a:latin typeface="Arial" charset="0"/>
              </a:rPr>
              <a:t>x86 architecture doesn’t require aligned data access</a:t>
            </a:r>
          </a:p>
          <a:p>
            <a:pPr lvl="1"/>
            <a:r>
              <a:rPr lang="en-US">
                <a:latin typeface="Arial" charset="0"/>
              </a:rPr>
              <a:t>Performance impact for accessing unaligned data in memory (32-bit data bus)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4D2ECE-D3F9-2B4E-B461-89308348A7A9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Microprocessors I:  Lecture 3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5215E6-ACC0-C040-A5EC-8D03C0DAE3B2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  <p:graphicFrame>
        <p:nvGraphicFramePr>
          <p:cNvPr id="9" name="Group 4"/>
          <p:cNvGraphicFramePr>
            <a:graphicFrameLocks/>
          </p:cNvGraphicFramePr>
          <p:nvPr/>
        </p:nvGraphicFramePr>
        <p:xfrm>
          <a:off x="4800600" y="1143000"/>
          <a:ext cx="3852863" cy="448468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8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7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Byte address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215" name="Text Box 91"/>
          <p:cNvSpPr txBox="1">
            <a:spLocks noChangeArrowheads="1"/>
          </p:cNvSpPr>
          <p:nvPr/>
        </p:nvSpPr>
        <p:spPr bwMode="auto">
          <a:xfrm>
            <a:off x="5867400" y="990600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word</a:t>
            </a:r>
          </a:p>
        </p:txBody>
      </p:sp>
      <p:sp>
        <p:nvSpPr>
          <p:cNvPr id="6216" name="Text Box 92"/>
          <p:cNvSpPr txBox="1">
            <a:spLocks noChangeArrowheads="1"/>
          </p:cNvSpPr>
          <p:nvPr/>
        </p:nvSpPr>
        <p:spPr bwMode="auto">
          <a:xfrm>
            <a:off x="7543800" y="1182688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1800"/>
              <a:t>Aligned double word</a:t>
            </a:r>
          </a:p>
        </p:txBody>
      </p:sp>
      <p:sp>
        <p:nvSpPr>
          <p:cNvPr id="6217" name="Text Box 93"/>
          <p:cNvSpPr txBox="1">
            <a:spLocks noChangeArrowheads="1"/>
          </p:cNvSpPr>
          <p:nvPr/>
        </p:nvSpPr>
        <p:spPr bwMode="auto">
          <a:xfrm>
            <a:off x="8083550" y="3352800"/>
            <a:ext cx="1212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8" name="Text Box 94"/>
          <p:cNvSpPr txBox="1">
            <a:spLocks noChangeArrowheads="1"/>
          </p:cNvSpPr>
          <p:nvPr/>
        </p:nvSpPr>
        <p:spPr bwMode="auto">
          <a:xfrm>
            <a:off x="8083550" y="5105400"/>
            <a:ext cx="1223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/>
              <a:t>Unaligned</a:t>
            </a:r>
          </a:p>
          <a:p>
            <a:pPr eaLnBrk="0" hangingPunct="0"/>
            <a:r>
              <a:rPr lang="en-US" sz="1800"/>
              <a:t>double </a:t>
            </a:r>
          </a:p>
          <a:p>
            <a:pPr eaLnBrk="0" hangingPunct="0"/>
            <a:r>
              <a:rPr lang="en-US" sz="1800"/>
              <a:t>word</a:t>
            </a:r>
          </a:p>
        </p:txBody>
      </p:sp>
      <p:sp>
        <p:nvSpPr>
          <p:cNvPr id="6219" name="Line 95"/>
          <p:cNvSpPr>
            <a:spLocks noChangeShapeType="1"/>
          </p:cNvSpPr>
          <p:nvPr/>
        </p:nvSpPr>
        <p:spPr bwMode="auto">
          <a:xfrm flipH="1">
            <a:off x="6248400" y="1371600"/>
            <a:ext cx="7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Line 96"/>
          <p:cNvSpPr>
            <a:spLocks noChangeShapeType="1"/>
          </p:cNvSpPr>
          <p:nvPr/>
        </p:nvSpPr>
        <p:spPr bwMode="auto">
          <a:xfrm flipH="1">
            <a:off x="7543800" y="18288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Line 97"/>
          <p:cNvSpPr>
            <a:spLocks noChangeShapeType="1"/>
          </p:cNvSpPr>
          <p:nvPr/>
        </p:nvSpPr>
        <p:spPr bwMode="auto">
          <a:xfrm flipH="1">
            <a:off x="6934200" y="3733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Line 98"/>
          <p:cNvSpPr>
            <a:spLocks noChangeShapeType="1"/>
          </p:cNvSpPr>
          <p:nvPr/>
        </p:nvSpPr>
        <p:spPr bwMode="auto">
          <a:xfrm flipH="1" flipV="1">
            <a:off x="7467600" y="4800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E9E15A6-9D8B-F349-B3BA-72D2C5CEB918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8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7629388-6AEE-5B43-A335-9F1C6DAEEF70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Byte order (“endianness”)</a:t>
            </a:r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6525"/>
          </a:xfrm>
        </p:spPr>
        <p:txBody>
          <a:bodyPr/>
          <a:lstStyle/>
          <a:p>
            <a:pPr eaLnBrk="1" hangingPunct="1"/>
            <a:r>
              <a:rPr lang="en-US" sz="2600">
                <a:latin typeface="Arial" charset="0"/>
              </a:rPr>
              <a:t>In a multi-byte operand, how are the bytes ordered in memory?</a:t>
            </a:r>
          </a:p>
          <a:p>
            <a:pPr eaLnBrk="1" hangingPunct="1"/>
            <a:r>
              <a:rPr lang="en-US" sz="2600">
                <a:latin typeface="Arial" charset="0"/>
              </a:rPr>
              <a:t>Assume the double word value 1,000,000 (0x000F4240) is stored at address 80</a:t>
            </a: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little-endian</a:t>
            </a:r>
            <a:r>
              <a:rPr lang="en-US" sz="2200">
                <a:latin typeface="Arial" charset="0"/>
              </a:rPr>
              <a:t> ISA (like x86), the least significant byte (the “little” end) is at address 80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In a </a:t>
            </a:r>
            <a:r>
              <a:rPr lang="en-US" sz="2200" i="1">
                <a:solidFill>
                  <a:srgbClr val="FF0000"/>
                </a:solidFill>
                <a:latin typeface="Arial" charset="0"/>
              </a:rPr>
              <a:t>big-endian</a:t>
            </a:r>
            <a:r>
              <a:rPr lang="en-US" sz="2200">
                <a:latin typeface="Arial" charset="0"/>
              </a:rPr>
              <a:t> ISA (like MIPS), it’s the other way around</a:t>
            </a: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/>
            <a:endParaRPr lang="en-US" sz="2200">
              <a:latin typeface="Arial" charset="0"/>
            </a:endParaRPr>
          </a:p>
          <a:p>
            <a:pPr lvl="1" eaLnBrk="1" hangingPunct="1">
              <a:buFont typeface="Wingdings" charset="0"/>
              <a:buNone/>
            </a:pPr>
            <a:endParaRPr lang="en-US" sz="2200">
              <a:latin typeface="Arial" charset="0"/>
            </a:endParaRPr>
          </a:p>
        </p:txBody>
      </p:sp>
      <p:graphicFrame>
        <p:nvGraphicFramePr>
          <p:cNvPr id="541700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2743200" y="51514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1738" name="Group 42"/>
          <p:cNvGraphicFramePr>
            <a:graphicFrameLocks noGrp="1"/>
          </p:cNvGraphicFramePr>
          <p:nvPr>
            <p:ph sz="half" idx="4294967295"/>
          </p:nvPr>
        </p:nvGraphicFramePr>
        <p:xfrm>
          <a:off x="2743200" y="3551238"/>
          <a:ext cx="4038600" cy="792168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42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0F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00</a:t>
                      </a: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79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80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81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82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83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84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…</a:t>
                      </a:r>
                    </a:p>
                  </a:txBody>
                  <a:tcPr marT="45642" marB="4564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Given the following memory contents: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Starting address of each line shown on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Leftmost byte has lowest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First line: addresses 0x200C, 0x200D, 0x200E, 0x200F</a:t>
            </a:r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What is the value of: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The word starting at address 0x200D?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The double word starting at address 0x2012?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Are these data aligned?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DF8AF0-0B88-8D40-8CF6-A1627F0DFD07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6E946E-B33E-E545-A80A-7B09BF0E0983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286000" y="25146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67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Word at 0x200D = 0x2C96</a:t>
            </a:r>
          </a:p>
          <a:p>
            <a:pPr lvl="1"/>
            <a:r>
              <a:rPr lang="en-US">
                <a:latin typeface="Arial" charset="0"/>
              </a:rPr>
              <a:t>Address is </a:t>
            </a:r>
            <a:r>
              <a:rPr lang="en-US" u="sng">
                <a:latin typeface="Arial" charset="0"/>
              </a:rPr>
              <a:t>not</a:t>
            </a:r>
            <a:r>
              <a:rPr lang="en-US">
                <a:latin typeface="Arial" charset="0"/>
              </a:rPr>
              <a:t> divisible by 2 </a:t>
            </a:r>
            <a:r>
              <a:rPr lang="en-US">
                <a:latin typeface="Arial" charset="0"/>
                <a:sym typeface="Wingdings" charset="0"/>
              </a:rPr>
              <a:t> unaligned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Double word at 0x2012 = 0x2301ABCD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Address is </a:t>
            </a:r>
            <a:r>
              <a:rPr lang="en-US" u="sng">
                <a:latin typeface="Arial" charset="0"/>
                <a:sym typeface="Wingdings" charset="0"/>
              </a:rPr>
              <a:t>not</a:t>
            </a:r>
            <a:r>
              <a:rPr lang="en-US">
                <a:latin typeface="Arial" charset="0"/>
                <a:sym typeface="Wingdings" charset="0"/>
              </a:rPr>
              <a:t> divisible by 4  unaligned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Remember, hexadecimal is base 16—0x12 = 18</a:t>
            </a:r>
            <a:r>
              <a:rPr lang="en-US" baseline="-25000">
                <a:latin typeface="Arial" charset="0"/>
                <a:sym typeface="Wingdings" charset="0"/>
              </a:rPr>
              <a:t>10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542E04-4795-2240-92F9-0734645F6167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D134D8-2144-3D4E-AB8A-69F9C6E17FFD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  <p:graphicFrame>
        <p:nvGraphicFramePr>
          <p:cNvPr id="7" name="Group 42"/>
          <p:cNvGraphicFramePr>
            <a:graphicFrameLocks/>
          </p:cNvGraphicFramePr>
          <p:nvPr/>
        </p:nvGraphicFramePr>
        <p:xfrm>
          <a:off x="2667000" y="1219200"/>
          <a:ext cx="3309938" cy="1584336"/>
        </p:xfrm>
        <a:graphic>
          <a:graphicData uri="http://schemas.openxmlformats.org/drawingml/2006/table">
            <a:tbl>
              <a:tblPr/>
              <a:tblGrid>
                <a:gridCol w="112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8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0x200C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2C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0x2010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CD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AB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0x2014</a:t>
                      </a:r>
                    </a:p>
                  </a:txBody>
                  <a:tcPr marL="91458" marR="91458" marT="45642" marB="4564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</a:t>
                      </a:r>
                    </a:p>
                  </a:txBody>
                  <a:tcPr marL="91458" marR="91458" marT="45642" marB="4564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Addressing modes</a:t>
            </a:r>
            <a:r>
              <a:rPr lang="en-US">
                <a:latin typeface="Arial" charset="0"/>
              </a:rPr>
              <a:t>: ways of specifying operand location</a:t>
            </a:r>
          </a:p>
          <a:p>
            <a:r>
              <a:rPr lang="en-US">
                <a:latin typeface="Arial" charset="0"/>
              </a:rPr>
              <a:t>Where are operands stored? (3 location types)</a:t>
            </a:r>
          </a:p>
          <a:p>
            <a:pPr lvl="1"/>
            <a:r>
              <a:rPr lang="en-US">
                <a:latin typeface="Arial" charset="0"/>
              </a:rPr>
              <a:t>Registers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register addressing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Provide name of register; value read from register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Memory</a:t>
            </a:r>
          </a:p>
          <a:p>
            <a:pPr lvl="2"/>
            <a:r>
              <a:rPr lang="en-US">
                <a:latin typeface="Arial" charset="0"/>
              </a:rPr>
              <a:t>Provide address in memory; value read from that location</a:t>
            </a:r>
          </a:p>
          <a:p>
            <a:pPr lvl="2"/>
            <a:r>
              <a:rPr lang="en-US">
                <a:latin typeface="Arial" charset="0"/>
              </a:rPr>
              <a:t>Several modes for specifying memory address</a:t>
            </a:r>
          </a:p>
          <a:p>
            <a:pPr lvl="1"/>
            <a:r>
              <a:rPr lang="en-US">
                <a:latin typeface="Arial" charset="0"/>
              </a:rPr>
              <a:t>In the instruction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immediate addressing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71C0F7-24F9-A148-9EF1-4FA687099A5F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62F56F-BB70-FC44-84B8-A284E41E3ED0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Instructions accessing memory generate </a:t>
            </a:r>
            <a:r>
              <a:rPr lang="en-US" dirty="0">
                <a:solidFill>
                  <a:srgbClr val="0000FF"/>
                </a:solidFill>
                <a:ea typeface="+mn-ea"/>
              </a:rPr>
              <a:t>effective address (EA)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Address calculated as part of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can be used as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Actual memory address in a simple memory system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Address within a particular segment in a segmented memory architecture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Effective address calculations can involve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One or more values stored in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Some combination of register and constant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C2F3FD4-AADA-AE41-9344-7F5AE09F65D8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C28FD4-6F0F-8A4C-B968-FE54D9232A09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6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Memory 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constant value encoded in instruction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value stored in register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Base + displacement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constant displacement + base register(s)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Can have variations of this mode based on number and type of registers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solidFill>
                  <a:srgbClr val="0000FF"/>
                </a:solidFill>
                <a:ea typeface="+mn-ea"/>
              </a:rPr>
              <a:t>Scaled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base + (scale * index)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Used for array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467A26-C432-6947-A04C-4BBAEA857206}" type="datetime1">
              <a:rPr lang="en-US" smtClean="0">
                <a:latin typeface="Garamond" charset="0"/>
              </a:rPr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90760-EEAA-534D-8596-169FE1DAB829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13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x86 introduction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due Monday, 9/16</a:t>
            </a:r>
          </a:p>
          <a:p>
            <a:pPr lvl="2"/>
            <a:r>
              <a:rPr lang="en-US" dirty="0">
                <a:latin typeface="Arial" charset="0"/>
              </a:rPr>
              <a:t>Submit work via Blackboard</a:t>
            </a:r>
          </a:p>
          <a:p>
            <a:pPr lvl="2"/>
            <a:r>
              <a:rPr lang="en-US" dirty="0">
                <a:latin typeface="Arial" charset="0"/>
              </a:rPr>
              <a:t>Can handwrite solution but must scan all pages and combine into single document</a:t>
            </a:r>
          </a:p>
          <a:p>
            <a:pPr lvl="3"/>
            <a:r>
              <a:rPr lang="en-US" dirty="0">
                <a:latin typeface="Arial" charset="0"/>
              </a:rPr>
              <a:t>Word doc or PDF, </a:t>
            </a:r>
            <a:r>
              <a:rPr lang="en-US" u="sng" dirty="0">
                <a:latin typeface="Arial" charset="0"/>
              </a:rPr>
              <a:t>no archive files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F938CA9-EE4D-004C-9EAB-9214E39AA4C7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8B7EA9-245E-F840-AF51-69B05D1259DF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DA71-CAEB-4A4B-8B52-897B74548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F691B-0551-40E1-A939-CD0A9ED5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Instruction set architecture</a:t>
            </a:r>
          </a:p>
          <a:p>
            <a:r>
              <a:rPr lang="en-US" dirty="0">
                <a:latin typeface="Arial" charset="0"/>
              </a:rPr>
              <a:t>Data types</a:t>
            </a:r>
          </a:p>
          <a:p>
            <a:r>
              <a:rPr lang="en-US" dirty="0">
                <a:latin typeface="Arial" charset="0"/>
              </a:rPr>
              <a:t>Data storage</a:t>
            </a:r>
          </a:p>
          <a:p>
            <a:pPr lvl="1"/>
            <a:r>
              <a:rPr lang="en-US" dirty="0">
                <a:latin typeface="Arial" charset="0"/>
              </a:rPr>
              <a:t>Storage media</a:t>
            </a:r>
          </a:p>
          <a:p>
            <a:pPr lvl="1"/>
            <a:r>
              <a:rPr lang="en-US" dirty="0">
                <a:latin typeface="Arial" charset="0"/>
              </a:rPr>
              <a:t>Alignment</a:t>
            </a:r>
          </a:p>
          <a:p>
            <a:pPr lvl="1"/>
            <a:r>
              <a:rPr lang="en-US" dirty="0">
                <a:latin typeface="Arial" charset="0"/>
              </a:rPr>
              <a:t>Endianness</a:t>
            </a:r>
          </a:p>
          <a:p>
            <a:r>
              <a:rPr lang="en-US" dirty="0">
                <a:latin typeface="Arial" charset="0"/>
              </a:rPr>
              <a:t>Addressing modes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These slides will cover next 2-3 lectures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25B5E-07E3-416C-A949-BA1E47AD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39C5-E53C-3D4F-8135-B2D3D0F77C14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60398-341C-4400-A189-62F858BD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909B2-9D18-4377-B7DF-EB2A4336D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F3D25-31EC-D745-A9CB-F9ACC661C9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7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architecture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“Architecture” can refer to</a:t>
            </a:r>
          </a:p>
          <a:p>
            <a:pPr lvl="1"/>
            <a:r>
              <a:rPr lang="en-US">
                <a:latin typeface="Arial" charset="0"/>
              </a:rPr>
              <a:t>High-level description of hardware; could be</a:t>
            </a:r>
          </a:p>
          <a:p>
            <a:pPr lvl="2"/>
            <a:r>
              <a:rPr lang="en-US">
                <a:latin typeface="Arial" charset="0"/>
              </a:rPr>
              <a:t>Overall system</a:t>
            </a:r>
          </a:p>
          <a:p>
            <a:pPr lvl="2"/>
            <a:r>
              <a:rPr lang="en-US">
                <a:latin typeface="Arial" charset="0"/>
              </a:rPr>
              <a:t>Microprocessor</a:t>
            </a:r>
          </a:p>
          <a:p>
            <a:pPr lvl="2"/>
            <a:r>
              <a:rPr lang="en-US">
                <a:latin typeface="Arial" charset="0"/>
              </a:rPr>
              <a:t>Subsystem within processor</a:t>
            </a:r>
          </a:p>
          <a:p>
            <a:pPr lvl="1"/>
            <a:r>
              <a:rPr lang="en-US">
                <a:latin typeface="Arial" charset="0"/>
              </a:rPr>
              <a:t>Operations available to programmer </a:t>
            </a:r>
          </a:p>
          <a:p>
            <a:pPr lvl="2"/>
            <a:r>
              <a:rPr lang="en-US">
                <a:latin typeface="Arial" charset="0"/>
              </a:rPr>
              <a:t>Instruction set architecture</a:t>
            </a:r>
          </a:p>
          <a:p>
            <a:pPr lvl="1"/>
            <a:r>
              <a:rPr lang="en-US">
                <a:latin typeface="Arial" charset="0"/>
              </a:rPr>
              <a:t>Other applications to computing (e.g., “software architecture”) we won’t discuss</a:t>
            </a:r>
          </a:p>
          <a:p>
            <a:r>
              <a:rPr lang="en-US">
                <a:latin typeface="Arial" charset="0"/>
              </a:rPr>
              <a:t>Commonly used to discuss functional units and how they work together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A2B94-33D5-AE41-9F67-E786E2B146F6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3CBD43-53D9-D94F-A1F7-962C67A98978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D929DA-AC2A-B94C-80A7-BAD245A00FD2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7F7183F-E72F-0E4B-80EA-4CED1DEC88E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Role of the ISA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User writes high-level language (HLL) program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Compiler converts HLL program into assembly for the particular </a:t>
            </a:r>
            <a:r>
              <a:rPr lang="en-US" sz="2200" i="1">
                <a:solidFill>
                  <a:srgbClr val="FF0000"/>
                </a:solidFill>
                <a:latin typeface="Tahoma" charset="0"/>
              </a:rPr>
              <a:t>instruction set architecture</a:t>
            </a:r>
            <a:r>
              <a:rPr lang="en-US" sz="2200">
                <a:solidFill>
                  <a:srgbClr val="000000"/>
                </a:solidFill>
                <a:latin typeface="Tahoma" charset="0"/>
              </a:rPr>
              <a:t> (ISA)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Assembler converts assembly into machine language (bits) for that ISA</a:t>
            </a:r>
          </a:p>
          <a:p>
            <a:pPr eaLnBrk="1" hangingPunct="1"/>
            <a:r>
              <a:rPr lang="en-US" sz="2200">
                <a:solidFill>
                  <a:srgbClr val="000000"/>
                </a:solidFill>
                <a:latin typeface="Tahoma" charset="0"/>
              </a:rPr>
              <a:t>Resulting machine language program is loaded into memory and run</a:t>
            </a:r>
            <a:endParaRPr lang="en-US" sz="2200">
              <a:latin typeface="Arial" charset="0"/>
            </a:endParaRPr>
          </a:p>
        </p:txBody>
      </p:sp>
      <p:pic>
        <p:nvPicPr>
          <p:cNvPr id="8199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E53250-E05D-2249-8603-8A5E0062142B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4CB3A-EF6B-654D-9BCF-AECECD06ECA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76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Abstraction of program control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4343400" cy="4987925"/>
          </a:xfrm>
        </p:spPr>
        <p:txBody>
          <a:bodyPr/>
          <a:lstStyle/>
          <a:p>
            <a:pPr eaLnBrk="1" hangingPunct="1"/>
            <a:r>
              <a:rPr lang="en-US" sz="2200">
                <a:latin typeface="Arial" charset="0"/>
              </a:rPr>
              <a:t>Easiest for humans to understand high-level languages</a:t>
            </a:r>
          </a:p>
          <a:p>
            <a:pPr eaLnBrk="1" hangingPunct="1"/>
            <a:r>
              <a:rPr lang="en-US" sz="2200">
                <a:latin typeface="Arial" charset="0"/>
              </a:rPr>
              <a:t>Processor interprets machine language</a:t>
            </a:r>
          </a:p>
          <a:p>
            <a:pPr eaLnBrk="1" hangingPunct="1"/>
            <a:r>
              <a:rPr lang="en-US" sz="2200">
                <a:latin typeface="Arial" charset="0"/>
              </a:rPr>
              <a:t>Assembly language: abstraction with intermediate level of detail</a:t>
            </a:r>
          </a:p>
          <a:p>
            <a:pPr lvl="1" eaLnBrk="1" hangingPunct="1"/>
            <a:r>
              <a:rPr lang="en-US" sz="2000">
                <a:latin typeface="Arial" charset="0"/>
              </a:rPr>
              <a:t>Breaks machine code into instructions</a:t>
            </a:r>
          </a:p>
          <a:p>
            <a:pPr lvl="1" eaLnBrk="1" hangingPunct="1"/>
            <a:r>
              <a:rPr lang="en-US" sz="2000">
                <a:latin typeface="Arial" charset="0"/>
              </a:rPr>
              <a:t>Gives some insight into how each instruction behaves</a:t>
            </a:r>
          </a:p>
          <a:p>
            <a:pPr lvl="1" eaLnBrk="1" hangingPunct="1"/>
            <a:r>
              <a:rPr lang="en-US" sz="2000">
                <a:latin typeface="Arial" charset="0"/>
              </a:rPr>
              <a:t>More readable than bit patterns!</a:t>
            </a:r>
          </a:p>
        </p:txBody>
      </p:sp>
      <p:pic>
        <p:nvPicPr>
          <p:cNvPr id="9223" name="Picture 10" descr="f01-03-P3744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25500"/>
            <a:ext cx="336867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C93D791-1AF4-1948-B6C5-44E169F38921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8BC0A34-6FBE-A444-B436-F628ECC734C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ISA design</a:t>
            </a:r>
          </a:p>
        </p:txBody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Think about a HLL statement like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Arial" charset="0"/>
              </a:rPr>
              <a:t>		</a:t>
            </a:r>
            <a:r>
              <a:rPr lang="en-US">
                <a:latin typeface="Courier New" charset="0"/>
              </a:rPr>
              <a:t>X[i] = i * 2;</a:t>
            </a:r>
          </a:p>
          <a:p>
            <a:pPr eaLnBrk="1" hangingPunct="1"/>
            <a:r>
              <a:rPr lang="en-US">
                <a:latin typeface="Arial" charset="0"/>
              </a:rPr>
              <a:t>ISA defines how such statements are translated to machine code</a:t>
            </a:r>
          </a:p>
          <a:p>
            <a:pPr lvl="1" eaLnBrk="1" hangingPunct="1"/>
            <a:r>
              <a:rPr lang="en-US">
                <a:latin typeface="Arial" charset="0"/>
              </a:rPr>
              <a:t>What information is needed?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ISA design (cont.)</a:t>
            </a:r>
          </a:p>
        </p:txBody>
      </p:sp>
      <p:sp>
        <p:nvSpPr>
          <p:cNvPr id="2458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Think about a HLL statement like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>
                <a:latin typeface="Courier New" charset="0"/>
                <a:cs typeface="Courier New" charset="0"/>
              </a:rPr>
              <a:t>X[i] = i * 2;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Questions answered in every ISA (or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sz="2600">
                <a:latin typeface="Arial" charset="0"/>
              </a:rPr>
              <a:t>software model</a:t>
            </a:r>
            <a:r>
              <a:rPr lang="ja-JP" altLang="en-US" sz="2600">
                <a:latin typeface="Arial" charset="0"/>
              </a:rPr>
              <a:t>”</a:t>
            </a:r>
            <a:r>
              <a:rPr lang="en-US" sz="26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How will the processor implement this statement?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operations</a:t>
            </a:r>
            <a:r>
              <a:rPr lang="en-US" sz="1900">
                <a:latin typeface="Arial" charset="0"/>
              </a:rPr>
              <a:t> are available?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</a:t>
            </a:r>
            <a:r>
              <a:rPr lang="en-US" sz="190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1900">
                <a:latin typeface="Arial" charset="0"/>
              </a:rPr>
              <a:t> does each instruction use?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Where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do we reference the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FF"/>
                </a:solidFill>
                <a:latin typeface="Arial" charset="0"/>
              </a:rPr>
              <a:t>What type(s) of data are X[i] and i?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types of operands are supported?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big are those operands?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FF0000"/>
                </a:solidFill>
                <a:latin typeface="Arial" charset="0"/>
              </a:rPr>
              <a:t>Instruction format</a:t>
            </a:r>
            <a:r>
              <a:rPr lang="en-US" sz="2200">
                <a:solidFill>
                  <a:srgbClr val="0000FF"/>
                </a:solidFill>
                <a:latin typeface="Arial" charset="0"/>
              </a:rPr>
              <a:t> issues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How many bits per instruction?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What does each bit or set of bits represent? 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Are all instructions the same length?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95185F2-9563-B44A-888C-6049B2EFE598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B76125-5D74-FD4F-A891-20161CB4E407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Operation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Operations: what should processor be able to do?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Data transfer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Move data between storage locations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Arithmetic operations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add, subtract, maybe multiply/divide, negation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Logical operations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Typical: AND, OR, NOT, XOR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Often includes bit manipulation: shifts, rotates, test/set/clear single bit</a:t>
            </a:r>
          </a:p>
          <a:p>
            <a:pPr lvl="1">
              <a:lnSpc>
                <a:spcPct val="80000"/>
              </a:lnSpc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Program control</a:t>
            </a:r>
          </a:p>
          <a:p>
            <a:pPr lvl="2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Jump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to another part of program 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May be based on condition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Used to implement loops, conditionals, function call/return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Typically some processor-specific special purpose ops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EE6B3C-98CA-0E40-B084-7686C6A256F2}" type="datetime1">
              <a:rPr lang="en-US">
                <a:latin typeface="Garamond" charset="0"/>
              </a:rPr>
              <a:pPr eaLnBrk="1" hangingPunct="1"/>
              <a:t>9/5/2019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D6A6C95-F291-A244-8831-F068D0BC244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7918</TotalTime>
  <Words>1579</Words>
  <Application>Microsoft Office PowerPoint</Application>
  <PresentationFormat>On-screen Show (4:3)</PresentationFormat>
  <Paragraphs>415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Courier New</vt:lpstr>
      <vt:lpstr>Garamond</vt:lpstr>
      <vt:lpstr>Tahoma</vt:lpstr>
      <vt:lpstr>Wingdings</vt:lpstr>
      <vt:lpstr>Edge</vt:lpstr>
      <vt:lpstr>EECE.3170 Microprocessor Systems Design I</vt:lpstr>
      <vt:lpstr>Lecture announcements</vt:lpstr>
      <vt:lpstr>Lecture outline</vt:lpstr>
      <vt:lpstr>Processor architecture</vt:lpstr>
      <vt:lpstr>Role of the ISA</vt:lpstr>
      <vt:lpstr>Abstraction of program control</vt:lpstr>
      <vt:lpstr>ISA design</vt:lpstr>
      <vt:lpstr>ISA design (cont.)</vt:lpstr>
      <vt:lpstr>Operation types</vt:lpstr>
      <vt:lpstr>Operands</vt:lpstr>
      <vt:lpstr>Data types</vt:lpstr>
      <vt:lpstr>Unsigned Integers  </vt:lpstr>
      <vt:lpstr>Signed Integers  </vt:lpstr>
      <vt:lpstr>Integer Examples  </vt:lpstr>
      <vt:lpstr>Integer example solution</vt:lpstr>
      <vt:lpstr>Floating-point Numbers</vt:lpstr>
      <vt:lpstr>Data storage</vt:lpstr>
      <vt:lpstr>Registers</vt:lpstr>
      <vt:lpstr>Memory</vt:lpstr>
      <vt:lpstr>Memory (continued)</vt:lpstr>
      <vt:lpstr>Aligned Words, Double words</vt:lpstr>
      <vt:lpstr>Byte order (“endianness”)</vt:lpstr>
      <vt:lpstr>Examples</vt:lpstr>
      <vt:lpstr>Solution</vt:lpstr>
      <vt:lpstr>Addressing modes</vt:lpstr>
      <vt:lpstr>Memory addressing</vt:lpstr>
      <vt:lpstr>General memory addressing modes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1612</cp:revision>
  <dcterms:created xsi:type="dcterms:W3CDTF">2006-04-03T05:03:01Z</dcterms:created>
  <dcterms:modified xsi:type="dcterms:W3CDTF">2019-09-05T21:41:37Z</dcterms:modified>
</cp:coreProperties>
</file>