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68" r:id="rId4"/>
    <p:sldId id="357" r:id="rId5"/>
    <p:sldId id="367" r:id="rId6"/>
    <p:sldId id="370" r:id="rId7"/>
    <p:sldId id="375" r:id="rId8"/>
    <p:sldId id="376" r:id="rId9"/>
    <p:sldId id="377" r:id="rId10"/>
    <p:sldId id="378" r:id="rId11"/>
    <p:sldId id="371" r:id="rId12"/>
    <p:sldId id="372" r:id="rId13"/>
    <p:sldId id="332" r:id="rId14"/>
    <p:sldId id="333" r:id="rId15"/>
    <p:sldId id="325" r:id="rId16"/>
    <p:sldId id="326" r:id="rId17"/>
    <p:sldId id="327" r:id="rId18"/>
    <p:sldId id="328" r:id="rId19"/>
    <p:sldId id="329" r:id="rId20"/>
    <p:sldId id="324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CDBEE-6E44-40DD-BA6F-17E0C54A57C8}" v="3" dt="2019-11-13T11:32:57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E91CDBEE-6E44-40DD-BA6F-17E0C54A57C8}"/>
    <pc:docChg chg="custSel modSld">
      <pc:chgData name="Geiger, Michael J" userId="13cae92b-b37c-450b-a449-82fcae19569d" providerId="ADAL" clId="{E91CDBEE-6E44-40DD-BA6F-17E0C54A57C8}" dt="2019-11-15T15:56:58.041" v="13" actId="20577"/>
      <pc:docMkLst>
        <pc:docMk/>
      </pc:docMkLst>
      <pc:sldChg chg="modSp">
        <pc:chgData name="Geiger, Michael J" userId="13cae92b-b37c-450b-a449-82fcae19569d" providerId="ADAL" clId="{E91CDBEE-6E44-40DD-BA6F-17E0C54A57C8}" dt="2019-11-15T15:56:58.041" v="13" actId="20577"/>
        <pc:sldMkLst>
          <pc:docMk/>
          <pc:sldMk cId="0" sldId="257"/>
        </pc:sldMkLst>
        <pc:spChg chg="mod">
          <ac:chgData name="Geiger, Michael J" userId="13cae92b-b37c-450b-a449-82fcae19569d" providerId="ADAL" clId="{E91CDBEE-6E44-40DD-BA6F-17E0C54A57C8}" dt="2019-11-15T15:56:58.041" v="13" actId="20577"/>
          <ac:spMkLst>
            <pc:docMk/>
            <pc:sldMk cId="0" sldId="257"/>
            <ac:spMk id="18434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B644E134-F170-4E76-B1DA-E034904989B9}"/>
    <pc:docChg chg="custSel addSld modSld">
      <pc:chgData name="Geiger, Michael J" userId="13cae92b-b37c-450b-a449-82fcae19569d" providerId="ADAL" clId="{B644E134-F170-4E76-B1DA-E034904989B9}" dt="2019-11-13T11:32:43.855" v="173"/>
      <pc:docMkLst>
        <pc:docMk/>
      </pc:docMkLst>
      <pc:sldChg chg="modSp">
        <pc:chgData name="Geiger, Michael J" userId="13cae92b-b37c-450b-a449-82fcae19569d" providerId="ADAL" clId="{B644E134-F170-4E76-B1DA-E034904989B9}" dt="2019-11-13T11:30:44.474" v="17" actId="20577"/>
        <pc:sldMkLst>
          <pc:docMk/>
          <pc:sldMk cId="0" sldId="256"/>
        </pc:sldMkLst>
        <pc:spChg chg="mod">
          <ac:chgData name="Geiger, Michael J" userId="13cae92b-b37c-450b-a449-82fcae19569d" providerId="ADAL" clId="{B644E134-F170-4E76-B1DA-E034904989B9}" dt="2019-11-13T11:30:44.474" v="17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B644E134-F170-4E76-B1DA-E034904989B9}" dt="2019-11-13T11:31:20.395" v="117" actId="20577"/>
        <pc:sldMkLst>
          <pc:docMk/>
          <pc:sldMk cId="0" sldId="257"/>
        </pc:sldMkLst>
        <pc:spChg chg="mod">
          <ac:chgData name="Geiger, Michael J" userId="13cae92b-b37c-450b-a449-82fcae19569d" providerId="ADAL" clId="{B644E134-F170-4E76-B1DA-E034904989B9}" dt="2019-11-13T11:31:20.395" v="117" actId="20577"/>
          <ac:spMkLst>
            <pc:docMk/>
            <pc:sldMk cId="0" sldId="257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B644E134-F170-4E76-B1DA-E034904989B9}" dt="2019-11-13T11:32:12.802" v="172"/>
        <pc:sldMkLst>
          <pc:docMk/>
          <pc:sldMk cId="0" sldId="324"/>
        </pc:sldMkLst>
        <pc:spChg chg="mod">
          <ac:chgData name="Geiger, Michael J" userId="13cae92b-b37c-450b-a449-82fcae19569d" providerId="ADAL" clId="{B644E134-F170-4E76-B1DA-E034904989B9}" dt="2019-11-13T11:32:12.802" v="172"/>
          <ac:spMkLst>
            <pc:docMk/>
            <pc:sldMk cId="0" sldId="324"/>
            <ac:spMk id="15363" creationId="{00000000-0000-0000-0000-000000000000}"/>
          </ac:spMkLst>
        </pc:spChg>
      </pc:sldChg>
      <pc:sldChg chg="add">
        <pc:chgData name="Geiger, Michael J" userId="13cae92b-b37c-450b-a449-82fcae19569d" providerId="ADAL" clId="{B644E134-F170-4E76-B1DA-E034904989B9}" dt="2019-11-13T11:32:43.855" v="173"/>
        <pc:sldMkLst>
          <pc:docMk/>
          <pc:sldMk cId="0" sldId="325"/>
        </pc:sldMkLst>
      </pc:sldChg>
      <pc:sldChg chg="add">
        <pc:chgData name="Geiger, Michael J" userId="13cae92b-b37c-450b-a449-82fcae19569d" providerId="ADAL" clId="{B644E134-F170-4E76-B1DA-E034904989B9}" dt="2019-11-13T11:32:43.855" v="173"/>
        <pc:sldMkLst>
          <pc:docMk/>
          <pc:sldMk cId="0" sldId="326"/>
        </pc:sldMkLst>
      </pc:sldChg>
      <pc:sldChg chg="add">
        <pc:chgData name="Geiger, Michael J" userId="13cae92b-b37c-450b-a449-82fcae19569d" providerId="ADAL" clId="{B644E134-F170-4E76-B1DA-E034904989B9}" dt="2019-11-13T11:32:43.855" v="173"/>
        <pc:sldMkLst>
          <pc:docMk/>
          <pc:sldMk cId="0" sldId="327"/>
        </pc:sldMkLst>
      </pc:sldChg>
      <pc:sldChg chg="add">
        <pc:chgData name="Geiger, Michael J" userId="13cae92b-b37c-450b-a449-82fcae19569d" providerId="ADAL" clId="{B644E134-F170-4E76-B1DA-E034904989B9}" dt="2019-11-13T11:32:43.855" v="173"/>
        <pc:sldMkLst>
          <pc:docMk/>
          <pc:sldMk cId="0" sldId="328"/>
        </pc:sldMkLst>
      </pc:sldChg>
      <pc:sldChg chg="add">
        <pc:chgData name="Geiger, Michael J" userId="13cae92b-b37c-450b-a449-82fcae19569d" providerId="ADAL" clId="{B644E134-F170-4E76-B1DA-E034904989B9}" dt="2019-11-13T11:32:43.855" v="173"/>
        <pc:sldMkLst>
          <pc:docMk/>
          <pc:sldMk cId="0" sldId="329"/>
        </pc:sldMkLst>
      </pc:sldChg>
      <pc:sldChg chg="add">
        <pc:chgData name="Geiger, Michael J" userId="13cae92b-b37c-450b-a449-82fcae19569d" providerId="ADAL" clId="{B644E134-F170-4E76-B1DA-E034904989B9}" dt="2019-11-13T11:32:43.855" v="173"/>
        <pc:sldMkLst>
          <pc:docMk/>
          <pc:sldMk cId="0" sldId="332"/>
        </pc:sldMkLst>
      </pc:sldChg>
      <pc:sldChg chg="add">
        <pc:chgData name="Geiger, Michael J" userId="13cae92b-b37c-450b-a449-82fcae19569d" providerId="ADAL" clId="{B644E134-F170-4E76-B1DA-E034904989B9}" dt="2019-11-13T11:32:43.855" v="173"/>
        <pc:sldMkLst>
          <pc:docMk/>
          <pc:sldMk cId="0" sldId="3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002984-BB37-1B4C-912A-1F38B4235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390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" units="cm"/>
          <inkml:channel name="Y" type="integer" max="1569" units="cm"/>
        </inkml:traceFormat>
        <inkml:channelProperties>
          <inkml:channelProperty channel="X" name="resolution" value="99.99999" units="1/cm"/>
          <inkml:channelProperty channel="Y" name="resolution" value="99.9745" units="1/cm"/>
        </inkml:channelProperties>
      </inkml:inkSource>
      <inkml:timestamp xml:id="ts0" timeString="2015-03-23T13:04:25.9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8577 15250,'0'0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811E5D-67FC-8A48-A984-9015EB93E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5CDEADB-B7C3-654D-8556-9E752D20E214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DB574AA-4AEF-B34F-8B4E-D99858EB39BE}" type="datetime1">
              <a:rPr lang="en-US"/>
              <a:pPr/>
              <a:t>11/15/2019</a:t>
            </a:fld>
            <a:endParaRPr lang="en-US"/>
          </a:p>
        </p:txBody>
      </p:sp>
      <p:sp>
        <p:nvSpPr>
          <p:cNvPr id="1843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843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0B9B020-93DC-A34F-A68F-77627E6B42F5}" type="slidenum">
              <a:rPr lang="en-US"/>
              <a:pPr/>
              <a:t>7</a:t>
            </a:fld>
            <a:endParaRPr lang="en-US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0FE5C72-84D5-4047-BC1C-77905F5DF831}" type="datetime1">
              <a:rPr lang="en-US"/>
              <a:pPr/>
              <a:t>11/15/2019</a:t>
            </a:fld>
            <a:endParaRPr lang="en-US"/>
          </a:p>
        </p:txBody>
      </p:sp>
      <p:sp>
        <p:nvSpPr>
          <p:cNvPr id="1945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1946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37B23B0-8A86-BD4F-BF07-D63E0EF91A1C}" type="slidenum">
              <a:rPr lang="en-US"/>
              <a:pPr/>
              <a:t>8</a:t>
            </a:fld>
            <a:endParaRPr lang="en-US"/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044EF87-295F-E048-ABAB-CFF355E0ABD3}" type="datetime1">
              <a:rPr lang="en-US"/>
              <a:pPr/>
              <a:t>11/15/2019</a:t>
            </a:fld>
            <a:endParaRPr lang="en-US"/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2B3CDE9-F39F-F14B-B4D8-C907E2D4433E}" type="slidenum">
              <a:rPr lang="en-US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FE5984B-8387-A44F-A1D0-CA273B59AB23}" type="datetime1">
              <a:rPr lang="en-US"/>
              <a:pPr/>
              <a:t>11/15/2019</a:t>
            </a:fld>
            <a:endParaRPr lang="en-US"/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2AA460F-B75A-9347-BEC0-7D0FE4D8B4FE}" type="slidenum">
              <a:rPr lang="en-US"/>
              <a:pPr/>
              <a:t>12</a:t>
            </a:fld>
            <a:endParaRPr lang="en-US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6F29E6B-CE0D-FB4F-B659-14A9D4B9EB64}" type="datetime1">
              <a:rPr lang="en-US"/>
              <a:pPr/>
              <a:t>11/15/2019</a:t>
            </a:fld>
            <a:endParaRPr lang="en-US"/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DDE72E-F537-144E-85DF-5FF802C69363}" type="slidenum">
              <a:rPr lang="en-US"/>
              <a:pPr/>
              <a:t>15</a:t>
            </a:fld>
            <a:endParaRPr lang="en-US"/>
          </a:p>
        </p:txBody>
      </p:sp>
      <p:sp>
        <p:nvSpPr>
          <p:cNvPr id="204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7151316-3233-AC4E-A939-6544B58DB2C4}" type="datetime1">
              <a:rPr lang="en-US"/>
              <a:pPr/>
              <a:t>11/15/2019</a:t>
            </a:fld>
            <a:endParaRPr lang="en-US"/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C2CCF0-D811-A14E-A88C-424B6B548333}" type="slidenum">
              <a:rPr lang="en-US"/>
              <a:pPr/>
              <a:t>16</a:t>
            </a:fld>
            <a:endParaRPr lang="en-US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940" tIns="44970" rIns="89940" bIns="4497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71590-2247-4461-BBA3-FEA4BBA67A71}" type="datetime1">
              <a:rPr lang="en-US" smtClean="0"/>
              <a:t>11/15/2019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14E27-7242-0648-9DB0-662CA58E92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8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7B4BE-5B78-4FBD-99CB-A39F0759DE2F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B9A36-7C31-5E40-8930-8CD0570810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5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B9CBE-5FA8-4D05-9C02-A1A2DEA42351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55586-8FA3-3D49-97F2-FEC3963B45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4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33A7AF-BA80-4057-85AE-44130B88C988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1AED6F-13C8-B24D-AEA0-82B5D2ADFC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22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35D36-0163-4713-856B-FB46486D0D7E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08937-4444-C743-8367-9CA3D7E50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10150" y="1676400"/>
            <a:ext cx="3944938" cy="2151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10150" y="3979863"/>
            <a:ext cx="3944938" cy="2152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AE691-9385-4CD4-838A-F227849D5E4F}" type="datetime1">
              <a:rPr lang="en-US" smtClean="0"/>
              <a:t>11/15/2019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18D56-DD45-3442-BC00-AA3735D119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3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03FCE-DAA2-4DBC-BC63-2CD65961AB55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5A60BD-8EC4-2D4B-97EC-A89E703D7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6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E3427-0787-4767-91EB-AEEC2246DA94}" type="datetime1">
              <a:rPr lang="en-US" smtClean="0"/>
              <a:t>11/15/2019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4ADA2-7C6E-3140-8B75-E5D04AC34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125D0-EBA0-4036-A408-0C2ADCDFB893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E15D0-EABF-F945-BF44-13DA3AD514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7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42A2F-2595-40FE-895C-4B8DF41B05B5}" type="datetime1">
              <a:rPr lang="en-US" smtClean="0"/>
              <a:t>11/15/2019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7EF8C-B4EA-A742-A2BC-FE5A992A7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E8512-CDAA-4E4C-A5B0-0E3FAEE5910B}" type="datetime1">
              <a:rPr lang="en-US" smtClean="0"/>
              <a:t>11/15/2019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1553C-23C9-A445-BE6B-1291E7AA62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3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B7929-C2C0-468B-AE6B-6BAD4BB2891F}" type="datetime1">
              <a:rPr lang="en-US" smtClean="0"/>
              <a:t>11/15/2019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2322A-6DDF-244E-AB33-B2ADBEAAC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2AED9F-296E-4471-A8BF-838948D1D862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3A2DE-87AA-8D40-BF18-C46988DB4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2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07B8B-40BE-4F25-AEDE-D303350A9DC3}" type="datetime1">
              <a:rPr lang="en-US" smtClean="0"/>
              <a:t>11/15/2019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7061A-4F50-1847-B9A8-470C5ED92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580106C-A939-4D05-91F1-E431ADB4099C}" type="datetime1">
              <a:rPr lang="en-US" smtClean="0"/>
              <a:t>11/15/2019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223CD708-6C6B-BF49-AE36-B919A12850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1" r:id="rId1"/>
    <p:sldLayoutId id="2147484839" r:id="rId2"/>
    <p:sldLayoutId id="2147484840" r:id="rId3"/>
    <p:sldLayoutId id="2147484841" r:id="rId4"/>
    <p:sldLayoutId id="2147484842" r:id="rId5"/>
    <p:sldLayoutId id="2147484843" r:id="rId6"/>
    <p:sldLayoutId id="2147484844" r:id="rId7"/>
    <p:sldLayoutId id="2147484845" r:id="rId8"/>
    <p:sldLayoutId id="2147484846" r:id="rId9"/>
    <p:sldLayoutId id="2147484847" r:id="rId10"/>
    <p:sldLayoutId id="2147484848" r:id="rId11"/>
    <p:sldLayoutId id="2147484849" r:id="rId12"/>
    <p:sldLayoutId id="2147484850" r:id="rId13"/>
    <p:sldLayoutId id="2147484852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28: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instruction set (continued)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varA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varA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varB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clrf		varC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varC = 0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incf		varA, W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 = varA + 1 = 1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sublw		0x0F	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 = 0x0F – W = 0x0F – 1</a:t>
            </a: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					= 0x0E</a:t>
            </a:r>
            <a:endParaRPr lang="en-US" sz="2600">
              <a:latin typeface="Arial" charset="0"/>
              <a:sym typeface="Wingdings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addwf		varB,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varB + W = 0x0E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decf		varB,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varB = varB – 1 = 0x0D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comf		varB, W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W= ~varB = ~0x0D = 0xF2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subwf		varC, F	</a:t>
            </a:r>
            <a:r>
              <a:rPr lang="en-US" sz="2600">
                <a:solidFill>
                  <a:srgbClr val="FF0000"/>
                </a:solidFill>
                <a:latin typeface="Arial" charset="0"/>
                <a:sym typeface="Wingdings" charset="0"/>
              </a:rPr>
              <a:t> varC = varC – W = 0x0E</a:t>
            </a:r>
            <a:endParaRPr lang="en-US" sz="2600">
              <a:latin typeface="Arial" charset="0"/>
            </a:endParaRPr>
          </a:p>
          <a:p>
            <a:pPr marL="0" indent="0">
              <a:lnSpc>
                <a:spcPct val="9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6BAC73-8718-4658-B888-05A050EFBC94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B574D9-1AB6-BF4D-8F73-8694624B6C82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CB81B3-4974-C54D-9048-22C7377F05A0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Logical Operations</a:t>
            </a:r>
            <a:endParaRPr lang="en-US" dirty="0">
              <a:latin typeface="Garamond" charset="0"/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73914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andlw   B’00000111’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upper 5 bits of W to zero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andwf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AND 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iorlw 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;force lower 3 bits of W to one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iorwf  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;TEMP1 &lt;- TEMP1 OR W</a:t>
            </a:r>
            <a:r>
              <a:rPr lang="en-US" sz="1800">
                <a:latin typeface="Arial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xorlw    B’00000111’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;complement  lower 3 bits of W</a:t>
            </a:r>
            <a:endParaRPr lang="en-US" sz="1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xorwf    TEMP1, W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 XOR W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457200" y="1066800"/>
            <a:ext cx="79248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andlw   k   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andwf   f, F(W)    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AND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iorlw 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literal value k into W</a:t>
            </a:r>
            <a:endParaRPr lang="en-US" sz="25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iorwf     f, F(W)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Inclusive-OR W with f, putting result in F or W</a:t>
            </a:r>
            <a:r>
              <a:rPr lang="en-US" sz="2500">
                <a:solidFill>
                  <a:srgbClr val="A50021"/>
                </a:solidFill>
                <a:cs typeface="Arial" charset="0"/>
              </a:rPr>
              <a:t> </a:t>
            </a: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xorlw    k		</a:t>
            </a:r>
            <a:r>
              <a:rPr lang="en-US" sz="2500">
                <a:cs typeface="Arial" charset="0"/>
              </a:rPr>
              <a:t>;</a:t>
            </a:r>
            <a:r>
              <a:rPr lang="en-US">
                <a:cs typeface="Arial" charset="0"/>
              </a:rPr>
              <a:t> Exclusive-OR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xorwf    f, F(W)	</a:t>
            </a:r>
            <a:r>
              <a:rPr lang="en-US" sz="2500">
                <a:cs typeface="Arial" charset="0"/>
              </a:rPr>
              <a:t>; </a:t>
            </a:r>
            <a:r>
              <a:rPr lang="en-US">
                <a:cs typeface="Arial" charset="0"/>
              </a:rPr>
              <a:t>Exclusive-OR W with f, putting result in F or W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7162800" y="4038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332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2C75E6-679E-426B-935B-7BB684651993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3483E7-5DA2-674C-A4F0-EDDF305B7BE7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Shift/Rotate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81000" y="1066800"/>
            <a:ext cx="83820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asrf f, F(W)	</a:t>
            </a:r>
            <a:r>
              <a:rPr lang="en-US" sz="2100">
                <a:cs typeface="Arial" charset="0"/>
              </a:rPr>
              <a:t>; copy f into F or W; shift F or W right one bit, keeping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sign intact;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lsrf f, F(W)	</a:t>
            </a:r>
            <a:r>
              <a:rPr lang="en-US" sz="2100">
                <a:cs typeface="Arial" charset="0"/>
              </a:rPr>
              <a:t>; copy f into F or W; shift F or W right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MSB; shift LSB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lslf f, F(W)	</a:t>
            </a:r>
            <a:r>
              <a:rPr lang="en-US" sz="2100">
                <a:cs typeface="Arial" charset="0"/>
              </a:rPr>
              <a:t>; copy f into F or W; shift F or W left one bit, shifting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0 into LSB; shift MSB into C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rlf    f, F(W)	</a:t>
            </a:r>
            <a:r>
              <a:rPr lang="en-US" sz="2100">
                <a:cs typeface="Arial" charset="0"/>
              </a:rPr>
              <a:t>; copy f into F or W; rotate F or W left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rrf    f, F(W)	</a:t>
            </a:r>
            <a:r>
              <a:rPr lang="en-US" sz="2100">
                <a:cs typeface="Arial" charset="0"/>
              </a:rPr>
              <a:t>; copy f into F or W; rotate F or W right through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; the carry bit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7010400" y="44958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C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434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149662-EF62-4B3E-940A-8FCA2D6F9F65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sequence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Assume the carry bit is initially 0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0x40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clrf</a:t>
            </a:r>
            <a:r>
              <a:rPr lang="en-US" dirty="0">
                <a:ea typeface="+mn-ea"/>
                <a:cs typeface="+mn-cs"/>
              </a:rPr>
              <a:t>	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movlw</a:t>
            </a:r>
            <a:r>
              <a:rPr lang="en-US" dirty="0">
                <a:ea typeface="+mn-ea"/>
                <a:cs typeface="+mn-cs"/>
              </a:rPr>
              <a:t>	0xF0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iorwf</a:t>
            </a:r>
            <a:r>
              <a:rPr lang="en-US" dirty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xorlw</a:t>
            </a:r>
            <a:r>
              <a:rPr lang="en-US" dirty="0">
                <a:ea typeface="+mn-ea"/>
                <a:cs typeface="+mn-cs"/>
              </a:rPr>
              <a:t>	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rrf</a:t>
            </a:r>
            <a:r>
              <a:rPr lang="en-US" dirty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andwf</a:t>
            </a:r>
            <a:r>
              <a:rPr lang="en-US" dirty="0">
                <a:ea typeface="+mn-ea"/>
                <a:cs typeface="+mn-cs"/>
              </a:rPr>
              <a:t>	z,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lslf</a:t>
            </a:r>
            <a:r>
              <a:rPr lang="en-US" dirty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asrf</a:t>
            </a:r>
            <a:r>
              <a:rPr lang="en-US" dirty="0">
                <a:ea typeface="+mn-ea"/>
                <a:cs typeface="+mn-cs"/>
              </a:rPr>
              <a:t>	z, F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1D3463-5433-4324-9C4F-A4463FD45FB3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3E9D23-A95C-3842-8B55-51888EBA9148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clrf</a:t>
            </a:r>
            <a:r>
              <a:rPr lang="en-US" dirty="0">
                <a:ea typeface="+mn-ea"/>
                <a:cs typeface="+mn-cs"/>
              </a:rPr>
              <a:t>		z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movlw</a:t>
            </a:r>
            <a:r>
              <a:rPr lang="en-US" dirty="0">
                <a:ea typeface="+mn-ea"/>
                <a:cs typeface="+mn-cs"/>
              </a:rPr>
              <a:t>		0xF0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0xF0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iorwf</a:t>
            </a:r>
            <a:r>
              <a:rPr lang="en-US" dirty="0">
                <a:ea typeface="+mn-ea"/>
                <a:cs typeface="+mn-cs"/>
              </a:rPr>
              <a:t>		z, F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z OR W = 0xF0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xorlw</a:t>
            </a:r>
            <a:r>
              <a:rPr lang="en-US" dirty="0">
                <a:ea typeface="+mn-ea"/>
                <a:cs typeface="+mn-cs"/>
              </a:rPr>
              <a:t>		0xFF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W XOR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	= 0xF0 XOR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	= 0x0F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rrf</a:t>
            </a:r>
            <a:r>
              <a:rPr lang="en-US" dirty="0">
                <a:ea typeface="+mn-ea"/>
                <a:cs typeface="+mn-cs"/>
              </a:rPr>
              <a:t>		z, F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Rotate z right thru carry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Before rotate, (z, carry) = 1111 0000 0</a:t>
            </a: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endParaRPr lang="en-US" dirty="0">
              <a:solidFill>
                <a:srgbClr val="FF0000"/>
              </a:solidFill>
              <a:ea typeface="+mn-ea"/>
              <a:cs typeface="+mn-cs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0111 1000</a:t>
            </a: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0x78, C = 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andwf</a:t>
            </a:r>
            <a:r>
              <a:rPr lang="en-US" dirty="0">
                <a:ea typeface="+mn-ea"/>
                <a:cs typeface="+mn-cs"/>
              </a:rPr>
              <a:t>		z, W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W = z AND W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	= 0x78 AND 0x0F = 0x08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lslf</a:t>
            </a:r>
            <a:r>
              <a:rPr lang="en-US" dirty="0">
                <a:ea typeface="+mn-ea"/>
                <a:cs typeface="+mn-cs"/>
              </a:rPr>
              <a:t>		z, F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Shift z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Before shift, z = 0111 1000</a:t>
            </a: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z = 1111 0000</a:t>
            </a: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0xF0, C =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  <a:sym typeface="Wingdings" pitchFamily="2" charset="2"/>
              </a:rPr>
              <a:t>asrf</a:t>
            </a:r>
            <a:r>
              <a:rPr lang="en-US" dirty="0">
                <a:ea typeface="+mn-ea"/>
                <a:cs typeface="+mn-cs"/>
                <a:sym typeface="Wingdings" pitchFamily="2" charset="2"/>
              </a:rPr>
              <a:t>		z, F		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 Arithmetic shift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				     z = 1111 1000</a:t>
            </a:r>
            <a:r>
              <a:rPr lang="en-US" baseline="-25000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2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  <a:sym typeface="Wingdings" pitchFamily="2" charset="2"/>
              </a:rPr>
              <a:t> = 0xF8, C = 0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0D6279-B3B0-441E-BA50-467F387CE55A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421A176-7F24-FE44-B824-290A66B8CE93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1C8721-2359-8941-8AFF-58C766099F53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762000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Control flow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14800"/>
            <a:ext cx="8305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goto       There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Next instruction to be executed is labeled “There”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call         Task1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Push return address; Next instruction to be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solidFill>
                  <a:srgbClr val="058795"/>
                </a:solidFill>
                <a:latin typeface="Arial" charset="0"/>
              </a:rPr>
              <a:t>				; executed is labeled “Task1”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return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 off of stack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retlw      5   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address; W &lt;- 5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retfie	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Pop return address; re-enable interrupts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457200" y="990600"/>
            <a:ext cx="8229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goto	  label	    	</a:t>
            </a:r>
            <a:r>
              <a:rPr lang="en-US" sz="2100">
                <a:cs typeface="Arial" charset="0"/>
              </a:rPr>
              <a:t>; Go to labeled instruction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bra	  label	    	</a:t>
            </a:r>
            <a:r>
              <a:rPr lang="en-US" sz="2100">
                <a:cs typeface="Arial" charset="0"/>
              </a:rPr>
              <a:t>; Go to labeled instruction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brw		    	</a:t>
            </a:r>
            <a:r>
              <a:rPr lang="en-US" sz="2100">
                <a:cs typeface="Arial" charset="0"/>
              </a:rPr>
              <a:t>; Relative branch using W as offset</a:t>
            </a:r>
            <a:endParaRPr lang="en-US" sz="2100">
              <a:solidFill>
                <a:srgbClr val="A50021"/>
              </a:solidFill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call    	  label		</a:t>
            </a:r>
            <a:r>
              <a:rPr lang="en-US" sz="2100">
                <a:cs typeface="Arial" charset="0"/>
              </a:rPr>
              <a:t>; Call labeled subroutine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callw		    	</a:t>
            </a:r>
            <a:r>
              <a:rPr lang="en-US" sz="2100">
                <a:cs typeface="Arial" charset="0"/>
              </a:rPr>
              <a:t>; Subroutine call using W as address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return			</a:t>
            </a:r>
            <a:r>
              <a:rPr lang="en-US" sz="2100">
                <a:cs typeface="Arial" charset="0"/>
              </a:rPr>
              <a:t>; Return from subroutine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retlw     k		</a:t>
            </a:r>
            <a:r>
              <a:rPr lang="en-US" sz="2100">
                <a:cs typeface="Arial" charset="0"/>
              </a:rPr>
              <a:t>; Return from subroutine, putting literal 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 value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retfie    			</a:t>
            </a:r>
            <a:r>
              <a:rPr lang="en-US" sz="2100">
                <a:cs typeface="Arial" charset="0"/>
              </a:rPr>
              <a:t>; Return from interrupt service routine;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cs typeface="Arial" charset="0"/>
              </a:rPr>
              <a:t>				; re-enable interrupts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 sz="2100">
              <a:cs typeface="Arial" charset="0"/>
            </a:endParaRP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162800" y="762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02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796E0B-E2AD-498A-AE37-9B8007CDCBB2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126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644B38-7717-9149-8353-837E2EF51A73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762000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Conditional Execution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810000"/>
            <a:ext cx="7848600" cy="1676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1600" dirty="0">
                <a:solidFill>
                  <a:srgbClr val="000099"/>
                </a:solidFill>
                <a:ea typeface="+mn-ea"/>
                <a:cs typeface="+mn-cs"/>
              </a:rPr>
              <a:t>Examples: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btfsc</a:t>
            </a:r>
            <a:r>
              <a:rPr lang="en-US" sz="1600" dirty="0">
                <a:ea typeface="+mn-ea"/>
                <a:cs typeface="+mn-cs"/>
              </a:rPr>
              <a:t>    TEMP1, 0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Skip the next  instruction if bit 0 of TEMP1 equals 0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btfss</a:t>
            </a:r>
            <a:r>
              <a:rPr lang="en-US" sz="1600" dirty="0">
                <a:ea typeface="+mn-ea"/>
                <a:cs typeface="+mn-cs"/>
              </a:rPr>
              <a:t>    STATUS, C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Skip the next instruction if C==1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decfsz</a:t>
            </a:r>
            <a:r>
              <a:rPr lang="en-US" sz="1600" dirty="0">
                <a:ea typeface="+mn-ea"/>
                <a:cs typeface="+mn-cs"/>
              </a:rPr>
              <a:t>   TEMP1, F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Decrement TEMP1, skip if TEMP1==0</a:t>
            </a:r>
          </a:p>
          <a:p>
            <a:pPr>
              <a:lnSpc>
                <a:spcPct val="80000"/>
              </a:lnSpc>
              <a:buFont typeface="Wingdings" pitchFamily="1" charset="2"/>
              <a:buChar char="n"/>
              <a:defRPr/>
            </a:pPr>
            <a:r>
              <a:rPr lang="en-US" sz="1600" dirty="0" err="1">
                <a:ea typeface="+mn-ea"/>
                <a:cs typeface="+mn-cs"/>
              </a:rPr>
              <a:t>incfsz</a:t>
            </a:r>
            <a:r>
              <a:rPr lang="en-US" sz="1600" dirty="0">
                <a:ea typeface="+mn-ea"/>
                <a:cs typeface="+mn-cs"/>
              </a:rPr>
              <a:t>    TEMP1, W 	</a:t>
            </a: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; W &lt;- TEMP1+1 , skip if W==0 (TEMP1==0xFF)</a:t>
            </a:r>
          </a:p>
          <a:p>
            <a:pPr>
              <a:lnSpc>
                <a:spcPct val="80000"/>
              </a:lnSpc>
              <a:buFont typeface="Wingdings" pitchFamily="1" charset="2"/>
              <a:buNone/>
              <a:defRPr/>
            </a:pPr>
            <a:r>
              <a:rPr lang="en-US" sz="1600" dirty="0">
                <a:solidFill>
                  <a:srgbClr val="058795"/>
                </a:solidFill>
                <a:ea typeface="+mn-ea"/>
                <a:cs typeface="+mn-cs"/>
              </a:rPr>
              <a:t>				; Leave TEMP1 unchanged</a:t>
            </a:r>
          </a:p>
          <a:p>
            <a:pPr marL="0" indent="0">
              <a:lnSpc>
                <a:spcPct val="80000"/>
              </a:lnSpc>
              <a:buFont typeface="Wingdings" pitchFamily="1" charset="2"/>
              <a:buNone/>
              <a:defRPr/>
            </a:pPr>
            <a:endParaRPr lang="en-US" sz="1600" dirty="0">
              <a:solidFill>
                <a:srgbClr val="058795"/>
              </a:solidFill>
              <a:ea typeface="+mn-ea"/>
              <a:cs typeface="+mn-cs"/>
            </a:endParaRPr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533400" y="2438400"/>
            <a:ext cx="8229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btfsc      f, b	    </a:t>
            </a:r>
            <a:r>
              <a:rPr lang="en-US">
                <a:cs typeface="Arial" charset="0"/>
              </a:rPr>
              <a:t>;Test bit b of register f, where b=0 to 7, skip if clear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btfss      f, b	    </a:t>
            </a:r>
            <a:r>
              <a:rPr lang="en-US">
                <a:cs typeface="Arial" charset="0"/>
              </a:rPr>
              <a:t>;Test bit b of register f, where b=0 to 7, skip if set</a:t>
            </a:r>
            <a:r>
              <a:rPr lang="en-US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decfsz   f, F(W)	    </a:t>
            </a:r>
            <a:r>
              <a:rPr lang="en-US">
                <a:cs typeface="Arial" charset="0"/>
              </a:rPr>
              <a:t>;decrement f, putting result in F or W, skip if zero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>
                <a:solidFill>
                  <a:srgbClr val="A50021"/>
                </a:solidFill>
                <a:cs typeface="Arial" charset="0"/>
              </a:rPr>
              <a:t>incfsz    f, F(W)	    </a:t>
            </a:r>
            <a:r>
              <a:rPr lang="en-US">
                <a:cs typeface="Arial" charset="0"/>
              </a:rPr>
              <a:t>;increment f, putting result in F or W, skip if zero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cs typeface="Arial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endParaRPr lang="en-US">
              <a:cs typeface="Arial" charset="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6858000" y="1524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none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1272" name="Rectangle 3"/>
          <p:cNvSpPr txBox="1">
            <a:spLocks noChangeArrowheads="1"/>
          </p:cNvSpPr>
          <p:nvPr/>
        </p:nvSpPr>
        <p:spPr bwMode="auto">
          <a:xfrm>
            <a:off x="533400" y="9906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sz="2000">
                <a:cs typeface="Arial" charset="0"/>
              </a:rPr>
              <a:t>Conditional execution in PIC: skip next instruction if condition true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Char char="n"/>
              <a:defRPr/>
            </a:pPr>
            <a:r>
              <a:rPr lang="en-US" sz="2000">
                <a:cs typeface="Arial" charset="0"/>
              </a:rPr>
              <a:t>Two general forms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  <a:defRPr/>
            </a:pPr>
            <a:r>
              <a:rPr lang="en-US" sz="1600">
                <a:cs typeface="Arial" charset="0"/>
              </a:rPr>
              <a:t>Test bit and skip if bit clear/set</a:t>
            </a:r>
          </a:p>
          <a:p>
            <a:pPr lvl="1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Char char="n"/>
              <a:defRPr/>
            </a:pPr>
            <a:r>
              <a:rPr lang="en-US" sz="1600">
                <a:cs typeface="Arial" charset="0"/>
              </a:rPr>
              <a:t>Increment/decrement register and skip if result is 0</a:t>
            </a:r>
          </a:p>
        </p:txBody>
      </p:sp>
      <p:sp>
        <p:nvSpPr>
          <p:cNvPr id="112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560E0C-17DE-429B-AB83-5E2C25269A7D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867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2291" name="Text Placeholder 1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8077200" cy="1524000"/>
          </a:xfrm>
        </p:spPr>
        <p:txBody>
          <a:bodyPr/>
          <a:lstStyle/>
          <a:p>
            <a:r>
              <a:rPr lang="en-US">
                <a:latin typeface="Arial" charset="0"/>
              </a:rPr>
              <a:t>Show the values of all changed registers after each of the following sequences</a:t>
            </a:r>
          </a:p>
          <a:p>
            <a:pPr lvl="1"/>
            <a:r>
              <a:rPr lang="en-US">
                <a:latin typeface="Arial" charset="0"/>
              </a:rPr>
              <a:t>What high-level operation does each perform?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533400" y="2743200"/>
            <a:ext cx="3944938" cy="2743200"/>
          </a:xfrm>
        </p:spPr>
        <p:txBody>
          <a:bodyPr>
            <a:normAutofit fontScale="55000" lnSpcReduction="20000"/>
          </a:bodyPr>
          <a:lstStyle/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(a)	</a:t>
            </a:r>
            <a:r>
              <a:rPr lang="en-US" dirty="0" err="1">
                <a:ea typeface="+mn-ea"/>
                <a:cs typeface="+mn-cs"/>
              </a:rPr>
              <a:t>movf</a:t>
            </a:r>
            <a:r>
              <a:rPr lang="en-US" dirty="0">
                <a:ea typeface="+mn-ea"/>
                <a:cs typeface="+mn-cs"/>
              </a:rPr>
              <a:t>	a,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sublw</a:t>
            </a:r>
            <a:r>
              <a:rPr lang="en-US" dirty="0">
                <a:ea typeface="+mn-ea"/>
                <a:cs typeface="+mn-cs"/>
              </a:rPr>
              <a:t>	0x1A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btfsc</a:t>
            </a:r>
            <a:r>
              <a:rPr lang="en-US" dirty="0">
                <a:ea typeface="+mn-ea"/>
                <a:cs typeface="+mn-cs"/>
              </a:rPr>
              <a:t>	STATUS, Z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	L1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incf</a:t>
            </a:r>
            <a:r>
              <a:rPr lang="en-US" dirty="0">
                <a:ea typeface="+mn-ea"/>
                <a:cs typeface="+mn-cs"/>
              </a:rPr>
              <a:t>	b,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	L2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L1	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decf</a:t>
            </a:r>
            <a:r>
              <a:rPr lang="en-US" dirty="0">
                <a:ea typeface="+mn-ea"/>
                <a:cs typeface="+mn-cs"/>
              </a:rPr>
              <a:t>	b, W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L2</a:t>
            </a:r>
          </a:p>
          <a:p>
            <a:pPr marL="0" indent="0"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movwf</a:t>
            </a:r>
            <a:r>
              <a:rPr lang="en-US" dirty="0">
                <a:ea typeface="+mn-ea"/>
                <a:cs typeface="+mn-cs"/>
              </a:rPr>
              <a:t>	a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"/>
          </p:nvPr>
        </p:nvSpPr>
        <p:spPr>
          <a:xfrm>
            <a:off x="4572000" y="2667000"/>
            <a:ext cx="3944938" cy="30480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(b)		</a:t>
            </a:r>
            <a:r>
              <a:rPr lang="en-US" dirty="0" err="1">
                <a:ea typeface="+mn-ea"/>
                <a:cs typeface="+mn-cs"/>
              </a:rPr>
              <a:t>movf</a:t>
            </a:r>
            <a:r>
              <a:rPr lang="en-US" dirty="0">
                <a:ea typeface="+mn-ea"/>
                <a:cs typeface="+mn-cs"/>
              </a:rPr>
              <a:t>	NUM2, W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	</a:t>
            </a:r>
            <a:r>
              <a:rPr lang="en-US" dirty="0" err="1">
                <a:ea typeface="+mn-ea"/>
                <a:cs typeface="+mn-cs"/>
              </a:rPr>
              <a:t>subwf</a:t>
            </a:r>
            <a:r>
              <a:rPr lang="en-US" dirty="0">
                <a:ea typeface="+mn-ea"/>
                <a:cs typeface="+mn-cs"/>
              </a:rPr>
              <a:t>	NUM1, W</a:t>
            </a:r>
            <a:endParaRPr lang="en-US" dirty="0">
              <a:solidFill>
                <a:srgbClr val="058795"/>
              </a:solidFill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	</a:t>
            </a:r>
            <a:r>
              <a:rPr lang="en-US" dirty="0" err="1">
                <a:ea typeface="+mn-ea"/>
                <a:cs typeface="+mn-cs"/>
              </a:rPr>
              <a:t>btfss</a:t>
            </a:r>
            <a:r>
              <a:rPr lang="en-US" dirty="0">
                <a:ea typeface="+mn-ea"/>
                <a:cs typeface="+mn-cs"/>
              </a:rPr>
              <a:t>	STATUS, C</a:t>
            </a:r>
            <a:endParaRPr lang="en-US" dirty="0">
              <a:solidFill>
                <a:srgbClr val="058795"/>
              </a:solidFill>
              <a:ea typeface="+mn-ea"/>
              <a:cs typeface="+mn-cs"/>
            </a:endParaRP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	</a:t>
            </a:r>
            <a:r>
              <a:rPr lang="en-US" dirty="0" err="1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	BL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	</a:t>
            </a:r>
            <a:r>
              <a:rPr lang="en-US" dirty="0" err="1">
                <a:ea typeface="+mn-ea"/>
                <a:cs typeface="+mn-cs"/>
              </a:rPr>
              <a:t>movf</a:t>
            </a:r>
            <a:r>
              <a:rPr lang="en-US" dirty="0">
                <a:ea typeface="+mn-ea"/>
                <a:cs typeface="+mn-cs"/>
              </a:rPr>
              <a:t>	NUM1, W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	</a:t>
            </a:r>
            <a:r>
              <a:rPr lang="en-US" dirty="0" err="1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	Done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BL	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	</a:t>
            </a:r>
            <a:r>
              <a:rPr lang="en-US" dirty="0" err="1">
                <a:ea typeface="+mn-ea"/>
                <a:cs typeface="+mn-cs"/>
              </a:rPr>
              <a:t>movf</a:t>
            </a:r>
            <a:r>
              <a:rPr lang="en-US" dirty="0">
                <a:ea typeface="+mn-ea"/>
                <a:cs typeface="+mn-cs"/>
              </a:rPr>
              <a:t>	NUM2, W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Done	</a:t>
            </a:r>
          </a:p>
          <a:p>
            <a:pPr eaLnBrk="1" hangingPunct="1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	</a:t>
            </a:r>
            <a:r>
              <a:rPr lang="en-US" dirty="0" err="1">
                <a:ea typeface="+mn-ea"/>
                <a:cs typeface="+mn-cs"/>
              </a:rPr>
              <a:t>movwf</a:t>
            </a:r>
            <a:r>
              <a:rPr lang="en-US" dirty="0">
                <a:ea typeface="+mn-ea"/>
                <a:cs typeface="+mn-cs"/>
              </a:rPr>
              <a:t>	MAX</a:t>
            </a:r>
          </a:p>
          <a:p>
            <a:pPr marL="0" indent="0">
              <a:lnSpc>
                <a:spcPct val="120000"/>
              </a:lnSpc>
              <a:buFont typeface="Wingdings" pitchFamily="1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C4160E-C3BE-41C8-BF8F-C201454AAB89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22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18ACC6-F72D-0846-A79F-7D2126BA1A11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(part a)</a:t>
            </a:r>
          </a:p>
        </p:txBody>
      </p:sp>
      <p:sp>
        <p:nvSpPr>
          <p:cNvPr id="13315" name="Content Placeholder 8"/>
          <p:cNvSpPr>
            <a:spLocks noGrp="1"/>
          </p:cNvSpPr>
          <p:nvPr>
            <p:ph idx="1"/>
          </p:nvPr>
        </p:nvSpPr>
        <p:spPr>
          <a:xfrm>
            <a:off x="0" y="1295400"/>
            <a:ext cx="7467600" cy="4456113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movf</a:t>
            </a:r>
            <a:r>
              <a:rPr lang="en-US" sz="1900" dirty="0">
                <a:latin typeface="Arial" charset="0"/>
              </a:rPr>
              <a:t>	a,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a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sublw</a:t>
            </a:r>
            <a:r>
              <a:rPr lang="en-US" sz="1900" dirty="0">
                <a:latin typeface="Arial" charset="0"/>
              </a:rPr>
              <a:t>	0x1A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0x1A – a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btfsc</a:t>
            </a:r>
            <a:r>
              <a:rPr lang="en-US" sz="1900" dirty="0">
                <a:latin typeface="Arial" charset="0"/>
              </a:rPr>
              <a:t>	STATUS, Z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Skip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sym typeface="Wingdings" charset="0"/>
              </a:rPr>
              <a:t>goto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 if result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      is non-zero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goto</a:t>
            </a:r>
            <a:r>
              <a:rPr lang="en-US" sz="1900" dirty="0">
                <a:latin typeface="Arial" charset="0"/>
              </a:rPr>
              <a:t>	L1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</a:t>
            </a:r>
            <a:r>
              <a:rPr lang="en-US" sz="1900" dirty="0" err="1">
                <a:solidFill>
                  <a:srgbClr val="FF0000"/>
                </a:solidFill>
                <a:latin typeface="Arial" charset="0"/>
                <a:sym typeface="Wingdings" charset="0"/>
              </a:rPr>
              <a:t>Goto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 L1 if result == 0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	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Reach this point if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	result non-zero</a:t>
            </a:r>
            <a:endParaRPr lang="en-US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incf</a:t>
            </a:r>
            <a:r>
              <a:rPr lang="en-US" sz="1900" dirty="0">
                <a:latin typeface="Arial" charset="0"/>
              </a:rPr>
              <a:t>	b,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b + 1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goto</a:t>
            </a:r>
            <a:r>
              <a:rPr lang="en-US" sz="1900" dirty="0">
                <a:latin typeface="Arial" charset="0"/>
              </a:rPr>
              <a:t>	L2		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L1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decf</a:t>
            </a:r>
            <a:r>
              <a:rPr lang="en-US" sz="1900" dirty="0">
                <a:latin typeface="Arial" charset="0"/>
              </a:rPr>
              <a:t>	b, W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W = b - 1</a:t>
            </a:r>
            <a:endParaRPr lang="en-US" sz="1900" dirty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L2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latin typeface="Arial" charset="0"/>
              </a:rPr>
              <a:t>	</a:t>
            </a:r>
            <a:r>
              <a:rPr lang="en-US" sz="1900" dirty="0" err="1">
                <a:latin typeface="Arial" charset="0"/>
              </a:rPr>
              <a:t>movwf</a:t>
            </a:r>
            <a:r>
              <a:rPr lang="en-US" sz="1900" dirty="0">
                <a:latin typeface="Arial" charset="0"/>
              </a:rPr>
              <a:t>	a		</a:t>
            </a: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 a = W  value depends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				on what</a:t>
            </a:r>
            <a:r>
              <a:rPr lang="ja-JP" altLang="en-US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altLang="ja-JP" sz="1900" dirty="0">
                <a:solidFill>
                  <a:srgbClr val="FF0000"/>
                </a:solidFill>
                <a:latin typeface="Arial" charset="0"/>
                <a:sym typeface="Wingdings" charset="0"/>
              </a:rPr>
              <a:t>s executed before this</a:t>
            </a:r>
            <a:endParaRPr lang="en-US" altLang="ja-JP" sz="19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900" dirty="0">
              <a:latin typeface="Arial" charset="0"/>
            </a:endParaRPr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60D163-533F-4A8C-B870-20703A9AC092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331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7A2F3E-C73F-6647-A9B4-B3ED6682E256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  <p:sp>
        <p:nvSpPr>
          <p:cNvPr id="13319" name="Content Placeholder 8"/>
          <p:cNvSpPr txBox="1">
            <a:spLocks/>
          </p:cNvSpPr>
          <p:nvPr/>
        </p:nvSpPr>
        <p:spPr bwMode="auto">
          <a:xfrm>
            <a:off x="6477000" y="2590800"/>
            <a:ext cx="2590800" cy="19050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u="sng" dirty="0">
                <a:solidFill>
                  <a:srgbClr val="0000CC"/>
                </a:solidFill>
              </a:rPr>
              <a:t>High-level operation: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if (a == 0x1A)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     a = b – 1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else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1900" b="1" dirty="0">
                <a:solidFill>
                  <a:srgbClr val="0000CC"/>
                </a:solidFill>
              </a:rPr>
              <a:t>     a = b + 1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(part b)</a:t>
            </a:r>
          </a:p>
        </p:txBody>
      </p:sp>
      <p:sp>
        <p:nvSpPr>
          <p:cNvPr id="14339" name="Content Placeholder 8"/>
          <p:cNvSpPr>
            <a:spLocks noGrp="1"/>
          </p:cNvSpPr>
          <p:nvPr>
            <p:ph idx="1"/>
          </p:nvPr>
        </p:nvSpPr>
        <p:spPr>
          <a:xfrm>
            <a:off x="0" y="1143000"/>
            <a:ext cx="6477000" cy="4456113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NUM2,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W 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subwf	NUM1,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W = NUM1 – W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= NUM1 – NUM2</a:t>
            </a:r>
            <a:endParaRPr lang="en-US" sz="1400">
              <a:solidFill>
                <a:srgbClr val="058795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btfss	STATUS, C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Carry indicates borrow of 0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 if set, NUM1 &gt;=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goto	BL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NUM1,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if (NUM1 &gt;= NUM2) 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	W = NUM1</a:t>
            </a:r>
            <a:r>
              <a:rPr lang="en-US" sz="1400">
                <a:latin typeface="Arial" charset="0"/>
              </a:rPr>
              <a:t>	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goto	Done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Skip </a:t>
            </a:r>
            <a:r>
              <a:rPr lang="ja-JP" alt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“</a:t>
            </a:r>
            <a:r>
              <a:rPr lang="en-US" altLang="ja-JP" sz="1400">
                <a:solidFill>
                  <a:srgbClr val="FF0000"/>
                </a:solidFill>
                <a:latin typeface="Arial" charset="0"/>
                <a:sym typeface="Wingdings" charset="0"/>
              </a:rPr>
              <a:t>below</a:t>
            </a:r>
            <a:r>
              <a:rPr lang="ja-JP" alt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”</a:t>
            </a:r>
            <a:r>
              <a:rPr lang="en-US" altLang="ja-JP" sz="1400">
                <a:solidFill>
                  <a:srgbClr val="FF0000"/>
                </a:solidFill>
                <a:latin typeface="Arial" charset="0"/>
                <a:sym typeface="Wingdings" charset="0"/>
              </a:rPr>
              <a:t> section</a:t>
            </a:r>
            <a:endParaRPr lang="en-US" altLang="ja-JP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BL	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movf	NUM2, W		</a:t>
            </a: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 if (NUM1 &lt; NUM2)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solidFill>
                  <a:srgbClr val="FF0000"/>
                </a:solidFill>
                <a:latin typeface="Arial" charset="0"/>
                <a:sym typeface="Wingdings" charset="0"/>
              </a:rPr>
              <a:t>						W = NUM2</a:t>
            </a:r>
            <a:endParaRPr lang="en-US" sz="14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Done	</a:t>
            </a:r>
          </a:p>
          <a:p>
            <a:pPr eaLnBrk="1" hangingPunct="1">
              <a:buFont typeface="Wingdings" charset="0"/>
              <a:buNone/>
            </a:pPr>
            <a:r>
              <a:rPr lang="en-US" sz="1400">
                <a:latin typeface="Arial" charset="0"/>
              </a:rPr>
              <a:t>		movwf	MAX		</a:t>
            </a:r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8A6502-D0FD-47A9-AC04-1609078B9CBF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434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F6C3E7-A52E-D644-BCE3-93151B9E39DC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14343" name="Content Placeholder 8"/>
          <p:cNvSpPr txBox="1">
            <a:spLocks/>
          </p:cNvSpPr>
          <p:nvPr/>
        </p:nvSpPr>
        <p:spPr bwMode="auto">
          <a:xfrm>
            <a:off x="6477000" y="2590800"/>
            <a:ext cx="2590800" cy="22098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u="sng" dirty="0">
                <a:solidFill>
                  <a:srgbClr val="0000CC"/>
                </a:solidFill>
              </a:rPr>
              <a:t>High-level operation: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if (NUM1 &gt;= NUM2)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     MAX = NUM1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else</a:t>
            </a:r>
          </a:p>
          <a:p>
            <a: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000" b="1" dirty="0">
                <a:solidFill>
                  <a:srgbClr val="0000CC"/>
                </a:solidFill>
              </a:rPr>
              <a:t>     MAX = NUM2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HW 5 to be posted; due 11/22</a:t>
            </a:r>
          </a:p>
          <a:p>
            <a:pPr lvl="1"/>
            <a:r>
              <a:rPr lang="en-US" dirty="0">
                <a:latin typeface="Arial" charset="0"/>
              </a:rPr>
              <a:t>Common final exam scheduled: Wednesday, 12/18, 6:30-9:30 PM (room TBD)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Review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PIC instruction set basics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Data transfers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Bit manipulation instructions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Today’</a:t>
            </a:r>
            <a:r>
              <a:rPr lang="en-US" altLang="ja-JP" sz="2800" dirty="0">
                <a:latin typeface="Arial" charset="0"/>
              </a:rPr>
              <a:t>s 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Arithmetic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Logical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Shift/rotate instructions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Control flow</a:t>
            </a:r>
            <a:endParaRPr lang="en-US" sz="24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 dirty="0">
              <a:latin typeface="Arial" charset="0"/>
            </a:endParaRPr>
          </a:p>
          <a:p>
            <a:pPr lvl="2">
              <a:lnSpc>
                <a:spcPct val="9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1FF3B5-956F-4CE8-8999-380EC3204C77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28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13E94A-64D1-DF45-AEA5-25EB29A92916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>
                <a:latin typeface="Arial" charset="0"/>
              </a:rPr>
              <a:t>PIC programming: examples of common sequences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5 to be posted; due 11/22</a:t>
            </a:r>
          </a:p>
          <a:p>
            <a:pPr lvl="1"/>
            <a:r>
              <a:rPr lang="en-US" dirty="0">
                <a:latin typeface="Arial" charset="0"/>
              </a:rPr>
              <a:t>Common final exam scheduled: Wednesday, 12/18, 6:30-9:30 PM (room TBD)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2ECC0C-52E2-4ABD-A130-B4F354426776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E7BBF9-F706-E24E-8B2D-3E6C36D4ABC2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Four typical instruction formats (+ few special purpose)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Upper bits of all hold </a:t>
            </a:r>
            <a:r>
              <a:rPr lang="en-US" dirty="0" err="1"/>
              <a:t>opcode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Byte-oriented includes 1 bit destination,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Bit-oriented includes 3 bit position (0-7),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Literal/control includes 8 bit literal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CALL/GOTO includes 11 bit literal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/>
              <a:t>cblock</a:t>
            </a:r>
            <a:r>
              <a:rPr lang="en-US" dirty="0"/>
              <a:t> &lt;</a:t>
            </a:r>
            <a:r>
              <a:rPr lang="en-US" dirty="0" err="1"/>
              <a:t>start_address</a:t>
            </a:r>
            <a:r>
              <a:rPr lang="en-US" dirty="0"/>
              <a:t>&gt;: start of 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All names between </a:t>
            </a:r>
            <a:r>
              <a:rPr lang="en-US" dirty="0" err="1"/>
              <a:t>cblock</a:t>
            </a:r>
            <a:r>
              <a:rPr lang="en-US" dirty="0"/>
              <a:t>/</a:t>
            </a:r>
            <a:r>
              <a:rPr lang="en-US" dirty="0" err="1"/>
              <a:t>endc</a:t>
            </a:r>
            <a:r>
              <a:rPr lang="en-US" dirty="0"/>
              <a:t> directives assigned to consecutive bytes starting at &lt;</a:t>
            </a:r>
            <a:r>
              <a:rPr lang="en-US" dirty="0" err="1"/>
              <a:t>start_address</a:t>
            </a:r>
            <a:r>
              <a:rPr lang="en-US" dirty="0"/>
              <a:t>&gt;</a:t>
            </a:r>
          </a:p>
        </p:txBody>
      </p:sp>
      <p:sp>
        <p:nvSpPr>
          <p:cNvPr id="51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4E28A8-D443-4C9B-8E64-7BB213824B2F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7F8113-0013-D544-994B-E3985E05C817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D07732-7B29-0949-A858-0FAF5C3E5B9E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56CAC8-E9B2-45F7-8F20-FC9C4E38EEA5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087720" y="5490000"/>
              <a:ext cx="360" cy="3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/>
            <p:spPr/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556B9B-5328-4D94-80A9-84E42A534AA5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28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1B46F4D-3354-FA4C-9FC9-36CB1F881986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Review: PIC instructions (cont.)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Clearing register: clrw/clrf</a:t>
            </a:r>
          </a:p>
          <a:p>
            <a:r>
              <a:rPr lang="en-US">
                <a:latin typeface="Arial" charset="0"/>
              </a:rPr>
              <a:t>Moving values: movlw/movwf/movf</a:t>
            </a:r>
          </a:p>
          <a:p>
            <a:r>
              <a:rPr lang="en-US">
                <a:latin typeface="Arial" charset="0"/>
              </a:rPr>
              <a:t>Swap nibbles: swapf</a:t>
            </a:r>
          </a:p>
          <a:p>
            <a:r>
              <a:rPr lang="en-US">
                <a:latin typeface="Arial" charset="0"/>
              </a:rPr>
              <a:t>Single bit manipulation: bsf/bcf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D7BA90-DBBF-4CD6-B937-98BBC43E9E72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D4CA8A-E496-9B45-A8B2-F1B2978BBC97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E6BC83-03D8-3840-B671-C56BEFAB534D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Increment/Decrement/</a:t>
            </a:r>
            <a:br>
              <a:rPr lang="en-US" sz="4000">
                <a:latin typeface="Garamond" charset="0"/>
              </a:rPr>
            </a:br>
            <a:r>
              <a:rPr lang="en-US" sz="4000">
                <a:latin typeface="Garamond" charset="0"/>
              </a:rPr>
              <a:t>Complement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505200"/>
            <a:ext cx="8153400" cy="2667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;Increment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incf   TEMP1, W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;W &lt;- TEMP1+1; TEMP1 unchanged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decf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;Decrement TEMP1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comf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;Change 0s and 1s to 1s and 0s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81000" y="1905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incf     f, F(W)		</a:t>
            </a:r>
            <a:r>
              <a:rPr lang="en-US" sz="2100">
                <a:cs typeface="Arial" charset="0"/>
              </a:rPr>
              <a:t>; increment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decf    f, F(W)		</a:t>
            </a:r>
            <a:r>
              <a:rPr lang="en-US" sz="2100">
                <a:cs typeface="Arial" charset="0"/>
              </a:rPr>
              <a:t>;decrement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100">
                <a:solidFill>
                  <a:srgbClr val="A50021"/>
                </a:solidFill>
                <a:cs typeface="Arial" charset="0"/>
              </a:rPr>
              <a:t>comf   f, F(W)		</a:t>
            </a:r>
            <a:r>
              <a:rPr lang="en-US" sz="2100">
                <a:cs typeface="Arial" charset="0"/>
              </a:rPr>
              <a:t>;complement f, putting result in F or W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7086600" y="3124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	  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92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F773A34-AAF3-40D0-9048-D93D5F937F8A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C7032D-6074-2441-9A97-B103E8754FFF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Addition/Subtraction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962400"/>
            <a:ext cx="7924800" cy="2057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800">
                <a:latin typeface="Arial" charset="0"/>
              </a:rPr>
              <a:t>Examples: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= 5+W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addwf   TEMP1, F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= TEMP1+W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sublw   5	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W = 5-W (</a:t>
            </a:r>
            <a:r>
              <a:rPr lang="en-US" sz="1800">
                <a:solidFill>
                  <a:srgbClr val="FF0000"/>
                </a:solidFill>
                <a:latin typeface="Arial" charset="0"/>
              </a:rPr>
              <a:t>not W = W-5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 )</a:t>
            </a:r>
          </a:p>
          <a:p>
            <a:pPr>
              <a:lnSpc>
                <a:spcPct val="80000"/>
              </a:lnSpc>
            </a:pPr>
            <a:r>
              <a:rPr lang="en-US" sz="1800">
                <a:latin typeface="Arial" charset="0"/>
              </a:rPr>
              <a:t>subwf   TEMP1, F 	</a:t>
            </a:r>
            <a:r>
              <a:rPr lang="en-US" sz="1800">
                <a:solidFill>
                  <a:srgbClr val="058795"/>
                </a:solidFill>
                <a:latin typeface="Arial" charset="0"/>
              </a:rPr>
              <a:t>; TEMP1 = TEMP1 - W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228600" y="1219200"/>
            <a:ext cx="8763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addlw    k		</a:t>
            </a:r>
            <a:r>
              <a:rPr lang="en-US" sz="2100"/>
              <a:t>;add literal value k into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addwf    f, F(W)		</a:t>
            </a:r>
            <a:r>
              <a:rPr lang="en-US" sz="2100"/>
              <a:t>;add w and f,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</a:pPr>
            <a:r>
              <a:rPr lang="en-US" sz="2100">
                <a:solidFill>
                  <a:srgbClr val="A50021"/>
                </a:solidFill>
              </a:rPr>
              <a:t>addwfc  f, F(W)		</a:t>
            </a:r>
            <a:r>
              <a:rPr lang="en-US" sz="2100"/>
              <a:t>;add w, f, and C, putting result in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sublw    k		</a:t>
            </a:r>
            <a:r>
              <a:rPr lang="en-US" sz="2100"/>
              <a:t>;subtract W from literal value k, putting 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/>
              <a:t>				;result in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r>
              <a:rPr lang="en-US" sz="2100">
                <a:solidFill>
                  <a:srgbClr val="A50021"/>
                </a:solidFill>
              </a:rPr>
              <a:t>subwf    f, F(W)		</a:t>
            </a:r>
            <a:r>
              <a:rPr lang="en-US" sz="2100"/>
              <a:t>;subtract W from f,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</a:pPr>
            <a:r>
              <a:rPr lang="en-US" sz="2100">
                <a:solidFill>
                  <a:srgbClr val="A50021"/>
                </a:solidFill>
              </a:rPr>
              <a:t>subwfb  f, F(W)		</a:t>
            </a:r>
            <a:r>
              <a:rPr lang="en-US" sz="2100"/>
              <a:t>;subtract f – W – (~C), putting result in  F or W</a:t>
            </a: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endParaRPr lang="en-US" sz="2100"/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charset="0"/>
              <a:buNone/>
            </a:pPr>
            <a:endParaRPr lang="en-US" sz="2100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7010400" y="3657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1600">
                <a:cs typeface="Arial" charset="0"/>
              </a:rPr>
              <a:t>STATUS bits: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0"/>
              <a:buNone/>
              <a:defRPr/>
            </a:pPr>
            <a:r>
              <a:rPr lang="en-US" sz="2500">
                <a:solidFill>
                  <a:srgbClr val="A50021"/>
                </a:solidFill>
                <a:cs typeface="Arial" charset="0"/>
              </a:rPr>
              <a:t> C, DC, Z</a:t>
            </a:r>
            <a:endParaRPr lang="en-US" sz="28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102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0A2EC7A-E642-4E74-9E54-0406713FBA1E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Show the values of all changed registers after the following sequence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cblock</a:t>
            </a:r>
            <a:r>
              <a:rPr lang="en-US" dirty="0">
                <a:ea typeface="+mn-ea"/>
                <a:cs typeface="+mn-cs"/>
              </a:rPr>
              <a:t>	0x20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varA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varB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endc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clrf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varA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clrf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varB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clrf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varC</a:t>
            </a: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incf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varA</a:t>
            </a:r>
            <a:r>
              <a:rPr lang="en-US" dirty="0">
                <a:ea typeface="+mn-ea"/>
                <a:cs typeface="+mn-cs"/>
              </a:rPr>
              <a:t>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sublw</a:t>
            </a:r>
            <a:r>
              <a:rPr lang="en-US" dirty="0">
                <a:ea typeface="+mn-ea"/>
                <a:cs typeface="+mn-cs"/>
              </a:rPr>
              <a:t>	0x0F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addwf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varB</a:t>
            </a:r>
            <a:r>
              <a:rPr lang="en-US" dirty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decf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varB</a:t>
            </a:r>
            <a:r>
              <a:rPr lang="en-US" dirty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comf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varB</a:t>
            </a:r>
            <a:r>
              <a:rPr lang="en-US" dirty="0">
                <a:ea typeface="+mn-ea"/>
                <a:cs typeface="+mn-cs"/>
              </a:rPr>
              <a:t>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err="1">
                <a:ea typeface="+mn-ea"/>
                <a:cs typeface="+mn-cs"/>
              </a:rPr>
              <a:t>subwf</a:t>
            </a: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err="1">
                <a:ea typeface="+mn-ea"/>
                <a:cs typeface="+mn-cs"/>
              </a:rPr>
              <a:t>varC</a:t>
            </a:r>
            <a:r>
              <a:rPr lang="en-US" dirty="0">
                <a:ea typeface="+mn-ea"/>
                <a:cs typeface="+mn-cs"/>
              </a:rPr>
              <a:t>, F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EC2199-6F07-47D4-9497-87294532192F}" type="datetime1">
              <a:rPr lang="en-US" sz="1200" smtClean="0">
                <a:latin typeface="Garamond" charset="0"/>
              </a:rPr>
              <a:t>11/15/2019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28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B3BF52-7EAB-C047-87CE-39FE1D6C3F31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11106</TotalTime>
  <Words>2348</Words>
  <Application>Microsoft Office PowerPoint</Application>
  <PresentationFormat>On-screen Show (4:3)</PresentationFormat>
  <Paragraphs>336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Garamond</vt:lpstr>
      <vt:lpstr>Wingdings</vt:lpstr>
      <vt:lpstr>Edge</vt:lpstr>
      <vt:lpstr>EECE.3170 Microprocessor Systems Design I</vt:lpstr>
      <vt:lpstr>Lecture outline</vt:lpstr>
      <vt:lpstr>Review: PIC instructions</vt:lpstr>
      <vt:lpstr>PowerPoint Presentation</vt:lpstr>
      <vt:lpstr>PowerPoint Presentation</vt:lpstr>
      <vt:lpstr>Review: PIC instructions (cont.)</vt:lpstr>
      <vt:lpstr>Increment/Decrement/ Complement</vt:lpstr>
      <vt:lpstr>Addition/Subtraction</vt:lpstr>
      <vt:lpstr>Example</vt:lpstr>
      <vt:lpstr>Example solution</vt:lpstr>
      <vt:lpstr>Logical Operations</vt:lpstr>
      <vt:lpstr>Shift/Rotate</vt:lpstr>
      <vt:lpstr>Example</vt:lpstr>
      <vt:lpstr>Example solution</vt:lpstr>
      <vt:lpstr>Control flow</vt:lpstr>
      <vt:lpstr>Conditional Execution</vt:lpstr>
      <vt:lpstr>Example</vt:lpstr>
      <vt:lpstr>Example solution (part a)</vt:lpstr>
      <vt:lpstr>Example solution (part b)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1788</cp:revision>
  <dcterms:created xsi:type="dcterms:W3CDTF">2006-04-03T05:03:01Z</dcterms:created>
  <dcterms:modified xsi:type="dcterms:W3CDTF">2019-11-15T15:56:58Z</dcterms:modified>
</cp:coreProperties>
</file>