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408" r:id="rId4"/>
    <p:sldId id="516" r:id="rId5"/>
    <p:sldId id="519" r:id="rId6"/>
    <p:sldId id="498" r:id="rId7"/>
    <p:sldId id="420" r:id="rId8"/>
    <p:sldId id="421" r:id="rId9"/>
    <p:sldId id="419" r:id="rId10"/>
    <p:sldId id="401" r:id="rId11"/>
    <p:sldId id="402" r:id="rId12"/>
    <p:sldId id="422" r:id="rId13"/>
    <p:sldId id="423" r:id="rId14"/>
    <p:sldId id="379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4DACC2-FEF1-4A17-B738-AAA364B2FB8D}" v="6" dt="2019-10-29T22:02:33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064DACC2-FEF1-4A17-B738-AAA364B2FB8D}"/>
    <pc:docChg chg="undo custSel addSld delSld modSld">
      <pc:chgData name="Geiger, Michael J" userId="13cae92b-b37c-450b-a449-82fcae19569d" providerId="ADAL" clId="{064DACC2-FEF1-4A17-B738-AAA364B2FB8D}" dt="2019-10-30T15:06:41.843" v="928" actId="20577"/>
      <pc:docMkLst>
        <pc:docMk/>
      </pc:docMkLst>
      <pc:sldChg chg="modSp">
        <pc:chgData name="Geiger, Michael J" userId="13cae92b-b37c-450b-a449-82fcae19569d" providerId="ADAL" clId="{064DACC2-FEF1-4A17-B738-AAA364B2FB8D}" dt="2019-10-29T21:45:53.365" v="21" actId="20577"/>
        <pc:sldMkLst>
          <pc:docMk/>
          <pc:sldMk cId="0" sldId="256"/>
        </pc:sldMkLst>
        <pc:spChg chg="mod">
          <ac:chgData name="Geiger, Michael J" userId="13cae92b-b37c-450b-a449-82fcae19569d" providerId="ADAL" clId="{064DACC2-FEF1-4A17-B738-AAA364B2FB8D}" dt="2019-10-29T21:45:53.365" v="21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064DACC2-FEF1-4A17-B738-AAA364B2FB8D}" dt="2019-10-29T21:46:14.651" v="68" actId="20577"/>
        <pc:sldMkLst>
          <pc:docMk/>
          <pc:sldMk cId="0" sldId="257"/>
        </pc:sldMkLst>
        <pc:spChg chg="mod">
          <ac:chgData name="Geiger, Michael J" userId="13cae92b-b37c-450b-a449-82fcae19569d" providerId="ADAL" clId="{064DACC2-FEF1-4A17-B738-AAA364B2FB8D}" dt="2019-10-29T21:46:14.651" v="68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064DACC2-FEF1-4A17-B738-AAA364B2FB8D}" dt="2019-10-29T22:02:33.196" v="879"/>
        <pc:sldMkLst>
          <pc:docMk/>
          <pc:sldMk cId="0" sldId="379"/>
        </pc:sldMkLst>
        <pc:spChg chg="mod">
          <ac:chgData name="Geiger, Michael J" userId="13cae92b-b37c-450b-a449-82fcae19569d" providerId="ADAL" clId="{064DACC2-FEF1-4A17-B738-AAA364B2FB8D}" dt="2019-10-29T22:02:33.196" v="879"/>
          <ac:spMkLst>
            <pc:docMk/>
            <pc:sldMk cId="0" sldId="379"/>
            <ac:spMk id="30722" creationId="{00000000-0000-0000-0000-000000000000}"/>
          </ac:spMkLst>
        </pc:spChg>
      </pc:sldChg>
      <pc:sldChg chg="modSp">
        <pc:chgData name="Geiger, Michael J" userId="13cae92b-b37c-450b-a449-82fcae19569d" providerId="ADAL" clId="{064DACC2-FEF1-4A17-B738-AAA364B2FB8D}" dt="2019-10-30T15:06:41.843" v="928" actId="20577"/>
        <pc:sldMkLst>
          <pc:docMk/>
          <pc:sldMk cId="0" sldId="408"/>
        </pc:sldMkLst>
        <pc:spChg chg="mod">
          <ac:chgData name="Geiger, Michael J" userId="13cae92b-b37c-450b-a449-82fcae19569d" providerId="ADAL" clId="{064DACC2-FEF1-4A17-B738-AAA364B2FB8D}" dt="2019-10-30T15:06:41.843" v="928" actId="20577"/>
          <ac:spMkLst>
            <pc:docMk/>
            <pc:sldMk cId="0" sldId="408"/>
            <ac:spMk id="20482" creationId="{00000000-0000-0000-0000-000000000000}"/>
          </ac:spMkLst>
        </pc:spChg>
      </pc:sldChg>
      <pc:sldChg chg="del">
        <pc:chgData name="Geiger, Michael J" userId="13cae92b-b37c-450b-a449-82fcae19569d" providerId="ADAL" clId="{064DACC2-FEF1-4A17-B738-AAA364B2FB8D}" dt="2019-10-29T21:50:06.208" v="150" actId="2696"/>
        <pc:sldMkLst>
          <pc:docMk/>
          <pc:sldMk cId="0" sldId="413"/>
        </pc:sldMkLst>
      </pc:sldChg>
      <pc:sldChg chg="del">
        <pc:chgData name="Geiger, Michael J" userId="13cae92b-b37c-450b-a449-82fcae19569d" providerId="ADAL" clId="{064DACC2-FEF1-4A17-B738-AAA364B2FB8D}" dt="2019-10-29T21:50:06.224" v="151" actId="2696"/>
        <pc:sldMkLst>
          <pc:docMk/>
          <pc:sldMk cId="0" sldId="414"/>
        </pc:sldMkLst>
      </pc:sldChg>
      <pc:sldChg chg="del">
        <pc:chgData name="Geiger, Michael J" userId="13cae92b-b37c-450b-a449-82fcae19569d" providerId="ADAL" clId="{064DACC2-FEF1-4A17-B738-AAA364B2FB8D}" dt="2019-10-29T21:50:06.249" v="152" actId="2696"/>
        <pc:sldMkLst>
          <pc:docMk/>
          <pc:sldMk cId="0" sldId="415"/>
        </pc:sldMkLst>
      </pc:sldChg>
      <pc:sldChg chg="del">
        <pc:chgData name="Geiger, Michael J" userId="13cae92b-b37c-450b-a449-82fcae19569d" providerId="ADAL" clId="{064DACC2-FEF1-4A17-B738-AAA364B2FB8D}" dt="2019-10-29T21:50:06.310" v="153" actId="2696"/>
        <pc:sldMkLst>
          <pc:docMk/>
          <pc:sldMk cId="0" sldId="417"/>
        </pc:sldMkLst>
      </pc:sldChg>
      <pc:sldChg chg="del">
        <pc:chgData name="Geiger, Michael J" userId="13cae92b-b37c-450b-a449-82fcae19569d" providerId="ADAL" clId="{064DACC2-FEF1-4A17-B738-AAA364B2FB8D}" dt="2019-10-29T21:50:06.339" v="154" actId="2696"/>
        <pc:sldMkLst>
          <pc:docMk/>
          <pc:sldMk cId="0" sldId="418"/>
        </pc:sldMkLst>
      </pc:sldChg>
      <pc:sldChg chg="modSp">
        <pc:chgData name="Geiger, Michael J" userId="13cae92b-b37c-450b-a449-82fcae19569d" providerId="ADAL" clId="{064DACC2-FEF1-4A17-B738-AAA364B2FB8D}" dt="2019-10-29T21:49:55.484" v="141" actId="20577"/>
        <pc:sldMkLst>
          <pc:docMk/>
          <pc:sldMk cId="2621702830" sldId="422"/>
        </pc:sldMkLst>
        <pc:spChg chg="mod">
          <ac:chgData name="Geiger, Michael J" userId="13cae92b-b37c-450b-a449-82fcae19569d" providerId="ADAL" clId="{064DACC2-FEF1-4A17-B738-AAA364B2FB8D}" dt="2019-10-29T21:49:55.484" v="141" actId="20577"/>
          <ac:spMkLst>
            <pc:docMk/>
            <pc:sldMk cId="2621702830" sldId="422"/>
            <ac:spMk id="10243" creationId="{00000000-0000-0000-0000-000000000000}"/>
          </ac:spMkLst>
        </pc:spChg>
      </pc:sldChg>
      <pc:sldChg chg="modSp">
        <pc:chgData name="Geiger, Michael J" userId="13cae92b-b37c-450b-a449-82fcae19569d" providerId="ADAL" clId="{064DACC2-FEF1-4A17-B738-AAA364B2FB8D}" dt="2019-10-29T21:50:00.361" v="149" actId="20577"/>
        <pc:sldMkLst>
          <pc:docMk/>
          <pc:sldMk cId="4046587374" sldId="423"/>
        </pc:sldMkLst>
        <pc:spChg chg="mod">
          <ac:chgData name="Geiger, Michael J" userId="13cae92b-b37c-450b-a449-82fcae19569d" providerId="ADAL" clId="{064DACC2-FEF1-4A17-B738-AAA364B2FB8D}" dt="2019-10-29T21:50:00.361" v="149" actId="20577"/>
          <ac:spMkLst>
            <pc:docMk/>
            <pc:sldMk cId="4046587374" sldId="423"/>
            <ac:spMk id="11267" creationId="{00000000-0000-0000-0000-000000000000}"/>
          </ac:spMkLst>
        </pc:spChg>
      </pc:sldChg>
      <pc:sldChg chg="modSp add">
        <pc:chgData name="Geiger, Michael J" userId="13cae92b-b37c-450b-a449-82fcae19569d" providerId="ADAL" clId="{064DACC2-FEF1-4A17-B738-AAA364B2FB8D}" dt="2019-10-29T22:01:58.672" v="878" actId="20577"/>
        <pc:sldMkLst>
          <pc:docMk/>
          <pc:sldMk cId="0" sldId="498"/>
        </pc:sldMkLst>
        <pc:spChg chg="mod">
          <ac:chgData name="Geiger, Michael J" userId="13cae92b-b37c-450b-a449-82fcae19569d" providerId="ADAL" clId="{064DACC2-FEF1-4A17-B738-AAA364B2FB8D}" dt="2019-10-29T21:59:06.112" v="604" actId="20577"/>
          <ac:spMkLst>
            <pc:docMk/>
            <pc:sldMk cId="0" sldId="498"/>
            <ac:spMk id="17410" creationId="{00000000-0000-0000-0000-000000000000}"/>
          </ac:spMkLst>
        </pc:spChg>
        <pc:spChg chg="mod">
          <ac:chgData name="Geiger, Michael J" userId="13cae92b-b37c-450b-a449-82fcae19569d" providerId="ADAL" clId="{064DACC2-FEF1-4A17-B738-AAA364B2FB8D}" dt="2019-10-29T22:01:58.672" v="878" actId="20577"/>
          <ac:spMkLst>
            <pc:docMk/>
            <pc:sldMk cId="0" sldId="498"/>
            <ac:spMk id="52229" creationId="{00000000-0000-0000-0000-000000000000}"/>
          </ac:spMkLst>
        </pc:spChg>
      </pc:sldChg>
      <pc:sldChg chg="add">
        <pc:chgData name="Geiger, Michael J" userId="13cae92b-b37c-450b-a449-82fcae19569d" providerId="ADAL" clId="{064DACC2-FEF1-4A17-B738-AAA364B2FB8D}" dt="2019-10-29T21:49:41.475" v="133"/>
        <pc:sldMkLst>
          <pc:docMk/>
          <pc:sldMk cId="0" sldId="516"/>
        </pc:sldMkLst>
      </pc:sldChg>
      <pc:sldChg chg="add">
        <pc:chgData name="Geiger, Michael J" userId="13cae92b-b37c-450b-a449-82fcae19569d" providerId="ADAL" clId="{064DACC2-FEF1-4A17-B738-AAA364B2FB8D}" dt="2019-10-29T21:49:41.475" v="133"/>
        <pc:sldMkLst>
          <pc:docMk/>
          <pc:sldMk cId="0" sldId="519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64A42B7-5FBB-B84A-95B0-DCA30C15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5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94406B1-6D41-1148-9624-3E98C652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286BCA-24EF-FE41-A194-A47099D145E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68C8AD-DA04-5847-B5CD-CC70CDB4028D}" type="datetime1">
              <a:rPr lang="en-US"/>
              <a:pPr/>
              <a:t>10/30/2019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079407-60D1-7840-86CC-A26A27F12CEF}" type="slidenum">
              <a:rPr lang="en-US"/>
              <a:pPr/>
              <a:t>6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C66FB-9864-5042-85AD-763A1E556148}" type="datetime1">
              <a:rPr lang="en-US" smtClean="0"/>
              <a:t>10/30/2019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093788-D648-A240-AA8E-89AEA40FB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C2C64-55E1-024A-910B-6026066DC429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B595-8A03-654E-B84E-2F8061CEA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C8DE-1381-1748-85B5-2A61AA5546B4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3713E-34A2-7847-B5D4-AB7368138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9F8-37B2-9D42-8341-EBDC4E5F1A62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6EB9-8181-1543-9009-A9D401516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3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BD1-B552-FB41-9388-2E8E5C40BEF8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47C2-A18C-DD4C-AD61-4BF7EA2D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0A60-9AC7-CB45-BB11-3C34B6733BA2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EC40-8A11-A443-8871-2A27CF9C2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8AD5-6598-8240-92D7-BF26620D0AD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6810-C5E5-4643-A79A-ED6B5B19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4946-5152-AD49-92BC-DA3BEBC2357A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F7F8-97A8-7749-B7F3-D6F7C993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68CA-EA98-0E46-A9C0-F3A47800830A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3435-2EB9-B440-A6CB-FDF2EBF6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D43A-3EDB-6345-83ED-6703451FC407}" type="datetime1">
              <a:rPr lang="en-US" smtClean="0"/>
              <a:t>10/30/2019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E96D-D402-F240-B41F-09533D88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49AA-4B3A-4E4B-B70C-84F965EE9B2A}" type="datetime1">
              <a:rPr lang="en-US" smtClean="0"/>
              <a:t>10/30/2019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6FB8-6D70-8748-9DAE-7228450E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BB19-1AC5-F846-93D5-7FC9CBA19B51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40163-1A9A-544F-9E97-C957BA2B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189C-9E02-F94E-BF67-AC16EC69EC6B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5F07-7DFB-B54C-9EE9-99F8002F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FAACD5A-13F5-6146-B72E-F5FB93E01E06}" type="datetime1">
              <a:rPr lang="en-US" smtClean="0"/>
              <a:t>10/30/2019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C8478BC-6823-8842-9736-6C097A50B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24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subroutines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00CC"/>
                </a:solidFill>
                <a:latin typeface="Arial" charset="0"/>
              </a:rPr>
              <a:t>CALL</a:t>
            </a:r>
            <a:r>
              <a:rPr lang="en-US" sz="2200" dirty="0">
                <a:latin typeface="Arial" charset="0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&lt;proc&gt; is written as label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00CC"/>
                </a:solidFill>
                <a:latin typeface="Arial" charset="0"/>
              </a:rPr>
              <a:t>RET</a:t>
            </a:r>
            <a:r>
              <a:rPr lang="en-US" sz="2200" dirty="0">
                <a:latin typeface="Arial" charset="0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Store data </a:t>
            </a:r>
            <a:r>
              <a:rPr lang="ja-JP" altLang="en-US" sz="1900" dirty="0">
                <a:latin typeface="Arial" charset="0"/>
              </a:rPr>
              <a:t>“</a:t>
            </a:r>
            <a:r>
              <a:rPr lang="en-US" altLang="ja-JP" sz="1900" dirty="0">
                <a:latin typeface="Arial" charset="0"/>
              </a:rPr>
              <a:t>above</a:t>
            </a:r>
            <a:r>
              <a:rPr lang="ja-JP" altLang="en-US" sz="1900" dirty="0">
                <a:latin typeface="Arial" charset="0"/>
              </a:rPr>
              <a:t>”</a:t>
            </a:r>
            <a:r>
              <a:rPr lang="en-US" altLang="ja-JP" sz="1900" dirty="0">
                <a:latin typeface="Arial" charset="0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Basic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 sz="1900" dirty="0">
                <a:latin typeface="Arial" charset="0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Directly storing flags: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Storing all 16-/32-bit general purpose registers: </a:t>
            </a:r>
            <a:r>
              <a:rPr lang="en-US" sz="1900" dirty="0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Restoring state: </a:t>
            </a:r>
            <a:r>
              <a:rPr lang="en-US" sz="2200" dirty="0">
                <a:solidFill>
                  <a:srgbClr val="0000CC"/>
                </a:solidFill>
                <a:latin typeface="Arial" charset="0"/>
              </a:rPr>
              <a:t>POP/POPF/POPA/POPAD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B5D5D8-27CD-2F4F-8D78-8A321D095F6A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Exam 2 Preview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53E536-5AA4-E843-BDC7-2EE4026887D7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2D8F83-08D9-C74F-9F2B-3B7C04B05018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AEF191-C004-004E-AF0A-ECB90EFBB165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Global variables </a:t>
            </a:r>
            <a:r>
              <a:rPr lang="en-US" sz="2000">
                <a:latin typeface="Arial" charset="0"/>
                <a:sym typeface="Wingdings" charset="0"/>
              </a:rPr>
              <a:t> static; </a:t>
            </a:r>
            <a:r>
              <a:rPr lang="en-US" sz="2000">
                <a:latin typeface="Arial" charset="0"/>
              </a:rPr>
              <a:t>allocated in data segment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Other variables </a:t>
            </a:r>
            <a:r>
              <a:rPr lang="en-US" sz="2000">
                <a:latin typeface="Arial" charset="0"/>
                <a:sym typeface="Wingdings" charset="0"/>
              </a:rPr>
              <a:t> dynamic; allocated on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variables within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EBP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Function arguments (starting at EBP + 8)</a:t>
            </a:r>
            <a:endParaRPr lang="en-US" sz="17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Evaluate condition (CMP instruction(s))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Conditional jump (often to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If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 ends with unconditional jump to skip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endParaRPr lang="en-US" altLang="ja-JP" sz="20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Loops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Initialize variable at 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Test loop condition (similar to if)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Change loop variable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10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Review: Stack accesses</a:t>
            </a:r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On function call</a:t>
            </a:r>
          </a:p>
          <a:p>
            <a:r>
              <a:rPr lang="en-US" altLang="en-US">
                <a:ea typeface="ＭＳ Ｐゴシック" pitchFamily="34" charset="-128"/>
              </a:rPr>
              <a:t>SP or ESP: points to current top of stack</a:t>
            </a:r>
          </a:p>
          <a:p>
            <a:pPr lvl="1"/>
            <a:r>
              <a:rPr lang="en-US" altLang="en-US">
                <a:ea typeface="ＭＳ Ｐゴシック" pitchFamily="34" charset="-128"/>
              </a:rPr>
              <a:t>Lowest address in current stack frame</a:t>
            </a:r>
          </a:p>
          <a:p>
            <a:r>
              <a:rPr lang="en-US" altLang="en-US">
                <a:ea typeface="ＭＳ Ｐゴシック" pitchFamily="34" charset="-128"/>
              </a:rPr>
              <a:t>BP or EBP: used to reference data within frame</a:t>
            </a:r>
          </a:p>
          <a:p>
            <a:pPr lvl="1"/>
            <a:r>
              <a:rPr lang="en-US" altLang="en-US">
                <a:ea typeface="ＭＳ Ｐゴシック" pitchFamily="34" charset="-128"/>
              </a:rPr>
              <a:t>Arguments</a:t>
            </a:r>
          </a:p>
          <a:p>
            <a:pPr lvl="1"/>
            <a:r>
              <a:rPr lang="en-US" altLang="en-US">
                <a:ea typeface="ＭＳ Ｐゴシック" pitchFamily="34" charset="-128"/>
              </a:rPr>
              <a:t>Local variables</a:t>
            </a: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E87027-8358-5346-97FC-D5DA51F48385}" type="datetime1">
              <a:rPr lang="en-US" altLang="en-US" sz="1200" smtClean="0">
                <a:latin typeface="Garamond" pitchFamily="18" charset="0"/>
                <a:cs typeface="Arial" charset="0"/>
              </a:rPr>
              <a:t>10/30/2019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 Lecture 17</a:t>
            </a:r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11032C-7A63-412C-AC6A-4C9E9F622E26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0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1126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Review: 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Arguments start at offset 8 from EBP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Local variables start at offset -4 from EBP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Ex. (testfile1.asm)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_X$ = -48; size = 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PTR _i$[ebp],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85E41A-E821-8B41-86CD-AB1B0D1A2855}" type="datetime1">
              <a:rPr lang="en-US" altLang="en-US" sz="1200" smtClean="0">
                <a:latin typeface="Garamond" pitchFamily="18" charset="0"/>
                <a:cs typeface="Arial" charset="0"/>
              </a:rPr>
              <a:t>10/30/2019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 Lecture 17</a:t>
            </a:r>
          </a:p>
        </p:txBody>
      </p:sp>
      <p:sp>
        <p:nvSpPr>
          <p:cNvPr id="112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3E6396-ACFD-4E30-9EFB-084676C9F980}" type="slidenum">
              <a:rPr lang="en-US" altLang="en-US" sz="1200">
                <a:latin typeface="Garamond" pitchFamily="18" charset="0"/>
                <a:cs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8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Exam 2—PLEASE BE ON TIME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</a:t>
            </a:r>
          </a:p>
          <a:p>
            <a:pPr lvl="1"/>
            <a:r>
              <a:rPr lang="en-US">
                <a:latin typeface="Arial" charset="0"/>
              </a:rPr>
              <a:t>HW 4 due today—no late submissions accepted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3F8464-9909-434E-9AFA-5A56DC8E6BC1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C327EE-5611-4747-AF57-88A6AF34DF8E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Announcements/reminders:</a:t>
            </a:r>
          </a:p>
          <a:p>
            <a:pPr lvl="1"/>
            <a:r>
              <a:rPr lang="en-US" dirty="0">
                <a:latin typeface="Arial" charset="0"/>
              </a:rPr>
              <a:t>HW 4 due today—no late submissions accepted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63F0F9-5467-0845-81F3-E743E8D94341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40F051-7303-A847-88A1-A39D5D4465C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Please attend your registered section unless you have permission to do otherwise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One 8.5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x 11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No other notes or electronic devices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Covers lectures 12-13, 15-23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Format similar to old exams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multiple choice question </a:t>
            </a:r>
            <a:r>
              <a:rPr lang="en-US" sz="2400" i="1" dirty="0">
                <a:latin typeface="Arial" charset="0"/>
              </a:rPr>
              <a:t>(instructions covered)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short code sequence to evaluate </a:t>
            </a:r>
            <a:r>
              <a:rPr lang="en-US" sz="2400" i="1" dirty="0">
                <a:latin typeface="Arial" charset="0"/>
              </a:rPr>
              <a:t>(logical/shift/rotate/bit scan)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set of short answer questions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2 short </a:t>
            </a:r>
            <a:r>
              <a:rPr lang="en-US" sz="2400" dirty="0">
                <a:latin typeface="Arial" charset="0"/>
              </a:rPr>
              <a:t>instruction sequences to write</a:t>
            </a:r>
            <a:endParaRPr lang="en-US" sz="2000" dirty="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CFB12-F182-EE44-8F9A-6A7DFAA410C0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523655-E675-6647-8F06-9E89D7CD4051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3D2689-C4CD-D743-828E-7B326C49AF1A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01364-1BEF-1544-ABCF-70DB009B8D15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rotate 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Rotate instructions: bits that are shifted out one side are shifted back in other side</a:t>
            </a:r>
          </a:p>
          <a:p>
            <a:pPr lvl="1" eaLnBrk="1" hangingPunct="1"/>
            <a:r>
              <a:rPr lang="en-US">
                <a:latin typeface="Arial" charset="0"/>
              </a:rPr>
              <a:t>ROL &lt;src&gt;, &lt;amt&gt; or ROR &lt;src&gt;, &lt;amt&gt;</a:t>
            </a:r>
          </a:p>
          <a:p>
            <a:pPr lvl="1" eaLnBrk="1" hangingPunct="1"/>
            <a:r>
              <a:rPr lang="en-US">
                <a:latin typeface="Arial" charset="0"/>
              </a:rPr>
              <a:t>CF = last bit rotated</a:t>
            </a:r>
          </a:p>
          <a:p>
            <a:pPr eaLnBrk="1" hangingPunct="1"/>
            <a:r>
              <a:rPr lang="en-US">
                <a:latin typeface="Arial" charset="0"/>
              </a:rPr>
              <a:t>Rotate through carry instructions</a:t>
            </a:r>
          </a:p>
          <a:p>
            <a:pPr lvl="1"/>
            <a:r>
              <a:rPr lang="en-US">
                <a:latin typeface="Arial" charset="0"/>
              </a:rPr>
              <a:t>CF acts as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extra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bit that is part of value being rotated</a:t>
            </a:r>
          </a:p>
          <a:p>
            <a:pPr lvl="1"/>
            <a:r>
              <a:rPr lang="en-US">
                <a:latin typeface="Arial" charset="0"/>
              </a:rPr>
              <a:t>RCL &lt;src&gt;, &lt;amt&gt; or RCR &lt;src&gt;, &lt;amt&gt;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1EF919-06EB-0642-A6F4-1E76A43A54C2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11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A04BC-C187-3B41-99B1-69495CF98103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bit test/scan instructions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BT   </a:t>
            </a:r>
            <a:r>
              <a:rPr lang="en-US" dirty="0">
                <a:ea typeface="+mn-ea"/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BTR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reset </a:t>
            </a:r>
            <a:r>
              <a:rPr lang="en-US" i="1" dirty="0">
                <a:solidFill>
                  <a:srgbClr val="0000CC"/>
                </a:solidFill>
                <a:ea typeface="+mn-ea"/>
                <a:sym typeface="Wingdings" pitchFamily="2" charset="2"/>
              </a:rPr>
              <a:t>(source bit = 0)</a:t>
            </a:r>
            <a:endParaRPr lang="en-US" dirty="0">
              <a:solidFill>
                <a:srgbClr val="0000CC"/>
              </a:solidFill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BTS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set </a:t>
            </a:r>
            <a:r>
              <a:rPr lang="en-US" i="1" dirty="0">
                <a:solidFill>
                  <a:srgbClr val="0000CC"/>
                </a:solidFill>
                <a:ea typeface="+mn-ea"/>
                <a:sym typeface="Wingdings" pitchFamily="2" charset="2"/>
              </a:rPr>
              <a:t>(source bit = 1)</a:t>
            </a:r>
            <a:endParaRPr lang="en-US" dirty="0">
              <a:solidFill>
                <a:srgbClr val="0000CC"/>
              </a:solidFill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BTC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complement </a:t>
            </a:r>
            <a:r>
              <a:rPr lang="en-US" i="1" dirty="0">
                <a:solidFill>
                  <a:srgbClr val="0000CC"/>
                </a:solidFill>
                <a:ea typeface="+mn-ea"/>
                <a:sym typeface="Wingdings" pitchFamily="2" charset="2"/>
              </a:rPr>
              <a:t>(flip source bit)</a:t>
            </a:r>
            <a:endParaRPr lang="en-US" dirty="0">
              <a:solidFill>
                <a:srgbClr val="0000CC"/>
              </a:solidFill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Examples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BT  AX, 0  CF = bit 0 of AX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BTC  BX, 3  CF = bit 3 of BX; flip bit 3 of BX</a:t>
            </a:r>
            <a:br>
              <a:rPr lang="en-US" dirty="0">
                <a:sym typeface="Wingdings" pitchFamily="2" charset="2"/>
              </a:rPr>
            </a:b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BSF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Bit scan forward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(start with bit 0)</a:t>
            </a:r>
            <a:endParaRPr lang="en-US" dirty="0">
              <a:solidFill>
                <a:srgbClr val="0000CC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BSR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Bit scan reverse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(start with bit 1)</a:t>
            </a: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Example: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BSF ESI,EDX  32-bits of EDX scanned starting from B</a:t>
            </a:r>
            <a:r>
              <a:rPr lang="en-US" baseline="-25000" dirty="0">
                <a:sym typeface="Wingdings" pitchFamily="2" charset="2"/>
              </a:rPr>
              <a:t>0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0x00000000  ZF = 0 (all bits zero)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0x00000001  ESI = 0x00000000, ZF = 1 (bit 0 is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0x00003000  ESI = 0x0000000C, ZF = 1 (bit 12 is first bit set to 1)</a:t>
            </a:r>
          </a:p>
          <a:p>
            <a:pPr>
              <a:buFont typeface="Wingdings" pitchFamily="2" charset="2"/>
              <a:buChar char="q"/>
              <a:defRPr/>
            </a:pP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solidFill>
                <a:srgbClr val="0000CC"/>
              </a:solidFill>
              <a:sym typeface="Wingdings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8F7C88-B20F-4348-9BA8-FD5035495E3B}" type="datetime1">
              <a:rPr lang="en-US" smtClean="0">
                <a:latin typeface="Garamond" charset="0"/>
              </a:rPr>
              <a:t>10/30/2019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C6296A-D6F0-AF42-A550-378B8EB78608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CMP D, S</a:t>
            </a:r>
          </a:p>
          <a:p>
            <a:pPr lvl="1"/>
            <a:r>
              <a:rPr lang="en-US">
                <a:latin typeface="Arial" charset="0"/>
              </a:rPr>
              <a:t>Flags show result of (D) – (S)</a:t>
            </a:r>
          </a:p>
          <a:p>
            <a:r>
              <a:rPr lang="en-US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50B757-0933-AA4E-BB38-515FDFC54BA7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Exam 2 Preview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9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 dirty="0" err="1">
                <a:latin typeface="Arial" charset="0"/>
                <a:sym typeface="Wingdings" charset="0"/>
              </a:rPr>
              <a:t>SETcc</a:t>
            </a:r>
            <a:r>
              <a:rPr lang="en-US" dirty="0">
                <a:latin typeface="Arial" charset="0"/>
                <a:sym typeface="Wingdings" charset="0"/>
              </a:rPr>
              <a:t> D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Sets single byte destination to 1 (0x01) if condition true; all 0s (0x00) if condition false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78E30-2323-3E4B-A9C7-AB9F394D9FC7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Exam 2 Preview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9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B83B7-8412-604B-915F-00D29D497CE6}" type="datetime1">
              <a:rPr lang="en-US" sz="1200" smtClean="0">
                <a:latin typeface="Garamond" charset="0"/>
              </a:rPr>
              <a:t>10/30/2019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Exam 2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10740</TotalTime>
  <Words>944</Words>
  <Application>Microsoft Office PowerPoint</Application>
  <PresentationFormat>On-screen Show (4:3)</PresentationFormat>
  <Paragraphs>181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Garamond</vt:lpstr>
      <vt:lpstr>Wingdings</vt:lpstr>
      <vt:lpstr>Edge</vt:lpstr>
      <vt:lpstr>Document</vt:lpstr>
      <vt:lpstr>EECE.3170 Microprocessor Systems Design I</vt:lpstr>
      <vt:lpstr>Lecture outline</vt:lpstr>
      <vt:lpstr>Exam 2 notes</vt:lpstr>
      <vt:lpstr>Review: Logical instructions</vt:lpstr>
      <vt:lpstr>Review: rotate instructions</vt:lpstr>
      <vt:lpstr>Review: bit test/scan instructions</vt:lpstr>
      <vt:lpstr>Review: compare</vt:lpstr>
      <vt:lpstr>Review: conditional instructions</vt:lpstr>
      <vt:lpstr>Review: jump, loop</vt:lpstr>
      <vt:lpstr>Review: subroutines</vt:lpstr>
      <vt:lpstr>Review: HLL  assembly</vt:lpstr>
      <vt:lpstr>Review: Stack accesses</vt:lpstr>
      <vt:lpstr>Review: Stack accesses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Geiger, Michael J</cp:lastModifiedBy>
  <cp:revision>1770</cp:revision>
  <dcterms:created xsi:type="dcterms:W3CDTF">2006-04-03T05:03:01Z</dcterms:created>
  <dcterms:modified xsi:type="dcterms:W3CDTF">2019-10-30T15:06:42Z</dcterms:modified>
</cp:coreProperties>
</file>