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538" r:id="rId4"/>
    <p:sldId id="540" r:id="rId5"/>
    <p:sldId id="541" r:id="rId6"/>
    <p:sldId id="539" r:id="rId7"/>
    <p:sldId id="554" r:id="rId8"/>
    <p:sldId id="523" r:id="rId9"/>
    <p:sldId id="543" r:id="rId10"/>
    <p:sldId id="544" r:id="rId11"/>
    <p:sldId id="545" r:id="rId12"/>
    <p:sldId id="546" r:id="rId13"/>
    <p:sldId id="547" r:id="rId14"/>
    <p:sldId id="548" r:id="rId15"/>
    <p:sldId id="555" r:id="rId16"/>
    <p:sldId id="549" r:id="rId17"/>
    <p:sldId id="556" r:id="rId18"/>
    <p:sldId id="550" r:id="rId19"/>
    <p:sldId id="552" r:id="rId20"/>
    <p:sldId id="553" r:id="rId21"/>
    <p:sldId id="379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94B226-7278-40F7-B479-2CB17153E9EA}" v="3" dt="2019-10-15T15:32:20.882"/>
    <p1510:client id="{D8825796-77A1-4568-9762-076A0F9A9AFF}" v="7" dt="2019-10-16T15:30:37.4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17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D81AD144-FC80-4F27-88EA-A4D9BC85C90C}"/>
    <pc:docChg chg="modSld">
      <pc:chgData name="Geiger, Michael J" userId="13cae92b-b37c-450b-a449-82fcae19569d" providerId="ADAL" clId="{D81AD144-FC80-4F27-88EA-A4D9BC85C90C}" dt="2019-10-15T15:32:45.334" v="54" actId="20577"/>
      <pc:docMkLst>
        <pc:docMk/>
      </pc:docMkLst>
      <pc:sldChg chg="modSp">
        <pc:chgData name="Geiger, Michael J" userId="13cae92b-b37c-450b-a449-82fcae19569d" providerId="ADAL" clId="{D81AD144-FC80-4F27-88EA-A4D9BC85C90C}" dt="2019-10-15T14:59:33.794" v="13"/>
        <pc:sldMkLst>
          <pc:docMk/>
          <pc:sldMk cId="0" sldId="257"/>
        </pc:sldMkLst>
        <pc:spChg chg="mod">
          <ac:chgData name="Geiger, Michael J" userId="13cae92b-b37c-450b-a449-82fcae19569d" providerId="ADAL" clId="{D81AD144-FC80-4F27-88EA-A4D9BC85C90C}" dt="2019-10-15T14:59:33.794" v="13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D81AD144-FC80-4F27-88EA-A4D9BC85C90C}" dt="2019-10-15T14:59:44.061" v="14" actId="6549"/>
        <pc:sldMkLst>
          <pc:docMk/>
          <pc:sldMk cId="0" sldId="523"/>
        </pc:sldMkLst>
        <pc:spChg chg="mod">
          <ac:chgData name="Geiger, Michael J" userId="13cae92b-b37c-450b-a449-82fcae19569d" providerId="ADAL" clId="{D81AD144-FC80-4F27-88EA-A4D9BC85C90C}" dt="2019-10-15T14:59:44.061" v="14" actId="6549"/>
          <ac:spMkLst>
            <pc:docMk/>
            <pc:sldMk cId="0" sldId="523"/>
            <ac:spMk id="5122" creationId="{00000000-0000-0000-0000-000000000000}"/>
          </ac:spMkLst>
        </pc:spChg>
      </pc:sldChg>
      <pc:sldChg chg="modSp">
        <pc:chgData name="Geiger, Michael J" userId="13cae92b-b37c-450b-a449-82fcae19569d" providerId="ADAL" clId="{D81AD144-FC80-4F27-88EA-A4D9BC85C90C}" dt="2019-10-15T15:32:45.334" v="54" actId="20577"/>
        <pc:sldMkLst>
          <pc:docMk/>
          <pc:sldMk cId="1765827625" sldId="546"/>
        </pc:sldMkLst>
        <pc:spChg chg="mod">
          <ac:chgData name="Geiger, Michael J" userId="13cae92b-b37c-450b-a449-82fcae19569d" providerId="ADAL" clId="{D81AD144-FC80-4F27-88EA-A4D9BC85C90C}" dt="2019-10-15T15:32:45.334" v="54" actId="20577"/>
          <ac:spMkLst>
            <pc:docMk/>
            <pc:sldMk cId="1765827625" sldId="546"/>
            <ac:spMk id="9219" creationId="{00000000-0000-0000-0000-000000000000}"/>
          </ac:spMkLst>
        </pc:spChg>
      </pc:sldChg>
    </pc:docChg>
  </pc:docChgLst>
  <pc:docChgLst>
    <pc:chgData name="Geiger, Michael J" userId="13cae92b-b37c-450b-a449-82fcae19569d" providerId="ADAL" clId="{D8825796-77A1-4568-9762-076A0F9A9AFF}"/>
    <pc:docChg chg="undo modSld">
      <pc:chgData name="Geiger, Michael J" userId="13cae92b-b37c-450b-a449-82fcae19569d" providerId="ADAL" clId="{D8825796-77A1-4568-9762-076A0F9A9AFF}" dt="2019-10-16T15:30:37.481" v="65" actId="20577"/>
      <pc:docMkLst>
        <pc:docMk/>
      </pc:docMkLst>
      <pc:sldChg chg="modSp">
        <pc:chgData name="Geiger, Michael J" userId="13cae92b-b37c-450b-a449-82fcae19569d" providerId="ADAL" clId="{D8825796-77A1-4568-9762-076A0F9A9AFF}" dt="2019-10-15T21:34:33.969" v="17" actId="20577"/>
        <pc:sldMkLst>
          <pc:docMk/>
          <pc:sldMk cId="0" sldId="256"/>
        </pc:sldMkLst>
        <pc:spChg chg="mod">
          <ac:chgData name="Geiger, Michael J" userId="13cae92b-b37c-450b-a449-82fcae19569d" providerId="ADAL" clId="{D8825796-77A1-4568-9762-076A0F9A9AFF}" dt="2019-10-15T21:34:33.969" v="17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D8825796-77A1-4568-9762-076A0F9A9AFF}" dt="2019-10-15T21:36:05.724" v="33" actId="20577"/>
        <pc:sldMkLst>
          <pc:docMk/>
          <pc:sldMk cId="0" sldId="379"/>
        </pc:sldMkLst>
        <pc:spChg chg="mod">
          <ac:chgData name="Geiger, Michael J" userId="13cae92b-b37c-450b-a449-82fcae19569d" providerId="ADAL" clId="{D8825796-77A1-4568-9762-076A0F9A9AFF}" dt="2019-10-15T21:36:05.724" v="33" actId="20577"/>
          <ac:spMkLst>
            <pc:docMk/>
            <pc:sldMk cId="0" sldId="379"/>
            <ac:spMk id="18435" creationId="{00000000-0000-0000-0000-000000000000}"/>
          </ac:spMkLst>
        </pc:spChg>
      </pc:sldChg>
      <pc:sldChg chg="modSp">
        <pc:chgData name="Geiger, Michael J" userId="13cae92b-b37c-450b-a449-82fcae19569d" providerId="ADAL" clId="{D8825796-77A1-4568-9762-076A0F9A9AFF}" dt="2019-10-16T15:19:35.878" v="37" actId="20577"/>
        <pc:sldMkLst>
          <pc:docMk/>
          <pc:sldMk cId="1590944072" sldId="548"/>
        </pc:sldMkLst>
        <pc:spChg chg="mod">
          <ac:chgData name="Geiger, Michael J" userId="13cae92b-b37c-450b-a449-82fcae19569d" providerId="ADAL" clId="{D8825796-77A1-4568-9762-076A0F9A9AFF}" dt="2019-10-16T15:19:35.878" v="37" actId="20577"/>
          <ac:spMkLst>
            <pc:docMk/>
            <pc:sldMk cId="1590944072" sldId="548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D8825796-77A1-4568-9762-076A0F9A9AFF}" dt="2019-10-16T15:30:37.481" v="65" actId="20577"/>
        <pc:sldMkLst>
          <pc:docMk/>
          <pc:sldMk cId="2838414892" sldId="552"/>
        </pc:sldMkLst>
        <pc:spChg chg="mod">
          <ac:chgData name="Geiger, Michael J" userId="13cae92b-b37c-450b-a449-82fcae19569d" providerId="ADAL" clId="{D8825796-77A1-4568-9762-076A0F9A9AFF}" dt="2019-10-16T15:30:33.499" v="59" actId="20577"/>
          <ac:spMkLst>
            <pc:docMk/>
            <pc:sldMk cId="2838414892" sldId="552"/>
            <ac:spMk id="14" creationId="{00000000-0000-0000-0000-000000000000}"/>
          </ac:spMkLst>
        </pc:spChg>
        <pc:spChg chg="mod">
          <ac:chgData name="Geiger, Michael J" userId="13cae92b-b37c-450b-a449-82fcae19569d" providerId="ADAL" clId="{D8825796-77A1-4568-9762-076A0F9A9AFF}" dt="2019-10-16T15:30:37.481" v="65" actId="20577"/>
          <ac:spMkLst>
            <pc:docMk/>
            <pc:sldMk cId="2838414892" sldId="552"/>
            <ac:spMk id="15" creationId="{00000000-0000-0000-0000-000000000000}"/>
          </ac:spMkLst>
        </pc:spChg>
      </pc:sldChg>
      <pc:sldChg chg="modSp">
        <pc:chgData name="Geiger, Michael J" userId="13cae92b-b37c-450b-a449-82fcae19569d" providerId="ADAL" clId="{D8825796-77A1-4568-9762-076A0F9A9AFF}" dt="2019-10-16T15:21:02.554" v="55" actId="20577"/>
        <pc:sldMkLst>
          <pc:docMk/>
          <pc:sldMk cId="1163098346" sldId="555"/>
        </pc:sldMkLst>
        <pc:spChg chg="mod">
          <ac:chgData name="Geiger, Michael J" userId="13cae92b-b37c-450b-a449-82fcae19569d" providerId="ADAL" clId="{D8825796-77A1-4568-9762-076A0F9A9AFF}" dt="2019-10-16T15:21:02.554" v="55" actId="20577"/>
          <ac:spMkLst>
            <pc:docMk/>
            <pc:sldMk cId="1163098346" sldId="5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F3FF76-8710-FD44-AEBB-FB343DBF89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663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27BC88-159B-B344-8D70-891EB0AE53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183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D44A286-B326-B348-9E46-F01D9FDA0F58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16DEE12-F55D-1B4A-BA68-7BCDC8DEA3E0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5A26E0-5501-5B4D-A037-7AC60B4062C5}" type="datetime1">
              <a:rPr lang="en-US"/>
              <a:pPr/>
              <a:t>10/16/2019</a:t>
            </a:fld>
            <a:endParaRPr lang="en-US"/>
          </a:p>
        </p:txBody>
      </p:sp>
      <p:sp>
        <p:nvSpPr>
          <p:cNvPr id="2253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1</a:t>
            </a:r>
          </a:p>
        </p:txBody>
      </p:sp>
      <p:sp>
        <p:nvSpPr>
          <p:cNvPr id="2253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961B081-BDA0-BB47-A52E-BD16B39AFFDB}" type="slidenum">
              <a:rPr lang="en-US"/>
              <a:pPr/>
              <a:t>9</a:t>
            </a:fld>
            <a:endParaRPr lang="en-US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5913" y="514350"/>
            <a:ext cx="3432175" cy="2573338"/>
          </a:xfrm>
          <a:solidFill>
            <a:srgbClr val="FFFFFF"/>
          </a:solidFill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9138"/>
            <a:ext cx="6705600" cy="308451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228" tIns="44614" rIns="89228" bIns="44614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EAF3A2-9498-4AF8-B816-751F233AA437}" type="datetime1">
              <a:rPr lang="en-US" smtClean="0"/>
              <a:t>10/16/2019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17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5A368-9A3C-1E41-BD6F-E7F6E81B97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8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01F6C2-49E1-4A1C-A863-532B4CBBAA2B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A89E9-DBAA-AA49-B0A1-4438C1C21E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1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14882-637C-477E-B409-24191969C54F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391D3-1B80-8947-BE36-2E71441D17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70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4AFDF-90E5-4C35-BDD8-3D6DCCF684A3}" type="datetime1">
              <a:rPr lang="en-US" smtClean="0"/>
              <a:t>10/16/2019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6FED65-773A-1541-8517-475C808D1E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92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38DC84-DCBC-4079-8341-B9F646ACEDB7}" type="datetime1">
              <a:rPr lang="en-US" smtClean="0"/>
              <a:t>10/16/2019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B2AD33-801C-874F-BB90-2745253C70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8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20FD26-2D59-43C7-BB66-0C7CB2CF01D9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B4115F-D870-EF43-978C-3F58BEE435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7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4D215E-EBFB-49C4-8E11-F49DCA06B9C6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6FC00-3016-964B-A7C0-2856C202A6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6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5B1A42-0CEF-44FF-B081-A3747AC2E09B}" type="datetime1">
              <a:rPr lang="en-US" smtClean="0"/>
              <a:t>10/16/2019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652AC-E1BD-F941-93D7-8D0A0F86AD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0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6BFD5-A0DA-4718-B5A5-0342155A675D}" type="datetime1">
              <a:rPr lang="en-US" smtClean="0"/>
              <a:t>10/16/2019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CFE117-B16F-6047-A1D1-6A53709417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8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1902F7-14ED-4B12-89F1-88C6D9F040A9}" type="datetime1">
              <a:rPr lang="en-US" smtClean="0"/>
              <a:t>10/16/2019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69F2B4-AE8E-074F-AF7B-B0E606ECA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85DAFC-A2CD-4A6D-95F0-9B6974374A18}" type="datetime1">
              <a:rPr lang="en-US" smtClean="0"/>
              <a:t>10/16/2019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DD11E-A52D-444B-B070-3A2746E266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0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1DA4D-09CE-46D9-AA36-B2183BFEF315}" type="datetime1">
              <a:rPr lang="en-US" smtClean="0"/>
              <a:t>10/16/2019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338C9-DADD-334E-9481-649A3F7C57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4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D7CB9-91D8-4E0D-B1E8-7738E3E980CA}" type="datetime1">
              <a:rPr lang="en-US" smtClean="0"/>
              <a:t>10/16/2019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E8F56C-7393-0945-8384-A257C49C55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7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121355E4-1211-456C-9F16-AF2A976F5CF7}" type="datetime1">
              <a:rPr lang="en-US" smtClean="0"/>
              <a:t>10/16/2019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 Lecture 17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CB1AC31-E6F6-6E46-9C7C-E3F36B4A4B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84" r:id="rId2"/>
    <p:sldLayoutId id="2147484685" r:id="rId3"/>
    <p:sldLayoutId id="2147484686" r:id="rId4"/>
    <p:sldLayoutId id="2147484687" r:id="rId5"/>
    <p:sldLayoutId id="2147484688" r:id="rId6"/>
    <p:sldLayoutId id="2147484689" r:id="rId7"/>
    <p:sldLayoutId id="2147484690" r:id="rId8"/>
    <p:sldLayoutId id="2147484691" r:id="rId9"/>
    <p:sldLayoutId id="2147484692" r:id="rId10"/>
    <p:sldLayoutId id="2147484693" r:id="rId11"/>
    <p:sldLayoutId id="2147484694" r:id="rId12"/>
    <p:sldLayoutId id="2147484695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EECE.3170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17: </a:t>
            </a:r>
            <a:r>
              <a:rPr lang="en-US" dirty="0">
                <a:latin typeface="Arial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Jump and loop instructions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program structure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Given the instructions below, what are the resulting register values if: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AX = 0x0010, BX = 0x0010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AX = 0x1234, BX = 0x4321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type of high-level program structure does this sequence demonstrate?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Instructions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/>
              <a:t>CMP	AX, BX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/>
              <a:t>JE	 	L1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/>
              <a:t>ADD	AX, 1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/>
              <a:t>JMP	L2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L1: SUB	AX, 1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L2: MOV	[0x100], AX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446C17-6A1C-4CD4-8146-B1DDD7AEB2B2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17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41D611-6811-1F4F-8E1C-0D447AAAB715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42059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First case: AX = BX = 0x0010</a:t>
            </a:r>
          </a:p>
          <a:p>
            <a:pPr marL="457200" lvl="1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CMP	AX, BX	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 Shows AX == BX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JE	 	L1		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 Cond. true—jump to L1</a:t>
            </a:r>
            <a:endParaRPr lang="en-US" dirty="0"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ADD	AX, 1		</a:t>
            </a:r>
          </a:p>
          <a:p>
            <a:pPr marL="457200" lvl="1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JMP	L2</a:t>
            </a:r>
          </a:p>
          <a:p>
            <a:pPr marL="457200" lvl="1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L1: SUB	AX, 1		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 AX = AX – 1 = 0x000F</a:t>
            </a:r>
            <a:endParaRPr lang="en-US" dirty="0"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L2: MOV	[0x100], AX	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 Store 000F at 0x100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B4E2CB-CA7D-4235-9047-E311E23142C9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17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678869B-32B8-F345-8CB9-EA8142680899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33160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Second case: AX = 0x1234, BX = 0x4321</a:t>
            </a:r>
          </a:p>
          <a:p>
            <a:pPr marL="457200" lvl="1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CMP	AX, BX	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 Shows AX &lt; BX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JE	 	L1		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 Cond. false—no jump</a:t>
            </a:r>
            <a:endParaRPr lang="en-US" dirty="0"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ADD	AX, 1		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 AX = AX + 1 = 0x1235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marL="457200" lvl="1" indent="0">
              <a:buNone/>
            </a:pPr>
            <a:r>
              <a:rPr lang="en-US" dirty="0">
                <a:latin typeface="Arial" charset="0"/>
              </a:rPr>
              <a:t>JMP	L2		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  Unconditional jump to L2</a:t>
            </a:r>
            <a:endParaRPr lang="en-US" dirty="0"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L1: SUB	AX, 1		</a:t>
            </a:r>
          </a:p>
          <a:p>
            <a:pPr marL="457200" lvl="1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L2: MOV	[0x100], AX	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 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Store 0x1235 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at 0x100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BF269C-1704-4B66-A330-23F9AA9D713B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17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C583AA-8FF9-454F-8818-4432D004207C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82762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High-level program structure: if/else statement</a:t>
            </a:r>
          </a:p>
          <a:p>
            <a:pPr lvl="1"/>
            <a:r>
              <a:rPr lang="en-US">
                <a:latin typeface="Arial" charset="0"/>
              </a:rPr>
              <a:t>If part: compare + jump (if (AX == BX))</a:t>
            </a:r>
          </a:p>
          <a:p>
            <a:pPr lvl="1"/>
            <a:r>
              <a:rPr lang="en-US">
                <a:latin typeface="Arial" charset="0"/>
              </a:rPr>
              <a:t>Else part: what follows if condition false</a:t>
            </a:r>
          </a:p>
          <a:p>
            <a:pPr lvl="1"/>
            <a:r>
              <a:rPr lang="en-US">
                <a:latin typeface="Arial" charset="0"/>
              </a:rPr>
              <a:t>Unconditional jump used to skip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if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part</a:t>
            </a:r>
          </a:p>
          <a:p>
            <a:pPr lvl="1"/>
            <a:r>
              <a:rPr lang="en-US">
                <a:latin typeface="Arial" charset="0"/>
              </a:rPr>
              <a:t>Both parts have same exit (L2)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7315CC-4BB1-48E0-9601-0352368D5421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17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37E7D72-B267-7A42-9B98-03999F0D064B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04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program structure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Given the instructions below, what are the resulting register values if, initially, AX = 0x0001?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type of high-level program structure does this sequence demonstrate?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Instructions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/>
              <a:t>MOV	CX, 5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L:  SHL	AX, 1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    DEC	CX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    JNZ	L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119AB9-5147-40CE-81F1-8A917D6F0ABD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17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6EDF0F-135C-BA4A-843B-A6B2C690CEE1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94407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/>
              <a:t>MOV	CX, 5	 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 CX = 5</a:t>
            </a:r>
            <a:endParaRPr lang="en-US" dirty="0">
              <a:solidFill>
                <a:srgbClr val="FF0000"/>
              </a:solidFill>
            </a:endParaRP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L:  SHL	AX, 1	 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 AX: 1  2  4  8  16  32</a:t>
            </a:r>
            <a:endParaRPr lang="en-US" dirty="0"/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    DEC	CX	 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 CX: 5  4  3  2    1    0</a:t>
            </a:r>
            <a:endParaRPr lang="en-US" dirty="0"/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    JNZ	L	 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 Jumps to L as long as CX ≠ 0</a:t>
            </a:r>
            <a:endParaRPr lang="en-US" dirty="0"/>
          </a:p>
          <a:p>
            <a:endParaRPr lang="en-US" dirty="0"/>
          </a:p>
          <a:p>
            <a:r>
              <a:rPr lang="en-US" dirty="0"/>
              <a:t>Overall structure: loop</a:t>
            </a:r>
          </a:p>
          <a:p>
            <a:pPr lvl="1"/>
            <a:r>
              <a:rPr lang="en-US" dirty="0"/>
              <a:t>Essentially a for loop: </a:t>
            </a:r>
            <a:r>
              <a:rPr lang="en-US" sz="2300" dirty="0">
                <a:latin typeface="Courier New"/>
                <a:cs typeface="Courier New"/>
              </a:rPr>
              <a:t>for (CX = 5; CX != 0; CX--)</a:t>
            </a:r>
          </a:p>
          <a:p>
            <a:pPr lvl="1"/>
            <a:r>
              <a:rPr lang="en-US" dirty="0"/>
              <a:t>For loops are technically pre-tested (loop condition checked at start of each iteration)</a:t>
            </a:r>
          </a:p>
          <a:p>
            <a:pPr lvl="2"/>
            <a:r>
              <a:rPr lang="en-US" dirty="0"/>
              <a:t>No difference between end of one iteration and start of next</a:t>
            </a:r>
          </a:p>
          <a:p>
            <a:pPr lvl="2"/>
            <a:r>
              <a:rPr lang="en-US" dirty="0"/>
              <a:t>We know condition is true in first iteration—5 ≠ 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FFD3-0740-4B0F-8806-33C174340ACF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115F-D870-EF43-978C-3F58BEE4353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98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program structure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Given the instructions below, what are the resulting register values if, initially, AX = 0x0001?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type of high-level program structure does this sequence demonstrate?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Instructions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/>
              <a:t>	MOV	CX, 5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L:  	JCXZ	END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   	ADD	AX, AX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    	DEC	CX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    	JMP	L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END: 	MOV	[0x10], AX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E82A17-232A-47FC-8513-8ADE0298DC70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17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360A09-B10D-D14B-A409-525140957179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9250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987925"/>
          </a:xfrm>
        </p:spPr>
        <p:txBody>
          <a:bodyPr/>
          <a:lstStyle/>
          <a:p>
            <a:pPr marL="457200" lvl="1" indent="0">
              <a:buFont typeface="Wingdings" pitchFamily="2" charset="2"/>
              <a:buNone/>
              <a:tabLst>
                <a:tab pos="909638" algn="l"/>
                <a:tab pos="1833563" algn="l"/>
                <a:tab pos="3087688" algn="l"/>
              </a:tabLst>
              <a:defRPr/>
            </a:pPr>
            <a:r>
              <a:rPr lang="en-US" dirty="0"/>
              <a:t>	MOV	CX, 5	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 CX = 5</a:t>
            </a:r>
            <a:endParaRPr lang="en-US" dirty="0"/>
          </a:p>
          <a:p>
            <a:pPr marL="0" lvl="1" indent="0">
              <a:buFont typeface="Wingdings" pitchFamily="2" charset="2"/>
              <a:buNone/>
              <a:tabLst>
                <a:tab pos="909638" algn="l"/>
                <a:tab pos="1833563" algn="l"/>
                <a:tab pos="3087688" algn="l"/>
              </a:tabLst>
              <a:defRPr/>
            </a:pPr>
            <a:r>
              <a:rPr lang="en-US" dirty="0"/>
              <a:t>L:  	JCXZ	END	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 Jumps to “END” when CX = 0</a:t>
            </a:r>
            <a:endParaRPr lang="en-US" dirty="0"/>
          </a:p>
          <a:p>
            <a:pPr marL="0" lvl="1" indent="0">
              <a:buFont typeface="Wingdings" pitchFamily="2" charset="2"/>
              <a:buNone/>
              <a:tabLst>
                <a:tab pos="909638" algn="l"/>
                <a:tab pos="1833563" algn="l"/>
                <a:tab pos="3087688" algn="l"/>
              </a:tabLst>
              <a:defRPr/>
            </a:pPr>
            <a:r>
              <a:rPr lang="en-US" dirty="0"/>
              <a:t>    	ADD	AX, AX	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 AX: 1  2  4  8  16  32</a:t>
            </a:r>
            <a:endParaRPr lang="en-US" dirty="0"/>
          </a:p>
          <a:p>
            <a:pPr marL="0" lvl="1" indent="0">
              <a:buFont typeface="Wingdings" pitchFamily="2" charset="2"/>
              <a:buNone/>
              <a:tabLst>
                <a:tab pos="909638" algn="l"/>
                <a:tab pos="1833563" algn="l"/>
                <a:tab pos="3087688" algn="l"/>
              </a:tabLst>
              <a:defRPr/>
            </a:pPr>
            <a:r>
              <a:rPr lang="en-US" dirty="0"/>
              <a:t>     	DEC</a:t>
            </a:r>
            <a:r>
              <a:rPr lang="en-US"/>
              <a:t>	CX	</a:t>
            </a:r>
            <a:r>
              <a:rPr lang="en-US">
                <a:solidFill>
                  <a:srgbClr val="FF0000"/>
                </a:solidFill>
                <a:sym typeface="Wingdings"/>
              </a:rPr>
              <a:t> CX: 5  4  3  2    1    0</a:t>
            </a:r>
            <a:r>
              <a:rPr lang="en-US" dirty="0"/>
              <a:t>	</a:t>
            </a:r>
          </a:p>
          <a:p>
            <a:pPr marL="0" lvl="1" indent="0">
              <a:buFont typeface="Wingdings" pitchFamily="2" charset="2"/>
              <a:buNone/>
              <a:tabLst>
                <a:tab pos="909638" algn="l"/>
                <a:tab pos="1833563" algn="l"/>
                <a:tab pos="3087688" algn="l"/>
              </a:tabLst>
              <a:defRPr/>
            </a:pPr>
            <a:r>
              <a:rPr lang="en-US" dirty="0"/>
              <a:t>     	JMP	L</a:t>
            </a:r>
          </a:p>
          <a:p>
            <a:pPr marL="0" lvl="1" indent="0">
              <a:buFont typeface="Wingdings" pitchFamily="2" charset="2"/>
              <a:buNone/>
              <a:tabLst>
                <a:tab pos="909638" algn="l"/>
                <a:tab pos="1833563" algn="l"/>
                <a:tab pos="3087688" algn="l"/>
              </a:tabLst>
              <a:defRPr/>
            </a:pPr>
            <a:r>
              <a:rPr lang="en-US" dirty="0"/>
              <a:t>END: 	MOV	[0x10], AX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1B59-C93D-45B1-9548-D79B85DBD601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115F-D870-EF43-978C-3F58BEE4353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95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 instructions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Common operations in basic loops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Compare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Conditional jump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Decrement loop counter (CX)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Loop instructions combine all into one op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All decrement CX by 1, then check if CX ==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&lt;target&gt; must be short-label (8-bit immediate)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00CC"/>
                </a:solidFill>
              </a:rPr>
              <a:t>LOOP &lt;target&gt;</a:t>
            </a:r>
            <a:r>
              <a:rPr lang="en-US" dirty="0"/>
              <a:t>: Return to &lt;target&gt; if </a:t>
            </a:r>
            <a:r>
              <a:rPr lang="en-US" dirty="0">
                <a:solidFill>
                  <a:srgbClr val="FF0000"/>
                </a:solidFill>
              </a:rPr>
              <a:t>CX !=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00CC"/>
                </a:solidFill>
              </a:rPr>
              <a:t>LOOPE/LOOPZ &lt;target&gt;</a:t>
            </a:r>
            <a:r>
              <a:rPr lang="en-US" dirty="0"/>
              <a:t>: Return to &lt;target&gt; if    </a:t>
            </a:r>
          </a:p>
          <a:p>
            <a:pPr marL="688975" lvl="1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(CX != 0) &amp;&amp; (ZF ==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00CC"/>
                </a:solidFill>
              </a:rPr>
              <a:t>LOOPNE/LOOPNZ &lt;target&gt;</a:t>
            </a:r>
            <a:r>
              <a:rPr lang="en-US" dirty="0"/>
              <a:t>: Return to &lt;target&gt; if </a:t>
            </a:r>
            <a:r>
              <a:rPr lang="en-US" dirty="0">
                <a:solidFill>
                  <a:srgbClr val="FF0000"/>
                </a:solidFill>
              </a:rPr>
              <a:t>(CX != 0) &amp;&amp; (ZF != 1)</a:t>
            </a:r>
          </a:p>
        </p:txBody>
      </p:sp>
      <p:sp>
        <p:nvSpPr>
          <p:cNvPr id="1434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B70F1E-1D7E-4FB8-9354-BAB07CBD8274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17</a:t>
            </a:r>
          </a:p>
        </p:txBody>
      </p:sp>
      <p:sp>
        <p:nvSpPr>
          <p:cNvPr id="143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D378E8-54A2-0A4B-ABC3-3409E7AE4B4F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59715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 example 1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Rewrite the post-tested loop seen earlier using a loop instruction: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/>
              <a:t>MOV	CX, 5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L:  SHL	AX, 1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    DEC	CX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    JNZ	L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Solution: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/>
              <a:t>MOV</a:t>
            </a:r>
            <a:r>
              <a:rPr lang="en-US"/>
              <a:t>	CX, </a:t>
            </a:r>
            <a:r>
              <a:rPr lang="en-US" dirty="0"/>
              <a:t>5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L:  SHL	AX, 1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    </a:t>
            </a:r>
            <a:r>
              <a:rPr lang="en-US" dirty="0">
                <a:solidFill>
                  <a:srgbClr val="FF0000"/>
                </a:solidFill>
              </a:rPr>
              <a:t>LOOP	L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5F5E94-046B-4932-A6EB-622E43CCF927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17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11F433-40DF-CF41-9AAE-BE5C25829D63}" type="slidenum">
              <a:rPr lang="en-US" sz="1200">
                <a:latin typeface="Garamond" charset="0"/>
              </a:rPr>
              <a:pPr/>
              <a:t>19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4148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HW 3 due 10/21</a:t>
            </a:r>
          </a:p>
          <a:p>
            <a:r>
              <a:rPr lang="en-US" dirty="0">
                <a:latin typeface="Arial" charset="0"/>
              </a:rPr>
              <a:t>Today’</a:t>
            </a:r>
            <a:r>
              <a:rPr lang="en-US" altLang="ja-JP" dirty="0">
                <a:latin typeface="Arial" charset="0"/>
              </a:rPr>
              <a:t>s lecture</a:t>
            </a:r>
          </a:p>
          <a:p>
            <a:pPr lvl="1"/>
            <a:r>
              <a:rPr lang="en-US" dirty="0">
                <a:latin typeface="Arial" charset="0"/>
              </a:rPr>
              <a:t>Review</a:t>
            </a:r>
          </a:p>
          <a:p>
            <a:pPr lvl="2"/>
            <a:r>
              <a:rPr lang="en-US" dirty="0">
                <a:latin typeface="Arial" charset="0"/>
              </a:rPr>
              <a:t>Compare instructions</a:t>
            </a:r>
          </a:p>
          <a:p>
            <a:pPr lvl="2"/>
            <a:r>
              <a:rPr lang="en-US" dirty="0">
                <a:latin typeface="Arial" charset="0"/>
              </a:rPr>
              <a:t>Conditional instructions (</a:t>
            </a:r>
            <a:r>
              <a:rPr lang="en-US" dirty="0" err="1">
                <a:latin typeface="Arial" charset="0"/>
              </a:rPr>
              <a:t>CMOVcc</a:t>
            </a:r>
            <a:r>
              <a:rPr lang="en-US" dirty="0">
                <a:latin typeface="Arial" charset="0"/>
              </a:rPr>
              <a:t>, </a:t>
            </a:r>
            <a:r>
              <a:rPr lang="en-US" dirty="0" err="1">
                <a:latin typeface="Arial" charset="0"/>
              </a:rPr>
              <a:t>SETcc</a:t>
            </a:r>
            <a:r>
              <a:rPr lang="en-US" dirty="0">
                <a:latin typeface="Arial" charset="0"/>
              </a:rPr>
              <a:t>)</a:t>
            </a:r>
          </a:p>
          <a:p>
            <a:pPr lvl="1"/>
            <a:r>
              <a:rPr lang="en-US" dirty="0">
                <a:latin typeface="Arial" charset="0"/>
              </a:rPr>
              <a:t>Jump instructions</a:t>
            </a:r>
          </a:p>
          <a:p>
            <a:pPr lvl="1"/>
            <a:r>
              <a:rPr lang="en-US" dirty="0">
                <a:latin typeface="Arial" charset="0"/>
              </a:rPr>
              <a:t>Loop instructions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FABBF05B-F316-4B5D-B39C-644B640554E1}" type="datetime1">
              <a:rPr lang="en-US" sz="1200" smtClean="0"/>
              <a:t>10/16/2019</a:t>
            </a:fld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17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9097B477-1F14-FA4C-B423-5CD97E05D786}" type="slidenum">
              <a:rPr lang="en-US" sz="1200"/>
              <a:pPr eaLnBrk="0" hangingPunct="0"/>
              <a:t>2</a:t>
            </a:fld>
            <a:endParaRPr lang="en-US" sz="1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 example 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Describe the operation of the following program (Example 6.15-6.16).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is the final value of ESI if the 15 bytes between 0x0A001 and 0x0A00F have the following values?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00 01 02 03 04 05 06 07 08 09 0A 0B 0C 0D 0E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MOV	DL, 05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MOV	EAX, 0x0000A000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MOV	ESI, 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MOV	CX, 0x000F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AGAIN:INC 	SI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CMP	[EAX + ESI], DL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LOOPNE AGAIN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</a:p>
        </p:txBody>
      </p:sp>
      <p:sp>
        <p:nvSpPr>
          <p:cNvPr id="1741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19AFBC4-A730-48A6-A15B-436E085475E7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17</a:t>
            </a:r>
          </a:p>
        </p:txBody>
      </p:sp>
      <p:sp>
        <p:nvSpPr>
          <p:cNvPr id="174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33D362-F473-E849-AAB0-EA7F3A1C9BE9}" type="slidenum">
              <a:rPr lang="en-US" sz="1200">
                <a:latin typeface="Garamond" charset="0"/>
              </a:rPr>
              <a:pPr/>
              <a:t>20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76580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>
                <a:latin typeface="Arial" charset="0"/>
              </a:rPr>
              <a:t>Subroutines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>
                <a:latin typeface="Arial" charset="0"/>
              </a:rPr>
              <a:t>HW 3 due 10/21</a:t>
            </a:r>
            <a:endParaRPr lang="en-US" dirty="0">
              <a:latin typeface="Arial" charset="0"/>
            </a:endParaRP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047969-6841-4577-8637-CAE2375758A1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17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DE537C-A4AE-AF40-AD2D-3BFED42AB57A}" type="slidenum">
              <a:rPr lang="en-US" sz="1200">
                <a:latin typeface="Garamond" charset="0"/>
              </a:rPr>
              <a:pPr/>
              <a:t>21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compare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CMP D, S</a:t>
            </a:r>
          </a:p>
          <a:p>
            <a:pPr lvl="1"/>
            <a:r>
              <a:rPr lang="en-US" dirty="0">
                <a:latin typeface="Arial" charset="0"/>
              </a:rPr>
              <a:t>Flags show result of (D) – (S)</a:t>
            </a:r>
          </a:p>
          <a:p>
            <a:pPr lvl="1"/>
            <a:r>
              <a:rPr lang="en-US" dirty="0">
                <a:latin typeface="Arial" charset="0"/>
              </a:rPr>
              <a:t>Result == 0 </a:t>
            </a:r>
            <a:r>
              <a:rPr lang="en-US" dirty="0">
                <a:latin typeface="Arial" charset="0"/>
                <a:sym typeface="Wingdings" panose="05000000000000000000" pitchFamily="2" charset="2"/>
              </a:rPr>
              <a:t> (D) == (S)</a:t>
            </a:r>
          </a:p>
          <a:p>
            <a:pPr lvl="1"/>
            <a:r>
              <a:rPr lang="en-US" dirty="0">
                <a:latin typeface="Arial" charset="0"/>
                <a:sym typeface="Wingdings" panose="05000000000000000000" pitchFamily="2" charset="2"/>
              </a:rPr>
              <a:t>Result &lt; 0  (D) &lt; (S)</a:t>
            </a:r>
          </a:p>
          <a:p>
            <a:pPr lvl="1"/>
            <a:r>
              <a:rPr lang="en-US" dirty="0">
                <a:latin typeface="Arial" charset="0"/>
                <a:sym typeface="Wingdings" panose="05000000000000000000" pitchFamily="2" charset="2"/>
              </a:rPr>
              <a:t>Result &gt; 0  (D) &gt; (S)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  <a:sym typeface="Wingdings" charset="0"/>
              </a:rPr>
              <a:t>Condition codes: mnemonics implying certain flag conditions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AE1C41-7E04-46F1-ADF1-934EE03A6885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17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052C2E-2B17-FA47-A52B-A613363F3A12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39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Condition codes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Testing overflow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00CC"/>
                </a:solidFill>
              </a:rPr>
              <a:t>O</a:t>
            </a:r>
            <a:r>
              <a:rPr lang="en-US" dirty="0"/>
              <a:t> (OF = 1), </a:t>
            </a:r>
            <a:r>
              <a:rPr lang="en-US" dirty="0">
                <a:solidFill>
                  <a:srgbClr val="0000CC"/>
                </a:solidFill>
              </a:rPr>
              <a:t>NO</a:t>
            </a:r>
            <a:r>
              <a:rPr lang="en-US" dirty="0"/>
              <a:t> (OF =0)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Testing carry flag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00CC"/>
                </a:solidFill>
              </a:rPr>
              <a:t>C </a:t>
            </a:r>
            <a:r>
              <a:rPr lang="en-US" dirty="0"/>
              <a:t>(CF =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00CC"/>
                </a:solidFill>
              </a:rPr>
              <a:t>NC </a:t>
            </a:r>
            <a:r>
              <a:rPr lang="en-US" dirty="0"/>
              <a:t>(CF = 0)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Testing sign flag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00CC"/>
                </a:solidFill>
              </a:rPr>
              <a:t>S</a:t>
            </a:r>
            <a:r>
              <a:rPr lang="en-US" dirty="0"/>
              <a:t> (SF = 1), </a:t>
            </a:r>
            <a:r>
              <a:rPr lang="en-US" dirty="0">
                <a:solidFill>
                  <a:srgbClr val="0000CC"/>
                </a:solidFill>
              </a:rPr>
              <a:t>NS</a:t>
            </a:r>
            <a:r>
              <a:rPr lang="en-US" dirty="0"/>
              <a:t> (SF = 0)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Testing parity flag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00CC"/>
                </a:solidFill>
              </a:rPr>
              <a:t>P</a:t>
            </a:r>
            <a:r>
              <a:rPr lang="en-US" dirty="0"/>
              <a:t> or </a:t>
            </a:r>
            <a:r>
              <a:rPr lang="en-US" dirty="0">
                <a:solidFill>
                  <a:srgbClr val="0000CC"/>
                </a:solidFill>
              </a:rPr>
              <a:t>PE</a:t>
            </a:r>
            <a:r>
              <a:rPr lang="en-US" dirty="0"/>
              <a:t> (PF =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00CC"/>
                </a:solidFill>
              </a:rPr>
              <a:t>NP </a:t>
            </a:r>
            <a:r>
              <a:rPr lang="en-US" dirty="0"/>
              <a:t>or </a:t>
            </a:r>
            <a:r>
              <a:rPr lang="en-US" dirty="0">
                <a:solidFill>
                  <a:srgbClr val="0000CC"/>
                </a:solidFill>
              </a:rPr>
              <a:t>PO</a:t>
            </a:r>
            <a:r>
              <a:rPr lang="en-US" dirty="0"/>
              <a:t> (PF = 0)</a:t>
            </a: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3CCD82-25D7-4EA3-B9AA-D49ABD58F631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17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F64825-C110-694E-AAF5-05CED97103C2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01213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Condition codes (cont.)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Testing equality/zero result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Z</a:t>
            </a:r>
            <a:r>
              <a:rPr lang="en-US" sz="2200">
                <a:latin typeface="Arial" charset="0"/>
              </a:rPr>
              <a:t> (ZF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NZ</a:t>
            </a:r>
            <a:r>
              <a:rPr lang="en-US" sz="2200">
                <a:latin typeface="Arial" charset="0"/>
              </a:rPr>
              <a:t> (ZF = 0)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Signed comparison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L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NGE</a:t>
            </a:r>
            <a:r>
              <a:rPr lang="en-US" sz="2200">
                <a:latin typeface="Arial" charset="0"/>
              </a:rPr>
              <a:t> (SF XOR OF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NL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GE</a:t>
            </a:r>
            <a:r>
              <a:rPr lang="en-US" sz="2200">
                <a:latin typeface="Arial" charset="0"/>
              </a:rPr>
              <a:t> (SF XOR OF = 0)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LE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NG</a:t>
            </a:r>
            <a:r>
              <a:rPr lang="en-US" sz="2200">
                <a:latin typeface="Arial" charset="0"/>
              </a:rPr>
              <a:t> ((SF XOR OF) OR ZF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NLE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G</a:t>
            </a:r>
            <a:r>
              <a:rPr lang="en-US" sz="2200">
                <a:latin typeface="Arial" charset="0"/>
              </a:rPr>
              <a:t> ((SF XOR OF) OR ZF = 0)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Unsigned comparison</a:t>
            </a:r>
          </a:p>
          <a:p>
            <a:pPr lvl="1">
              <a:lnSpc>
                <a:spcPct val="80000"/>
              </a:lnSpc>
            </a:pP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Below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</a:t>
            </a:r>
            <a:r>
              <a:rPr lang="en-US" altLang="ja-JP" sz="2200">
                <a:latin typeface="Arial" charset="0"/>
                <a:sym typeface="Wingdings" charset="0"/>
              </a:rPr>
              <a:t> less than,</a:t>
            </a:r>
            <a:r>
              <a:rPr lang="en-US" altLang="ja-JP" sz="2200">
                <a:latin typeface="Arial" charset="0"/>
              </a:rPr>
              <a:t> </a:t>
            </a: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above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</a:t>
            </a:r>
            <a:r>
              <a:rPr lang="en-US" altLang="ja-JP" sz="2200">
                <a:latin typeface="Arial" charset="0"/>
                <a:sym typeface="Wingdings" charset="0"/>
              </a:rPr>
              <a:t> greater than</a:t>
            </a:r>
            <a:endParaRPr lang="en-US" altLang="ja-JP" sz="220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B</a:t>
            </a:r>
            <a:r>
              <a:rPr lang="en-US" sz="2200">
                <a:latin typeface="Arial" charset="0"/>
              </a:rPr>
              <a:t>,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NAE </a:t>
            </a:r>
            <a:r>
              <a:rPr lang="en-US" sz="2200">
                <a:latin typeface="Arial" charset="0"/>
              </a:rPr>
              <a:t>(CF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NB</a:t>
            </a:r>
            <a:r>
              <a:rPr lang="en-US" sz="2200">
                <a:latin typeface="Arial" charset="0"/>
              </a:rPr>
              <a:t>,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AE </a:t>
            </a:r>
            <a:r>
              <a:rPr lang="en-US" sz="2200">
                <a:latin typeface="Arial" charset="0"/>
              </a:rPr>
              <a:t>(CF = 0)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BE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NA</a:t>
            </a:r>
            <a:r>
              <a:rPr lang="en-US" sz="2200">
                <a:latin typeface="Arial" charset="0"/>
              </a:rPr>
              <a:t> (CF OR ZF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NBE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A</a:t>
            </a:r>
            <a:r>
              <a:rPr lang="en-US" sz="2200">
                <a:latin typeface="Arial" charset="0"/>
              </a:rPr>
              <a:t> (CF OR ZF = 0)</a:t>
            </a: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</a:endParaRP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8A0057-902B-41C0-9700-3EE7FB4ED0CB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17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CF7E04-DFD9-AE46-BCEC-AB9346B8F386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60423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conditional instructions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sym typeface="Wingdings" charset="0"/>
              </a:rPr>
              <a:t>Conditional move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Move performed only if condition is true</a:t>
            </a:r>
          </a:p>
          <a:p>
            <a:pPr lvl="1"/>
            <a:r>
              <a:rPr lang="en-US" dirty="0">
                <a:latin typeface="Arial" charset="0"/>
              </a:rPr>
              <a:t>Examples:</a:t>
            </a:r>
          </a:p>
          <a:p>
            <a:pPr lvl="2"/>
            <a:r>
              <a:rPr lang="en-US" dirty="0">
                <a:latin typeface="Arial" charset="0"/>
              </a:rPr>
              <a:t>CMOVZ	AX, [SI]	</a:t>
            </a:r>
            <a:r>
              <a:rPr lang="en-US" dirty="0">
                <a:latin typeface="Arial" charset="0"/>
                <a:sym typeface="Wingdings" charset="0"/>
              </a:rPr>
              <a:t> move if ZF == 1</a:t>
            </a:r>
          </a:p>
          <a:p>
            <a:pPr lvl="2"/>
            <a:r>
              <a:rPr lang="en-US" dirty="0">
                <a:latin typeface="Arial" charset="0"/>
                <a:sym typeface="Wingdings" charset="0"/>
              </a:rPr>
              <a:t>CMOVG	EBX, EAX	 move if greater than</a:t>
            </a:r>
            <a:endParaRPr lang="en-US" dirty="0">
              <a:latin typeface="Arial" charset="0"/>
            </a:endParaRPr>
          </a:p>
          <a:p>
            <a:pPr lvl="2"/>
            <a:endParaRPr lang="en-US" dirty="0">
              <a:latin typeface="Arial" charset="0"/>
              <a:sym typeface="Wingdings" charset="0"/>
            </a:endParaRPr>
          </a:p>
          <a:p>
            <a:r>
              <a:rPr lang="en-US" dirty="0" err="1">
                <a:latin typeface="Arial" charset="0"/>
                <a:sym typeface="Wingdings" charset="0"/>
              </a:rPr>
              <a:t>SETcc</a:t>
            </a:r>
            <a:r>
              <a:rPr lang="en-US" dirty="0">
                <a:latin typeface="Arial" charset="0"/>
                <a:sym typeface="Wingdings" charset="0"/>
              </a:rPr>
              <a:t> D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Sets single byte destination to 1 (0x01) if condition true; all 0s (0x00) if condition false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Can be used to build up complex conditions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E7F2A63-EFBC-4F56-93D9-6870C89B15FF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17</a:t>
            </a:r>
            <a:endParaRPr lang="en-US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75F7D7-CEAC-134F-86CF-F52D3F3F3A65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428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</a:t>
            </a:r>
            <a:r>
              <a:rPr lang="en-US" dirty="0" err="1">
                <a:latin typeface="Garamond" charset="0"/>
              </a:rPr>
              <a:t>SETcc</a:t>
            </a:r>
            <a:r>
              <a:rPr lang="en-US" dirty="0">
                <a:latin typeface="Garamond" charset="0"/>
              </a:rPr>
              <a:t> example</a:t>
            </a:r>
          </a:p>
        </p:txBody>
      </p:sp>
      <p:sp>
        <p:nvSpPr>
          <p:cNvPr id="38914" name="Content Placeholder 13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114800" cy="4987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Show the results of the following instructions, assuming that </a:t>
            </a:r>
          </a:p>
          <a:p>
            <a:pPr lvl="1">
              <a:lnSpc>
                <a:spcPct val="90000"/>
              </a:lnSpc>
            </a:pPr>
            <a:r>
              <a:rPr lang="ja-JP" altLang="en-US" sz="2200" dirty="0">
                <a:latin typeface="Arial" charset="0"/>
              </a:rPr>
              <a:t>“</a:t>
            </a:r>
            <a:r>
              <a:rPr lang="en-US" altLang="ja-JP" sz="2200" dirty="0">
                <a:latin typeface="Arial" charset="0"/>
              </a:rPr>
              <a:t>A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= (0x100) = 0x0001</a:t>
            </a:r>
          </a:p>
          <a:p>
            <a:pPr lvl="1">
              <a:lnSpc>
                <a:spcPct val="90000"/>
              </a:lnSpc>
            </a:pPr>
            <a:r>
              <a:rPr lang="ja-JP" altLang="en-US" sz="2200" dirty="0">
                <a:latin typeface="Arial" charset="0"/>
              </a:rPr>
              <a:t>“</a:t>
            </a:r>
            <a:r>
              <a:rPr lang="en-US" altLang="ja-JP" sz="2200" dirty="0">
                <a:latin typeface="Arial" charset="0"/>
              </a:rPr>
              <a:t>B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= (0x102) = 0x0003</a:t>
            </a:r>
          </a:p>
          <a:p>
            <a:pPr lvl="1">
              <a:lnSpc>
                <a:spcPct val="90000"/>
              </a:lnSpc>
            </a:pPr>
            <a:r>
              <a:rPr lang="ja-JP" altLang="en-US" sz="2200" dirty="0">
                <a:latin typeface="Arial" charset="0"/>
              </a:rPr>
              <a:t>“</a:t>
            </a:r>
            <a:r>
              <a:rPr lang="en-US" altLang="ja-JP" sz="2200" dirty="0">
                <a:latin typeface="Arial" charset="0"/>
              </a:rPr>
              <a:t>C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= (0x104) = 0x1011</a:t>
            </a:r>
          </a:p>
          <a:p>
            <a:pPr lvl="1">
              <a:lnSpc>
                <a:spcPct val="90000"/>
              </a:lnSpc>
            </a:pPr>
            <a:r>
              <a:rPr lang="ja-JP" altLang="en-US" sz="2200" dirty="0">
                <a:latin typeface="Arial" charset="0"/>
              </a:rPr>
              <a:t>“</a:t>
            </a:r>
            <a:r>
              <a:rPr lang="en-US" altLang="ja-JP" sz="2200" dirty="0">
                <a:latin typeface="Arial" charset="0"/>
              </a:rPr>
              <a:t>D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= (0x106) = 0x1011</a:t>
            </a:r>
          </a:p>
          <a:p>
            <a:pPr lvl="1">
              <a:lnSpc>
                <a:spcPct val="90000"/>
              </a:lnSpc>
            </a:pPr>
            <a:r>
              <a:rPr lang="ja-JP" altLang="en-US" sz="2200" dirty="0">
                <a:latin typeface="Arial" charset="0"/>
              </a:rPr>
              <a:t>“</a:t>
            </a:r>
            <a:r>
              <a:rPr lang="en-US" altLang="ja-JP" sz="2200" dirty="0">
                <a:latin typeface="Arial" charset="0"/>
              </a:rPr>
              <a:t>E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= (0x108) = 0xABCD</a:t>
            </a:r>
          </a:p>
          <a:p>
            <a:pPr lvl="1">
              <a:lnSpc>
                <a:spcPct val="90000"/>
              </a:lnSpc>
            </a:pPr>
            <a:r>
              <a:rPr lang="ja-JP" altLang="en-US" sz="2200" dirty="0">
                <a:latin typeface="Arial" charset="0"/>
              </a:rPr>
              <a:t>“</a:t>
            </a:r>
            <a:r>
              <a:rPr lang="en-US" altLang="ja-JP" sz="2200" dirty="0">
                <a:latin typeface="Arial" charset="0"/>
              </a:rPr>
              <a:t>F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= (0x10A) = 0xDCBA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Tests complex condition: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dirty="0">
                <a:latin typeface="Arial" charset="0"/>
              </a:rPr>
              <a:t>((A &lt;= B &amp;&amp; C == D) || E != F)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3886200" cy="49879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MOV	AX, [0x100]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CMP	AX, [0x102]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SETLE	BL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MOV	AX, [0x104]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CMP	AX, [0x106]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SETE	BH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AND	BL, BH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MOV	AX, [0x108]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CMP	AX, [0x10A]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SETNE	BH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OR		BL, BH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891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B955364-8D23-49C0-A5B3-8BA89F00786E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17</a:t>
            </a:r>
          </a:p>
        </p:txBody>
      </p:sp>
      <p:sp>
        <p:nvSpPr>
          <p:cNvPr id="389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335F391-B6A0-DC4A-B430-A0B1F81B496D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23796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Jump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Used to change flow of program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Next instruction specified by operand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Two general types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Unconditional: </a:t>
            </a:r>
            <a:r>
              <a:rPr lang="en-US" dirty="0">
                <a:solidFill>
                  <a:srgbClr val="0000CC"/>
                </a:solidFill>
              </a:rPr>
              <a:t>JMP &lt;target&gt;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Always goes to address indicated by </a:t>
            </a:r>
            <a:r>
              <a:rPr lang="en-US" dirty="0">
                <a:solidFill>
                  <a:srgbClr val="0000CC"/>
                </a:solidFill>
              </a:rPr>
              <a:t>&lt;target&gt;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Conditional: </a:t>
            </a:r>
            <a:r>
              <a:rPr lang="en-US" dirty="0" err="1">
                <a:solidFill>
                  <a:srgbClr val="0000CC"/>
                </a:solidFill>
              </a:rPr>
              <a:t>J</a:t>
            </a:r>
            <a:r>
              <a:rPr lang="en-US" i="1" dirty="0" err="1">
                <a:solidFill>
                  <a:srgbClr val="0000CC"/>
                </a:solidFill>
              </a:rPr>
              <a:t>cc</a:t>
            </a:r>
            <a:r>
              <a:rPr lang="en-US" dirty="0">
                <a:solidFill>
                  <a:srgbClr val="0000CC"/>
                </a:solidFill>
              </a:rPr>
              <a:t> &lt;target&gt;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Jump only occurs if condition true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i="1" dirty="0"/>
              <a:t>cc</a:t>
            </a:r>
            <a:r>
              <a:rPr lang="en-US" dirty="0"/>
              <a:t> replaced by valid condition code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/>
              <a:t>Most codes discussed in previous lecture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/>
              <a:t>Additional codes: CXZ/ECXZ</a:t>
            </a:r>
          </a:p>
          <a:p>
            <a:pPr marL="1371600" lvl="3" indent="0">
              <a:buFont typeface="Wingdings" pitchFamily="2" charset="2"/>
              <a:buNone/>
              <a:defRPr/>
            </a:pPr>
            <a:r>
              <a:rPr lang="en-US" dirty="0">
                <a:sym typeface="Wingdings" pitchFamily="2" charset="2"/>
              </a:rPr>
              <a:t> CX/ECX register is zero</a:t>
            </a:r>
            <a:endParaRPr lang="en-US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550A5B-D0A2-427E-B7DB-5DB5C76EACDF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17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9DCFDB-2451-414A-A4B9-7EC35C75D85D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Jump Instructions</a:t>
            </a:r>
          </a:p>
        </p:txBody>
      </p:sp>
      <p:pic>
        <p:nvPicPr>
          <p:cNvPr id="6147" name="Picture 6" descr="~AUT001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63" t="169" b="55701"/>
          <a:stretch>
            <a:fillRect/>
          </a:stretch>
        </p:blipFill>
        <p:spPr>
          <a:xfrm>
            <a:off x="228600" y="1981200"/>
            <a:ext cx="4256088" cy="3475038"/>
          </a:xfrm>
        </p:spPr>
      </p:pic>
      <p:sp>
        <p:nvSpPr>
          <p:cNvPr id="614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A5DF391-5440-483D-B1B8-5FFA8358F98D}" type="datetime1">
              <a:rPr lang="en-US" sz="1200" smtClean="0">
                <a:latin typeface="Garamond" charset="0"/>
              </a:rPr>
              <a:t>10/16/2019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17</a:t>
            </a:r>
          </a:p>
        </p:txBody>
      </p:sp>
      <p:sp>
        <p:nvSpPr>
          <p:cNvPr id="61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78FCCFA-D9B8-D64B-832B-EF1A8C14660D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  <p:pic>
        <p:nvPicPr>
          <p:cNvPr id="8199" name="Picture 6" descr="~AUT00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791"/>
          <a:stretch>
            <a:fillRect/>
          </a:stretch>
        </p:blipFill>
        <p:spPr bwMode="auto">
          <a:xfrm>
            <a:off x="4341813" y="1889125"/>
            <a:ext cx="4802187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749014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9563</TotalTime>
  <Words>1009</Words>
  <Application>Microsoft Office PowerPoint</Application>
  <PresentationFormat>On-screen Show (4:3)</PresentationFormat>
  <Paragraphs>267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Courier New</vt:lpstr>
      <vt:lpstr>Garamond</vt:lpstr>
      <vt:lpstr>Wingdings</vt:lpstr>
      <vt:lpstr>Edge</vt:lpstr>
      <vt:lpstr>EECE.3170 Microprocessor Systems Design I</vt:lpstr>
      <vt:lpstr>Lecture outline</vt:lpstr>
      <vt:lpstr>Review: compare</vt:lpstr>
      <vt:lpstr>Review: Condition codes (cont.)</vt:lpstr>
      <vt:lpstr>Review: Condition codes (cont.)</vt:lpstr>
      <vt:lpstr>Review: conditional instructions</vt:lpstr>
      <vt:lpstr>Review: SETcc example</vt:lpstr>
      <vt:lpstr>Jump instructions</vt:lpstr>
      <vt:lpstr>Jump Instructions</vt:lpstr>
      <vt:lpstr>Example: program structure 1</vt:lpstr>
      <vt:lpstr>Example solution</vt:lpstr>
      <vt:lpstr>Example solution (cont.)</vt:lpstr>
      <vt:lpstr>Example solution (cont.)</vt:lpstr>
      <vt:lpstr>Example: program structure 2</vt:lpstr>
      <vt:lpstr>Example solution</vt:lpstr>
      <vt:lpstr>Example: program structure 3</vt:lpstr>
      <vt:lpstr>Example solution</vt:lpstr>
      <vt:lpstr>Loop instructions</vt:lpstr>
      <vt:lpstr>Loop example 1</vt:lpstr>
      <vt:lpstr>Loop example 2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Geiger, Michael J</cp:lastModifiedBy>
  <cp:revision>1707</cp:revision>
  <dcterms:created xsi:type="dcterms:W3CDTF">2006-04-03T05:03:01Z</dcterms:created>
  <dcterms:modified xsi:type="dcterms:W3CDTF">2019-10-16T15:30:38Z</dcterms:modified>
</cp:coreProperties>
</file>