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504" r:id="rId4"/>
    <p:sldId id="490" r:id="rId5"/>
    <p:sldId id="491" r:id="rId6"/>
    <p:sldId id="492" r:id="rId7"/>
    <p:sldId id="493" r:id="rId8"/>
    <p:sldId id="494" r:id="rId9"/>
    <p:sldId id="495" r:id="rId10"/>
    <p:sldId id="496" r:id="rId11"/>
    <p:sldId id="497" r:id="rId12"/>
    <p:sldId id="498" r:id="rId13"/>
    <p:sldId id="499" r:id="rId14"/>
    <p:sldId id="500" r:id="rId15"/>
    <p:sldId id="508" r:id="rId16"/>
    <p:sldId id="509" r:id="rId17"/>
    <p:sldId id="510" r:id="rId18"/>
    <p:sldId id="379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BD9A57-FFBD-4503-A3B8-C0EF5268955E}" v="3" dt="2019-10-04T14:57:54.6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78" d="100"/>
          <a:sy n="78" d="100"/>
        </p:scale>
        <p:origin x="101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66B5DE54-DF23-4047-9C7C-36A934E79D65}"/>
    <pc:docChg chg="modSld">
      <pc:chgData name="Geiger, Michael J" userId="13cae92b-b37c-450b-a449-82fcae19569d" providerId="ADAL" clId="{66B5DE54-DF23-4047-9C7C-36A934E79D65}" dt="2019-10-04T14:57:57.806" v="58" actId="20577"/>
      <pc:docMkLst>
        <pc:docMk/>
      </pc:docMkLst>
      <pc:sldChg chg="modSp">
        <pc:chgData name="Geiger, Michael J" userId="13cae92b-b37c-450b-a449-82fcae19569d" providerId="ADAL" clId="{66B5DE54-DF23-4047-9C7C-36A934E79D65}" dt="2019-10-04T14:56:41.867" v="19" actId="20577"/>
        <pc:sldMkLst>
          <pc:docMk/>
          <pc:sldMk cId="0" sldId="256"/>
        </pc:sldMkLst>
        <pc:spChg chg="mod">
          <ac:chgData name="Geiger, Michael J" userId="13cae92b-b37c-450b-a449-82fcae19569d" providerId="ADAL" clId="{66B5DE54-DF23-4047-9C7C-36A934E79D65}" dt="2019-10-04T14:56:41.867" v="19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66B5DE54-DF23-4047-9C7C-36A934E79D65}" dt="2019-10-04T14:57:19.755" v="35" actId="20577"/>
        <pc:sldMkLst>
          <pc:docMk/>
          <pc:sldMk cId="0" sldId="257"/>
        </pc:sldMkLst>
        <pc:spChg chg="mod">
          <ac:chgData name="Geiger, Michael J" userId="13cae92b-b37c-450b-a449-82fcae19569d" providerId="ADAL" clId="{66B5DE54-DF23-4047-9C7C-36A934E79D65}" dt="2019-10-04T14:57:19.755" v="35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66B5DE54-DF23-4047-9C7C-36A934E79D65}" dt="2019-10-04T14:57:57.806" v="58" actId="20577"/>
        <pc:sldMkLst>
          <pc:docMk/>
          <pc:sldMk cId="0" sldId="379"/>
        </pc:sldMkLst>
        <pc:spChg chg="mod">
          <ac:chgData name="Geiger, Michael J" userId="13cae92b-b37c-450b-a449-82fcae19569d" providerId="ADAL" clId="{66B5DE54-DF23-4047-9C7C-36A934E79D65}" dt="2019-10-04T14:57:57.806" v="58" actId="20577"/>
          <ac:spMkLst>
            <pc:docMk/>
            <pc:sldMk cId="0" sldId="379"/>
            <ac:spMk id="2048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9AEEEB-7AA7-A344-BB32-13D640B9B9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686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DD453D-8CCC-3144-B01B-A238F7479B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174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4296A16-9AD4-414B-AF2D-67BA0855725E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568C8AD-DA04-5847-B5CD-CC70CDB4028D}" type="datetime1">
              <a:rPr lang="en-US"/>
              <a:pPr/>
              <a:t>10/4/2019</a:t>
            </a:fld>
            <a:endParaRPr lang="en-US"/>
          </a:p>
        </p:txBody>
      </p:sp>
      <p:sp>
        <p:nvSpPr>
          <p:cNvPr id="2355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5 part 2</a:t>
            </a:r>
          </a:p>
        </p:txBody>
      </p:sp>
      <p:sp>
        <p:nvSpPr>
          <p:cNvPr id="2355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8079407-60D1-7840-86CC-A26A27F12CEF}" type="slidenum">
              <a:rPr lang="en-US"/>
              <a:pPr/>
              <a:t>12</a:t>
            </a:fld>
            <a:endParaRPr lang="en-US"/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E354F55-8FD4-E34A-B456-4863B41ACB73}" type="datetime1">
              <a:rPr lang="en-US"/>
              <a:pPr/>
              <a:t>10/4/2019</a:t>
            </a:fld>
            <a:endParaRPr lang="en-US"/>
          </a:p>
        </p:txBody>
      </p:sp>
      <p:sp>
        <p:nvSpPr>
          <p:cNvPr id="2457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5 part 2</a:t>
            </a:r>
          </a:p>
        </p:txBody>
      </p:sp>
      <p:sp>
        <p:nvSpPr>
          <p:cNvPr id="2458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8C81D81-C66B-6E43-8699-8EE217F0825B}" type="slidenum">
              <a:rPr lang="en-US"/>
              <a:pPr/>
              <a:t>13</a:t>
            </a:fld>
            <a:endParaRPr lang="en-US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482C495-A9B0-E446-BE89-7CF40E7C4D7E}" type="datetime1">
              <a:rPr lang="en-US"/>
              <a:pPr/>
              <a:t>10/4/2019</a:t>
            </a:fld>
            <a:endParaRPr lang="en-US"/>
          </a:p>
        </p:txBody>
      </p:sp>
      <p:sp>
        <p:nvSpPr>
          <p:cNvPr id="2560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5 part 2</a:t>
            </a:r>
          </a:p>
        </p:txBody>
      </p:sp>
      <p:sp>
        <p:nvSpPr>
          <p:cNvPr id="2560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7DF5C92-FB13-BA4B-8235-A37FCDD950EC}" type="slidenum">
              <a:rPr lang="en-US"/>
              <a:pPr/>
              <a:t>14</a:t>
            </a:fld>
            <a:endParaRPr lang="en-US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8D3B9F-7DA6-47A6-8381-322DB190D347}" type="datetime1">
              <a:rPr lang="en-US" smtClean="0"/>
              <a:t>10/4/2019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13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62EB7-FFF8-6842-A1EC-4AAAAB1605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9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20BEC-E262-4347-AB1D-FAFBF0BDAC3F}" type="datetime1">
              <a:rPr lang="en-US" smtClean="0"/>
              <a:t>10/4/2019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B731BE-7B4B-4E49-AE5E-AC445D1E8A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20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5009B-716F-4834-90DA-47491FF5434B}" type="datetime1">
              <a:rPr lang="en-US" smtClean="0"/>
              <a:t>10/4/2019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A0AD02-2150-CC4B-B50B-F12C23617E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96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B79C4B-87A2-40EA-87DA-BB5125C2476D}" type="datetime1">
              <a:rPr lang="en-US" smtClean="0"/>
              <a:t>10/4/2019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181CD7-1C99-5D41-9DA3-7798E23D0A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29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53DCD1-BE89-48C2-B6D2-1119C83F0E03}" type="datetime1">
              <a:rPr lang="en-US" smtClean="0"/>
              <a:t>10/4/2019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741221-7DBE-4D4A-9B0A-2C1FBBCE1D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3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ED54C0-5CF5-40E8-A8C8-5138901753C0}" type="datetime1">
              <a:rPr lang="en-US" smtClean="0"/>
              <a:t>10/4/2019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48E2FB-E281-1F4A-BBE6-B0C3FCC6B9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5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448E6E-DCAD-4733-A8A2-9C708184B6FA}" type="datetime1">
              <a:rPr lang="en-US" smtClean="0"/>
              <a:t>10/4/2019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A1DD3B-E9F4-344F-B56B-76721575B0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2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20944B-2C7C-4DB6-BA2A-3537E6C44EE3}" type="datetime1">
              <a:rPr lang="en-US" smtClean="0"/>
              <a:t>10/4/2019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CA2D82-1178-C647-9BEC-4ACC059A42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978D0D-F9A4-4B62-A638-D9FCCFD05EDE}" type="datetime1">
              <a:rPr lang="en-US" smtClean="0"/>
              <a:t>10/4/2019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1116B-31E5-AF43-964B-AA998B0FF7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5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AFD0DD-1A04-44A1-B3B5-C1E919340574}" type="datetime1">
              <a:rPr lang="en-US" smtClean="0"/>
              <a:t>10/4/2019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FAD0D7-C3CC-1048-BA0E-2B939056E7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2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5F7837-20D2-4586-B06E-30D343215C8A}" type="datetime1">
              <a:rPr lang="en-US" smtClean="0"/>
              <a:t>10/4/2019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A7CC4B-017F-6345-A79E-DB5461216E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BCE90-DCB7-493B-970D-56ED3D7A1D7A}" type="datetime1">
              <a:rPr lang="en-US" smtClean="0"/>
              <a:t>10/4/2019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181A8-10F4-9F41-8D8C-D9858BA89B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71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0CA19B-1FE8-472F-AFC3-196C8E407F6B}" type="datetime1">
              <a:rPr lang="en-US" smtClean="0"/>
              <a:t>10/4/2019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DCD938-CD3B-4445-A0AB-F3729C561E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72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4E410936-88DD-4175-B749-C19B47B64C32}" type="datetime1">
              <a:rPr lang="en-US" smtClean="0"/>
              <a:t>10/4/2019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Microprocessors I:  Lecture 13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FFAB5A4-B326-7C46-91B2-00CB76F33AA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2" r:id="rId1"/>
    <p:sldLayoutId id="2147484670" r:id="rId2"/>
    <p:sldLayoutId id="2147484671" r:id="rId3"/>
    <p:sldLayoutId id="2147484672" r:id="rId4"/>
    <p:sldLayoutId id="2147484673" r:id="rId5"/>
    <p:sldLayoutId id="2147484674" r:id="rId6"/>
    <p:sldLayoutId id="2147484675" r:id="rId7"/>
    <p:sldLayoutId id="2147484676" r:id="rId8"/>
    <p:sldLayoutId id="2147484677" r:id="rId9"/>
    <p:sldLayoutId id="2147484678" r:id="rId10"/>
    <p:sldLayoutId id="2147484679" r:id="rId11"/>
    <p:sldLayoutId id="2147484680" r:id="rId12"/>
    <p:sldLayoutId id="2147484681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EECE.3170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Dr. Lin Li &amp;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13: </a:t>
            </a:r>
            <a:r>
              <a:rPr lang="en-US" dirty="0">
                <a:latin typeface="Arial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Rotate, bit test, and bit scan instructions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Initially, AL = 0x43 = 01000011</a:t>
            </a:r>
            <a:r>
              <a:rPr lang="en-US" baseline="-25000" dirty="0">
                <a:ea typeface="+mn-ea"/>
              </a:rPr>
              <a:t>2</a:t>
            </a:r>
            <a:endParaRPr lang="en-US" dirty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ROR AL, 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AL = 010000</a:t>
            </a:r>
            <a:r>
              <a:rPr lang="en-US" b="1" u="sng" dirty="0">
                <a:solidFill>
                  <a:srgbClr val="FF0000"/>
                </a:solidFill>
              </a:rPr>
              <a:t>11</a:t>
            </a:r>
            <a:r>
              <a:rPr lang="en-US" dirty="0">
                <a:solidFill>
                  <a:srgbClr val="FF0000"/>
                </a:solidFill>
              </a:rPr>
              <a:t> rotated right by 2 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    = </a:t>
            </a:r>
            <a:r>
              <a:rPr lang="en-US" b="1" u="sng" dirty="0">
                <a:solidFill>
                  <a:srgbClr val="FF0000"/>
                </a:solidFill>
              </a:rPr>
              <a:t>11</a:t>
            </a:r>
            <a:r>
              <a:rPr lang="en-US" dirty="0">
                <a:solidFill>
                  <a:srgbClr val="FF0000"/>
                </a:solidFill>
              </a:rPr>
              <a:t>010000 = 0xD0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CF = last bit rotated in = 1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ROL AL, CL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AL = </a:t>
            </a:r>
            <a:r>
              <a:rPr lang="en-US" b="1" u="sng" dirty="0">
                <a:solidFill>
                  <a:srgbClr val="FF0000"/>
                </a:solidFill>
              </a:rPr>
              <a:t>1101</a:t>
            </a:r>
            <a:r>
              <a:rPr lang="en-US" dirty="0">
                <a:solidFill>
                  <a:srgbClr val="FF0000"/>
                </a:solidFill>
              </a:rPr>
              <a:t>0000 rotated left by 4 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    = 0000</a:t>
            </a:r>
            <a:r>
              <a:rPr lang="en-US" b="1" u="sng" dirty="0">
                <a:solidFill>
                  <a:srgbClr val="FF0000"/>
                </a:solidFill>
              </a:rPr>
              <a:t>1101</a:t>
            </a:r>
            <a:r>
              <a:rPr lang="en-US" dirty="0">
                <a:solidFill>
                  <a:srgbClr val="FF0000"/>
                </a:solidFill>
              </a:rPr>
              <a:t> = 0x0D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CF = last bit rotated in = 1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0DD1028-2197-4A29-9E79-728FD029A236}" type="datetime1">
              <a:rPr lang="en-US" smtClean="0">
                <a:latin typeface="Garamond" charset="0"/>
              </a:rPr>
              <a:t>10/4/2019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62F4391-25AD-824A-8CCE-F89D90A47B91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RCR AL, 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(AL,CF) = 000011</a:t>
            </a:r>
            <a:r>
              <a:rPr lang="en-US" b="1" u="sng" dirty="0">
                <a:solidFill>
                  <a:srgbClr val="FF0000"/>
                </a:solidFill>
              </a:rPr>
              <a:t>01 1</a:t>
            </a:r>
            <a:r>
              <a:rPr lang="en-US" dirty="0">
                <a:solidFill>
                  <a:srgbClr val="FF0000"/>
                </a:solidFill>
              </a:rPr>
              <a:t> rotated right by 3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            = </a:t>
            </a:r>
            <a:r>
              <a:rPr lang="en-US" b="1" u="sng" dirty="0">
                <a:solidFill>
                  <a:srgbClr val="FF0000"/>
                </a:solidFill>
              </a:rPr>
              <a:t>011</a:t>
            </a:r>
            <a:r>
              <a:rPr lang="en-US" dirty="0">
                <a:solidFill>
                  <a:srgbClr val="FF0000"/>
                </a:solidFill>
              </a:rPr>
              <a:t>00001 1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CF = 1, AL = 01100001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= 0x61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RCL AL, 4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(CF,AL) = </a:t>
            </a:r>
            <a:r>
              <a:rPr lang="en-US" b="1" u="sng" dirty="0">
                <a:solidFill>
                  <a:srgbClr val="FF0000"/>
                </a:solidFill>
              </a:rPr>
              <a:t>1 011</a:t>
            </a:r>
            <a:r>
              <a:rPr lang="en-US" dirty="0">
                <a:solidFill>
                  <a:srgbClr val="FF0000"/>
                </a:solidFill>
              </a:rPr>
              <a:t>00001 rotated left by 4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            = 0 0001</a:t>
            </a:r>
            <a:r>
              <a:rPr lang="en-US" b="1" u="sng" dirty="0">
                <a:solidFill>
                  <a:srgbClr val="FF0000"/>
                </a:solidFill>
              </a:rPr>
              <a:t>1011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CF = 0, AL = 00011011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= 0x1B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678152D-46E4-4D03-A134-F095502F28CE}" type="datetime1">
              <a:rPr lang="en-US" smtClean="0">
                <a:latin typeface="Garamond" charset="0"/>
              </a:rPr>
              <a:t>10/4/2019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25BB452-9041-E644-BC64-57435DC5AC54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Bit Test Instructions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BT   </a:t>
            </a:r>
            <a:r>
              <a:rPr lang="en-US" dirty="0">
                <a:ea typeface="+mn-ea"/>
                <a:sym typeface="Wingdings" pitchFamily="2" charset="2"/>
              </a:rPr>
              <a:t> </a:t>
            </a:r>
            <a:r>
              <a:rPr lang="en-US" dirty="0">
                <a:solidFill>
                  <a:srgbClr val="0000CC"/>
                </a:solidFill>
                <a:ea typeface="+mn-ea"/>
                <a:sym typeface="Wingdings" pitchFamily="2" charset="2"/>
              </a:rPr>
              <a:t>Bit test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BTR  </a:t>
            </a:r>
            <a:r>
              <a:rPr lang="en-US" dirty="0">
                <a:solidFill>
                  <a:srgbClr val="0000CC"/>
                </a:solidFill>
                <a:ea typeface="+mn-ea"/>
                <a:sym typeface="Wingdings" pitchFamily="2" charset="2"/>
              </a:rPr>
              <a:t>Bit test and  reset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BTS  </a:t>
            </a:r>
            <a:r>
              <a:rPr lang="en-US" dirty="0">
                <a:solidFill>
                  <a:srgbClr val="0000CC"/>
                </a:solidFill>
                <a:ea typeface="+mn-ea"/>
                <a:sym typeface="Wingdings" pitchFamily="2" charset="2"/>
              </a:rPr>
              <a:t>Bit test and  set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BTC  </a:t>
            </a:r>
            <a:r>
              <a:rPr lang="en-US" dirty="0">
                <a:solidFill>
                  <a:srgbClr val="0000CC"/>
                </a:solidFill>
                <a:ea typeface="+mn-ea"/>
                <a:sym typeface="Wingdings" pitchFamily="2" charset="2"/>
              </a:rPr>
              <a:t>Bit test and complement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Format of bit test instruction: BT(x)   D,S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(S)  index that selects the position of the bit tested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(D)  Holds value tested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Operation: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Enables programmer to test bit in a value in register or memory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All 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Save the value of the selected bit in the CF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BT     </a:t>
            </a:r>
            <a:r>
              <a:rPr lang="en-US" dirty="0">
                <a:solidFill>
                  <a:srgbClr val="0000CC"/>
                </a:solidFill>
                <a:sym typeface="Wingdings" pitchFamily="2" charset="2"/>
              </a:rPr>
              <a:t>Leaves selected bit unchanged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BTR  </a:t>
            </a:r>
            <a:r>
              <a:rPr lang="en-US" dirty="0">
                <a:solidFill>
                  <a:srgbClr val="0000CC"/>
                </a:solidFill>
                <a:sym typeface="Wingdings" pitchFamily="2" charset="2"/>
              </a:rPr>
              <a:t>Clears the bit (bit = 0)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BTS  </a:t>
            </a:r>
            <a:r>
              <a:rPr lang="en-US" dirty="0">
                <a:solidFill>
                  <a:srgbClr val="0000CC"/>
                </a:solidFill>
                <a:sym typeface="Wingdings" pitchFamily="2" charset="2"/>
              </a:rPr>
              <a:t>Sets the bit (bit = 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BTC  </a:t>
            </a:r>
            <a:r>
              <a:rPr lang="en-US" dirty="0">
                <a:solidFill>
                  <a:srgbClr val="0000CC"/>
                </a:solidFill>
                <a:sym typeface="Wingdings" pitchFamily="2" charset="2"/>
              </a:rPr>
              <a:t>Complements the bit (bit = ~bit)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E8F7C88-B20F-4348-9BA8-FD5035495E3B}" type="datetime1">
              <a:rPr lang="en-US" smtClean="0">
                <a:latin typeface="Garamond" charset="0"/>
              </a:rPr>
              <a:t>10/4/2019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9C6296A-D6F0-AF42-A550-378B8EB78608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Bit Test Instructions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sym typeface="Wingdings" charset="0"/>
              </a:rPr>
              <a:t>Example: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BTC  BX,7</a:t>
            </a:r>
          </a:p>
          <a:p>
            <a:r>
              <a:rPr lang="en-US" dirty="0">
                <a:latin typeface="Arial" charset="0"/>
                <a:sym typeface="Wingdings" charset="0"/>
              </a:rPr>
              <a:t>Before execution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(BX) = 0x03F0 = 0000 0011 </a:t>
            </a:r>
            <a:r>
              <a:rPr lang="en-US" u="sng" dirty="0">
                <a:solidFill>
                  <a:srgbClr val="FF0000"/>
                </a:solidFill>
                <a:latin typeface="Arial" charset="0"/>
                <a:sym typeface="Wingdings" charset="0"/>
              </a:rPr>
              <a:t>1</a:t>
            </a:r>
            <a:r>
              <a:rPr lang="en-US" dirty="0">
                <a:latin typeface="Arial" charset="0"/>
                <a:sym typeface="Wingdings" charset="0"/>
              </a:rPr>
              <a:t>111 0000</a:t>
            </a:r>
            <a:r>
              <a:rPr lang="en-US" baseline="-25000" dirty="0">
                <a:latin typeface="Arial" charset="0"/>
                <a:sym typeface="Wingdings" charset="0"/>
              </a:rPr>
              <a:t>2</a:t>
            </a:r>
          </a:p>
          <a:p>
            <a:r>
              <a:rPr lang="en-US" dirty="0">
                <a:latin typeface="Arial" charset="0"/>
                <a:sym typeface="Wingdings" charset="0"/>
              </a:rPr>
              <a:t>After Execution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(CF) = bit 7 of BX = 1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(BX) = 0x0370 = 0000 0011 </a:t>
            </a:r>
            <a:r>
              <a:rPr lang="en-US" u="sng" dirty="0">
                <a:solidFill>
                  <a:srgbClr val="FF0000"/>
                </a:solidFill>
                <a:latin typeface="Arial" charset="0"/>
                <a:sym typeface="Wingdings" charset="0"/>
              </a:rPr>
              <a:t>0</a:t>
            </a:r>
            <a:r>
              <a:rPr lang="en-US" dirty="0">
                <a:latin typeface="Arial" charset="0"/>
                <a:sym typeface="Wingdings" charset="0"/>
              </a:rPr>
              <a:t>111 0000</a:t>
            </a:r>
            <a:r>
              <a:rPr lang="en-US" baseline="-25000" dirty="0">
                <a:latin typeface="Arial" charset="0"/>
                <a:sym typeface="Wingdings" charset="0"/>
              </a:rPr>
              <a:t>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9328B7C-752F-48FA-997B-584E90AA15FF}" type="datetime1">
              <a:rPr lang="en-US" smtClean="0">
                <a:latin typeface="Garamond" charset="0"/>
              </a:rPr>
              <a:t>10/4/2019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13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AE3C142-4249-C648-B16E-01A166F3D573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Bit Scan Instructions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BSF </a:t>
            </a:r>
            <a:r>
              <a:rPr lang="en-US" dirty="0">
                <a:ea typeface="+mn-ea"/>
                <a:sym typeface="Wingdings" pitchFamily="2" charset="2"/>
              </a:rPr>
              <a:t> </a:t>
            </a:r>
            <a:r>
              <a:rPr lang="en-US" dirty="0">
                <a:solidFill>
                  <a:srgbClr val="0000CC"/>
                </a:solidFill>
                <a:ea typeface="+mn-ea"/>
                <a:sym typeface="Wingdings" pitchFamily="2" charset="2"/>
              </a:rPr>
              <a:t>Bit scan forward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BSR  </a:t>
            </a:r>
            <a:r>
              <a:rPr lang="en-US" dirty="0">
                <a:solidFill>
                  <a:srgbClr val="0000CC"/>
                </a:solidFill>
                <a:ea typeface="+mn-ea"/>
                <a:sym typeface="Wingdings" pitchFamily="2" charset="2"/>
              </a:rPr>
              <a:t>Bit scan reverse</a:t>
            </a:r>
            <a:r>
              <a:rPr lang="en-US" dirty="0">
                <a:ea typeface="+mn-ea"/>
                <a:sym typeface="Wingdings" pitchFamily="2" charset="2"/>
              </a:rPr>
              <a:t> 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Format of bit scan instructions: BS(x)   D,S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(S)  Holds value for which bits are tested to be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(D)  Index of first bit that tests as non-zero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Operation: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Enable programmer to test value to determine if all bits are 0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BSF  </a:t>
            </a:r>
            <a:r>
              <a:rPr lang="en-US" dirty="0">
                <a:solidFill>
                  <a:srgbClr val="0000CC"/>
                </a:solidFill>
                <a:sym typeface="Wingdings" pitchFamily="2" charset="2"/>
              </a:rPr>
              <a:t>Scans bits starting from bit 0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0000CC"/>
                </a:solidFill>
                <a:sym typeface="Wingdings" pitchFamily="2" charset="2"/>
              </a:rPr>
              <a:t>Set ZF = 0 if all bits are found to be zero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0000CC"/>
                </a:solidFill>
                <a:sym typeface="Wingdings" pitchFamily="2" charset="2"/>
              </a:rPr>
              <a:t>Sets ZF = 1 when first 1 bit detected and places index of that bit into destination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BSR  </a:t>
            </a:r>
            <a:r>
              <a:rPr lang="en-US" dirty="0">
                <a:solidFill>
                  <a:srgbClr val="0000CC"/>
                </a:solidFill>
                <a:sym typeface="Wingdings" pitchFamily="2" charset="2"/>
              </a:rPr>
              <a:t>Scans bits starting from MSB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0000CC"/>
                </a:solidFill>
                <a:sym typeface="Wingdings" pitchFamily="2" charset="2"/>
              </a:rPr>
              <a:t>Set ZF = 0 if all bits are found to be zero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0000CC"/>
                </a:solidFill>
                <a:sym typeface="Wingdings" pitchFamily="2" charset="2"/>
              </a:rPr>
              <a:t>Sets ZF = 1 when first 1 bit detected and places index of that bit into destination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 Example: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BSF ESI,EDX  32-bits of EDX scanned starting from B</a:t>
            </a:r>
            <a:r>
              <a:rPr lang="en-US" baseline="-25000" dirty="0">
                <a:sym typeface="Wingdings" pitchFamily="2" charset="2"/>
              </a:rPr>
              <a:t>0</a:t>
            </a:r>
            <a:endParaRPr lang="en-US" dirty="0">
              <a:sym typeface="Wingdings" pitchFamily="2" charset="2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If EDX = 0x00000000  ZF = 0 (all bits zero)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If EDX = 0x00000001  ESI = 0x00000000, ZF = 1 (bit 0 is 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If EDX = 0x00003000  ESI = 0x0000000C, ZF = 1 (bit 12 is first bit set to 1)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E31154E-794D-472E-9084-55F2CD9BE54D}" type="datetime1">
              <a:rPr lang="en-US" smtClean="0">
                <a:latin typeface="Garamond" charset="0"/>
              </a:rPr>
              <a:t>10/4/2019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13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D737B86-6733-0A47-8516-E4652C1AF5F4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Given initial state shown in handout</a:t>
            </a:r>
          </a:p>
          <a:p>
            <a:r>
              <a:rPr lang="en-US" dirty="0">
                <a:latin typeface="Arial" charset="0"/>
              </a:rPr>
              <a:t>List all changed registers/memory locations and their values, as well as CF</a:t>
            </a:r>
          </a:p>
          <a:p>
            <a:r>
              <a:rPr lang="en-US" dirty="0">
                <a:latin typeface="Arial" charset="0"/>
              </a:rPr>
              <a:t>Instructions</a:t>
            </a:r>
          </a:p>
          <a:p>
            <a:pPr lvl="1"/>
            <a:r>
              <a:rPr lang="en-US" dirty="0">
                <a:latin typeface="Arial" charset="0"/>
              </a:rPr>
              <a:t>BT	WORD PTR [0x21102], 4</a:t>
            </a:r>
          </a:p>
          <a:p>
            <a:pPr lvl="1"/>
            <a:r>
              <a:rPr lang="en-US" dirty="0">
                <a:latin typeface="Arial" charset="0"/>
              </a:rPr>
              <a:t>BTC	WORD PTR [0x21110], 1</a:t>
            </a:r>
          </a:p>
          <a:p>
            <a:pPr lvl="1"/>
            <a:r>
              <a:rPr lang="en-US" dirty="0">
                <a:latin typeface="Arial" charset="0"/>
              </a:rPr>
              <a:t>BTS	WORD PTR [0x21104], 1</a:t>
            </a:r>
          </a:p>
          <a:p>
            <a:pPr lvl="1"/>
            <a:r>
              <a:rPr lang="en-US" dirty="0">
                <a:latin typeface="Arial" charset="0"/>
              </a:rPr>
              <a:t>BSF	CX, WORD PTR [0x2110E]</a:t>
            </a:r>
          </a:p>
          <a:p>
            <a:pPr lvl="1"/>
            <a:r>
              <a:rPr lang="en-US" dirty="0">
                <a:latin typeface="Arial" charset="0"/>
              </a:rPr>
              <a:t>BSR	DX, WORD PTR [0x21109]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D509279-28B9-40E9-8EDB-79E93FBC2D18}" type="datetime1">
              <a:rPr lang="en-US" smtClean="0">
                <a:latin typeface="Garamond" charset="0"/>
              </a:rPr>
              <a:t>10/4/2019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9EE7D33-8059-3241-98C8-287A6AC15D93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38121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BT WORD PTR [0x21102], 4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Word at 0x21102 = 0x1010 </a:t>
            </a:r>
          </a:p>
          <a:p>
            <a:pPr marL="344487" lvl="1" indent="0">
              <a:buNone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			      = 0001 0000 000</a:t>
            </a:r>
            <a:r>
              <a:rPr lang="en-US" b="1" u="sng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0000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CF = bit 4 = 1</a:t>
            </a:r>
          </a:p>
          <a:p>
            <a:r>
              <a:rPr lang="en-US" dirty="0">
                <a:latin typeface="Arial" charset="0"/>
              </a:rPr>
              <a:t>BTC WORD PTR [21110h], 1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Word at 0x21110 = 0x001E </a:t>
            </a:r>
          </a:p>
          <a:p>
            <a:pPr marL="344487" lvl="1" indent="0">
              <a:buNone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			      = 0000 0000 0001 11</a:t>
            </a:r>
            <a:r>
              <a:rPr lang="en-US" b="1" u="sng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0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CF = bit 1 = 1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Complement bit 1</a:t>
            </a:r>
            <a:endParaRPr lang="en-US" dirty="0">
              <a:solidFill>
                <a:srgbClr val="FF0000"/>
              </a:solidFill>
              <a:latin typeface="Arial" charset="0"/>
              <a:sym typeface="Wingdings" charset="0"/>
            </a:endParaRPr>
          </a:p>
          <a:p>
            <a:pPr lvl="2"/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Word at 0x21110 = 0000 0000 0001 11</a:t>
            </a:r>
            <a:r>
              <a:rPr lang="en-US" b="1" u="sng" dirty="0">
                <a:solidFill>
                  <a:srgbClr val="FF0000"/>
                </a:solidFill>
                <a:latin typeface="Arial" charset="0"/>
                <a:sym typeface="Wingdings" charset="0"/>
              </a:rPr>
              <a:t>0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0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= 0x001C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ACCC84E-1FBA-4903-9987-2B7480A1AFC3}" type="datetime1">
              <a:rPr lang="en-US" smtClean="0">
                <a:latin typeface="Garamond" charset="0"/>
              </a:rPr>
              <a:t>10/4/2019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5298C53-9303-FB48-8058-E18E87CCBF6D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99568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BTS WORD PTR [0x21104], 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Word at 0x21104 = 0x0189 = 0000 0001 1000 10</a:t>
            </a:r>
            <a:r>
              <a:rPr lang="en-US" b="1" u="sng" dirty="0">
                <a:solidFill>
                  <a:srgbClr val="FF0000"/>
                </a:solidFill>
              </a:rPr>
              <a:t>0</a:t>
            </a:r>
            <a:r>
              <a:rPr lang="en-US" dirty="0">
                <a:solidFill>
                  <a:srgbClr val="FF0000"/>
                </a:solidFill>
              </a:rPr>
              <a:t>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CF = bit 1 =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Set bit 1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Word at 21110 = 0000 0001 1000 1011 </a:t>
            </a:r>
            <a:r>
              <a:rPr lang="en-US" dirty="0">
                <a:solidFill>
                  <a:srgbClr val="FF0000"/>
                </a:solidFill>
              </a:rPr>
              <a:t>= 0x018B</a:t>
            </a:r>
            <a:endParaRPr lang="en-US" dirty="0"/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BSF CX, WORD PTR [0x2110E]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Word at 0x2110E = 0x00FF = 0000 0000 1111 1111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Word is not zero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 ZF = 1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First non-zero bit (starting from bit 0) is bit 0 </a:t>
            </a:r>
          </a:p>
          <a:p>
            <a:pPr marL="344487" lvl="1" indent="0">
              <a:buNone/>
              <a:defRPr/>
            </a:pP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			 CX = 0x0000</a:t>
            </a:r>
            <a:endParaRPr lang="en-US" dirty="0"/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BSR DX, WORD PTR [0x21109]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Word at 0x2110E = 0x0000 = 0000 0000 0000 0000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Word is zero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 ZF =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DX unchanged</a:t>
            </a:r>
            <a:endParaRPr lang="en-US" dirty="0"/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0164C5-A19D-4CC3-A1F4-B16F7A3CFC73}" type="datetime1">
              <a:rPr lang="en-US" smtClean="0">
                <a:latin typeface="Garamond" charset="0"/>
              </a:rPr>
              <a:t>10/4/2019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145EE1-1DD6-674D-8D42-7C8455090A3C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16432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>
                <a:latin typeface="Arial" charset="0"/>
              </a:rPr>
              <a:t>Conditional execution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sz="2400" dirty="0"/>
              <a:t>HW 3 to be </a:t>
            </a:r>
            <a:r>
              <a:rPr lang="en-US" sz="2400"/>
              <a:t>posted early </a:t>
            </a:r>
            <a:r>
              <a:rPr lang="en-US" sz="2400" dirty="0"/>
              <a:t>next week</a:t>
            </a:r>
          </a:p>
          <a:p>
            <a:pPr lvl="1"/>
            <a:r>
              <a:rPr lang="en-US" sz="2400" dirty="0"/>
              <a:t>Exams to be returned Monday</a:t>
            </a:r>
            <a:endParaRPr lang="en-US" sz="20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568317-48F2-4CBA-81DA-1A6167966CF7}" type="datetime1">
              <a:rPr lang="en-US" smtClean="0">
                <a:latin typeface="Garamond" charset="0"/>
              </a:rPr>
              <a:t>10/4/2019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8CF0207-1E47-D445-88E7-B204499B94F3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Announcements/reminders</a:t>
            </a:r>
          </a:p>
          <a:p>
            <a:pPr lvl="1"/>
            <a:r>
              <a:rPr lang="en-US" sz="2400" dirty="0"/>
              <a:t>HW 3 to be posted early next week</a:t>
            </a:r>
          </a:p>
          <a:p>
            <a:pPr lvl="1"/>
            <a:r>
              <a:rPr lang="en-US" sz="2400" dirty="0"/>
              <a:t>Exams to be returned Monday</a:t>
            </a: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Review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Logical instructions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Shift instructions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Today’s lecture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Rotate instructions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Bit test/scan instructions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2A6BFE-B0D0-4F75-AC76-0A4F8924B316}" type="datetime1">
              <a:rPr lang="en-US" smtClean="0">
                <a:latin typeface="Garamond" charset="0"/>
              </a:rPr>
              <a:t>10/4/2019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13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3196725-02D8-B940-B2F7-4B02FB75325F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Logical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Logical instructions (AND/OR/XOR/NOT)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Basic shift instructions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Move value by &lt;</a:t>
            </a:r>
            <a:r>
              <a:rPr lang="en-US" dirty="0" err="1"/>
              <a:t>amt</a:t>
            </a:r>
            <a:r>
              <a:rPr lang="en-US" dirty="0"/>
              <a:t>&gt; bits; add 0s to left or right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CF = last bit shifted out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SHL &lt;</a:t>
            </a:r>
            <a:r>
              <a:rPr lang="en-US" dirty="0" err="1"/>
              <a:t>src</a:t>
            </a:r>
            <a:r>
              <a:rPr lang="en-US" dirty="0"/>
              <a:t>&gt;, &lt;</a:t>
            </a:r>
            <a:r>
              <a:rPr lang="en-US" dirty="0" err="1"/>
              <a:t>amt</a:t>
            </a:r>
            <a:r>
              <a:rPr lang="en-US" dirty="0"/>
              <a:t>&gt;: Move &lt;</a:t>
            </a:r>
            <a:r>
              <a:rPr lang="en-US" dirty="0" err="1"/>
              <a:t>src</a:t>
            </a:r>
            <a:r>
              <a:rPr lang="en-US" dirty="0"/>
              <a:t>&gt; to left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/>
              <a:t>SAL exactly the same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SHR &lt;</a:t>
            </a:r>
            <a:r>
              <a:rPr lang="en-US" dirty="0" err="1"/>
              <a:t>src</a:t>
            </a:r>
            <a:r>
              <a:rPr lang="en-US" dirty="0"/>
              <a:t>&gt;, &lt;</a:t>
            </a:r>
            <a:r>
              <a:rPr lang="en-US" dirty="0" err="1"/>
              <a:t>amt</a:t>
            </a:r>
            <a:r>
              <a:rPr lang="en-US" dirty="0"/>
              <a:t>&gt;: Move &lt;</a:t>
            </a:r>
            <a:r>
              <a:rPr lang="en-US" dirty="0" err="1"/>
              <a:t>src</a:t>
            </a:r>
            <a:r>
              <a:rPr lang="en-US" dirty="0"/>
              <a:t>&gt; to right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Arithmetic right shift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Move value right by &lt;</a:t>
            </a:r>
            <a:r>
              <a:rPr lang="en-US" dirty="0" err="1"/>
              <a:t>amt</a:t>
            </a:r>
            <a:r>
              <a:rPr lang="en-US" dirty="0"/>
              <a:t>&gt; bits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Copy sign bit to fill remaining bits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CF = last bit shifted out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SAR &lt;</a:t>
            </a:r>
            <a:r>
              <a:rPr lang="en-US" dirty="0" err="1"/>
              <a:t>src</a:t>
            </a:r>
            <a:r>
              <a:rPr lang="en-US" dirty="0"/>
              <a:t>&gt;, &lt;</a:t>
            </a:r>
            <a:r>
              <a:rPr lang="en-US" dirty="0" err="1"/>
              <a:t>amt</a:t>
            </a:r>
            <a:r>
              <a:rPr lang="en-US" dirty="0"/>
              <a:t>&gt;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5BC3A73-F7D2-4C11-8683-447A84B6F0CD}" type="datetime1">
              <a:rPr lang="en-US" smtClean="0">
                <a:latin typeface="Garamond" charset="0"/>
              </a:rPr>
              <a:t>10/4/2019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AFB1E8-C328-054B-A882-1FC9F47DFFD1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Rotate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Difference between rotates and shifts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Shifts discard bits that are shifted out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Rotates take bits that are shifted out and use them to fill vacated bits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Rotate instruction format: &lt;op&gt; D, &lt;</a:t>
            </a:r>
            <a:r>
              <a:rPr lang="en-US" dirty="0" err="1">
                <a:ea typeface="+mn-ea"/>
              </a:rPr>
              <a:t>shamt</a:t>
            </a:r>
            <a:r>
              <a:rPr lang="en-US" dirty="0">
                <a:ea typeface="+mn-ea"/>
              </a:rPr>
              <a:t>&gt;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Destination may be register/memory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&lt;</a:t>
            </a:r>
            <a:r>
              <a:rPr lang="en-US" dirty="0" err="1"/>
              <a:t>shamt</a:t>
            </a:r>
            <a:r>
              <a:rPr lang="en-US" dirty="0"/>
              <a:t>&gt;: shift amount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May be immediate or register CL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All rotate instructions store last bit shifted out in carry flag (CF)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2285A10-F981-4767-9E32-783C36529F7C}" type="datetime1">
              <a:rPr lang="en-US" smtClean="0">
                <a:latin typeface="Garamond" charset="0"/>
              </a:rPr>
              <a:t>10/4/2019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C869D1-416E-244C-AA87-6311A30F8B63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ROR / ROL / RCR / RCL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ROR: rotate right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Shift (D) to right by &lt;</a:t>
            </a:r>
            <a:r>
              <a:rPr lang="en-US" dirty="0" err="1"/>
              <a:t>shamt</a:t>
            </a:r>
            <a:r>
              <a:rPr lang="en-US" dirty="0"/>
              <a:t>&gt; bits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&lt;</a:t>
            </a:r>
            <a:r>
              <a:rPr lang="en-US" dirty="0" err="1"/>
              <a:t>shamt</a:t>
            </a:r>
            <a:r>
              <a:rPr lang="en-US" dirty="0"/>
              <a:t>&gt; LS bits are moved to MS bits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ROL: rotate left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Shift (D) to left by &lt;</a:t>
            </a:r>
            <a:r>
              <a:rPr lang="en-US" dirty="0" err="1"/>
              <a:t>shamt</a:t>
            </a:r>
            <a:r>
              <a:rPr lang="en-US" dirty="0"/>
              <a:t>&gt; bits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&lt;</a:t>
            </a:r>
            <a:r>
              <a:rPr lang="en-US" dirty="0" err="1"/>
              <a:t>shamt</a:t>
            </a:r>
            <a:r>
              <a:rPr lang="en-US" dirty="0"/>
              <a:t>&gt; MS bits are moved to LS bits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RCR: rotate right through carry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Treat (CF) as extra LS bit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Shift (D,CF) to right by &lt;</a:t>
            </a:r>
            <a:r>
              <a:rPr lang="en-US" dirty="0" err="1"/>
              <a:t>shamt</a:t>
            </a:r>
            <a:r>
              <a:rPr lang="en-US" dirty="0"/>
              <a:t>&gt; bits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&lt;</a:t>
            </a:r>
            <a:r>
              <a:rPr lang="en-US" dirty="0" err="1"/>
              <a:t>shamt</a:t>
            </a:r>
            <a:r>
              <a:rPr lang="en-US" dirty="0"/>
              <a:t>&gt; LS bits (from (D,CF)) are moved to MS bits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RCL: rotate left through carry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Treat (CF) as extra MS bit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Shift (CF,D) to left by &lt;</a:t>
            </a:r>
            <a:r>
              <a:rPr lang="en-US" dirty="0" err="1"/>
              <a:t>shamt</a:t>
            </a:r>
            <a:r>
              <a:rPr lang="en-US" dirty="0"/>
              <a:t>&gt; bits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&lt;</a:t>
            </a:r>
            <a:r>
              <a:rPr lang="en-US" dirty="0" err="1"/>
              <a:t>shamt</a:t>
            </a:r>
            <a:r>
              <a:rPr lang="en-US" dirty="0"/>
              <a:t>&gt; MS bits (from (CF,D)) are moved to LS bits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E1533C7-79F1-4598-9B9C-462A2B819A03}" type="datetime1">
              <a:rPr lang="en-US" smtClean="0">
                <a:latin typeface="Garamond" charset="0"/>
              </a:rPr>
              <a:t>10/4/2019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53B4EF7-7924-B740-9E07-0BA925D9C6DF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 descr="~AUT000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67"/>
          <a:stretch>
            <a:fillRect/>
          </a:stretch>
        </p:blipFill>
        <p:spPr bwMode="auto">
          <a:xfrm>
            <a:off x="2819400" y="990600"/>
            <a:ext cx="56388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ROL AX,1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Before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>
                <a:sym typeface="Wingdings" pitchFamily="2" charset="2"/>
              </a:rPr>
              <a:t>Dest</a:t>
            </a:r>
            <a:r>
              <a:rPr lang="en-US" dirty="0">
                <a:sym typeface="Wingdings" pitchFamily="2" charset="2"/>
              </a:rPr>
              <a:t>  = (AX) = 0x1234 =  0001 0010 0011 0100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Count = 1, CF = 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Operation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The value in all bits of AX are rotated left one bit position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Value rotated out of the MSB is reloaded at LSB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Value rotated out of MSB copied to carry flag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After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>
                <a:sym typeface="Wingdings" pitchFamily="2" charset="2"/>
              </a:rPr>
              <a:t>Dest</a:t>
            </a:r>
            <a:r>
              <a:rPr lang="en-US" dirty="0">
                <a:sym typeface="Wingdings" pitchFamily="2" charset="2"/>
              </a:rPr>
              <a:t>  = (AX) = 0x2468  =  0010010001101000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CF = 0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DF5BB55-F6AE-4972-8006-FC496B871EF2}" type="datetime1">
              <a:rPr lang="en-US" smtClean="0">
                <a:latin typeface="Garamond" charset="0"/>
              </a:rPr>
              <a:t>10/4/2019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C21FD6E-5BBD-8D4C-88DB-81A1B2DD151E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 descr="~AUT000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914400"/>
            <a:ext cx="519271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ROR AX,CL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Before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>
                <a:sym typeface="Wingdings" pitchFamily="2" charset="2"/>
              </a:rPr>
              <a:t>Dest</a:t>
            </a:r>
            <a:r>
              <a:rPr lang="en-US" dirty="0">
                <a:sym typeface="Wingdings" pitchFamily="2" charset="2"/>
              </a:rPr>
              <a:t>  = (AX) = 0x1234 = 0001 0010 0011 0100</a:t>
            </a:r>
            <a:r>
              <a:rPr lang="en-US" baseline="-25000" dirty="0">
                <a:sym typeface="Wingdings" pitchFamily="2" charset="2"/>
              </a:rPr>
              <a:t>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Count = 0x04,  CF = 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Operation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The value in all bits of AX are rotated right four bit positions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Values rotated out of the LSB are reloaded at MSB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Values rotated out of MSB copied to carry flag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After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>
                <a:sym typeface="Wingdings" pitchFamily="2" charset="2"/>
              </a:rPr>
              <a:t>Dest</a:t>
            </a:r>
            <a:r>
              <a:rPr lang="en-US" dirty="0">
                <a:sym typeface="Wingdings" pitchFamily="2" charset="2"/>
              </a:rPr>
              <a:t>  = (AX) = 0x4123   = 0100000100100011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CF = 0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Note position of hex characters in AX have been rearranged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7DD387-3C4C-4FEC-952E-72C639A03677}" type="datetime1">
              <a:rPr lang="en-US" smtClean="0">
                <a:latin typeface="Garamond" charset="0"/>
              </a:rPr>
              <a:t>10/4/2019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D6D63ED-28D5-CA4F-B960-F3685484D0AE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RCL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RCL BX,CL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Before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>
                <a:sym typeface="Wingdings" pitchFamily="2" charset="2"/>
              </a:rPr>
              <a:t>Dest</a:t>
            </a:r>
            <a:r>
              <a:rPr lang="en-US" dirty="0">
                <a:sym typeface="Wingdings" pitchFamily="2" charset="2"/>
              </a:rPr>
              <a:t>  = (BX) = 0x1234  = 0001 0010 0011 0100</a:t>
            </a:r>
            <a:r>
              <a:rPr lang="en-US" baseline="-25000" dirty="0">
                <a:sym typeface="Wingdings" pitchFamily="2" charset="2"/>
              </a:rPr>
              <a:t>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Count = 0x04,  CF = 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Operation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The value in all bits of AX are shifted left four bit positions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Emptied MSBs are rotated through the carry bit back into the LSB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Last value rotated out of MSB retained in carry flag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First rotate loads prior value of CF at the LSB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sym typeface="Wingdings" pitchFamily="2" charset="2"/>
              </a:rPr>
              <a:t>After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>
                <a:sym typeface="Wingdings" pitchFamily="2" charset="2"/>
              </a:rPr>
              <a:t>Dest</a:t>
            </a:r>
            <a:r>
              <a:rPr lang="en-US" dirty="0">
                <a:sym typeface="Wingdings" pitchFamily="2" charset="2"/>
              </a:rPr>
              <a:t>  = (BX) = 0x2340  =  0010 0011 0100 0000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 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CF = 1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A2B7899-86D5-48C8-BF87-7C562DA00A65}" type="datetime1">
              <a:rPr lang="en-US" smtClean="0">
                <a:latin typeface="Garamond" charset="0"/>
              </a:rPr>
              <a:t>10/4/2019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058FA0E-32DD-324D-9478-D1B28ACFF830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pic>
        <p:nvPicPr>
          <p:cNvPr id="13319" name="Picture 6" descr="~AUT011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223963"/>
            <a:ext cx="60102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Rotate example</a:t>
            </a:r>
          </a:p>
        </p:txBody>
      </p:sp>
      <p:sp>
        <p:nvSpPr>
          <p:cNvPr id="1433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Given AL = 0x43, CL = 0x04, and CF = 0, show the state of AL after each instruction in the </a:t>
            </a:r>
            <a:r>
              <a:rPr lang="en-US" u="sng" dirty="0">
                <a:latin typeface="Arial" charset="0"/>
              </a:rPr>
              <a:t>sequence</a:t>
            </a:r>
            <a:r>
              <a:rPr lang="en-US" dirty="0">
                <a:latin typeface="Arial" charset="0"/>
              </a:rPr>
              <a:t> below:</a:t>
            </a:r>
          </a:p>
          <a:p>
            <a:pPr lvl="1"/>
            <a:r>
              <a:rPr lang="en-US" dirty="0">
                <a:latin typeface="Arial" charset="0"/>
              </a:rPr>
              <a:t>ROR AL, 2</a:t>
            </a:r>
          </a:p>
          <a:p>
            <a:pPr lvl="1"/>
            <a:r>
              <a:rPr lang="en-US" dirty="0">
                <a:latin typeface="Arial" charset="0"/>
              </a:rPr>
              <a:t>ROL AL, CL</a:t>
            </a:r>
          </a:p>
          <a:p>
            <a:pPr lvl="1"/>
            <a:r>
              <a:rPr lang="en-US" dirty="0">
                <a:latin typeface="Arial" charset="0"/>
              </a:rPr>
              <a:t>RCR AL, 3</a:t>
            </a:r>
          </a:p>
          <a:p>
            <a:pPr lvl="1"/>
            <a:r>
              <a:rPr lang="en-US" dirty="0">
                <a:latin typeface="Arial" charset="0"/>
              </a:rPr>
              <a:t>RCL AL, 4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5D681E2-58ED-4C30-ACC9-D436BDEF976C}" type="datetime1">
              <a:rPr lang="en-US" smtClean="0">
                <a:latin typeface="Garamond" charset="0"/>
              </a:rPr>
              <a:t>10/4/2019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4EA8A0-B7A2-5E45-8879-456049FA73A2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8618</TotalTime>
  <Words>1355</Words>
  <Application>Microsoft Office PowerPoint</Application>
  <PresentationFormat>On-screen Show (4:3)</PresentationFormat>
  <Paragraphs>261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Garamond</vt:lpstr>
      <vt:lpstr>Wingdings</vt:lpstr>
      <vt:lpstr>Edge</vt:lpstr>
      <vt:lpstr>EECE.3170 Microprocessor Systems Design I</vt:lpstr>
      <vt:lpstr>Lecture outline</vt:lpstr>
      <vt:lpstr>Review: Logical instructions</vt:lpstr>
      <vt:lpstr>Rotate instructions</vt:lpstr>
      <vt:lpstr>ROR / ROL / RCR / RCL</vt:lpstr>
      <vt:lpstr>ROL example</vt:lpstr>
      <vt:lpstr>ROR example</vt:lpstr>
      <vt:lpstr>RCL example</vt:lpstr>
      <vt:lpstr>Rotate example</vt:lpstr>
      <vt:lpstr>Solution</vt:lpstr>
      <vt:lpstr>Solution (cont.)</vt:lpstr>
      <vt:lpstr>Bit Test Instructions</vt:lpstr>
      <vt:lpstr>Bit Test Instructions</vt:lpstr>
      <vt:lpstr>Bit Scan Instructions</vt:lpstr>
      <vt:lpstr>Example</vt:lpstr>
      <vt:lpstr>Example solution</vt:lpstr>
      <vt:lpstr>Example solution (cont.)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1706</cp:revision>
  <dcterms:created xsi:type="dcterms:W3CDTF">2006-04-03T05:03:01Z</dcterms:created>
  <dcterms:modified xsi:type="dcterms:W3CDTF">2019-10-04T14:57:58Z</dcterms:modified>
</cp:coreProperties>
</file>