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33"/>
  </p:notesMasterIdLst>
  <p:handoutMasterIdLst>
    <p:handoutMasterId r:id="rId34"/>
  </p:handoutMasterIdLst>
  <p:sldIdLst>
    <p:sldId id="256" r:id="rId2"/>
    <p:sldId id="422" r:id="rId3"/>
    <p:sldId id="467" r:id="rId4"/>
    <p:sldId id="468" r:id="rId5"/>
    <p:sldId id="469" r:id="rId6"/>
    <p:sldId id="470" r:id="rId7"/>
    <p:sldId id="471" r:id="rId8"/>
    <p:sldId id="472" r:id="rId9"/>
    <p:sldId id="473" r:id="rId10"/>
    <p:sldId id="474" r:id="rId11"/>
    <p:sldId id="475" r:id="rId12"/>
    <p:sldId id="476" r:id="rId13"/>
    <p:sldId id="477" r:id="rId14"/>
    <p:sldId id="478" r:id="rId15"/>
    <p:sldId id="479" r:id="rId16"/>
    <p:sldId id="480" r:id="rId17"/>
    <p:sldId id="481" r:id="rId18"/>
    <p:sldId id="482" r:id="rId19"/>
    <p:sldId id="483" r:id="rId20"/>
    <p:sldId id="484" r:id="rId21"/>
    <p:sldId id="485" r:id="rId22"/>
    <p:sldId id="486" r:id="rId23"/>
    <p:sldId id="487" r:id="rId24"/>
    <p:sldId id="488" r:id="rId25"/>
    <p:sldId id="489" r:id="rId26"/>
    <p:sldId id="490" r:id="rId27"/>
    <p:sldId id="491" r:id="rId28"/>
    <p:sldId id="492" r:id="rId29"/>
    <p:sldId id="493" r:id="rId30"/>
    <p:sldId id="494" r:id="rId31"/>
    <p:sldId id="447" r:id="rId32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69"/>
  </p:normalViewPr>
  <p:slideViewPr>
    <p:cSldViewPr>
      <p:cViewPr>
        <p:scale>
          <a:sx n="66" d="100"/>
          <a:sy n="66" d="100"/>
        </p:scale>
        <p:origin x="2424" y="6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handoutMaster" Target="handoutMasters/handoutMaster1.xml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Arial" charset="0"/>
              </a:defRPr>
            </a:lvl1pPr>
          </a:lstStyle>
          <a:p>
            <a:pPr>
              <a:defRPr/>
            </a:pPr>
            <a:fld id="{7F141DDF-7AF5-7148-8517-FA5EE30205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4587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Arial" charset="0"/>
              </a:defRPr>
            </a:lvl1pPr>
          </a:lstStyle>
          <a:p>
            <a:pPr>
              <a:defRPr/>
            </a:pPr>
            <a:fld id="{C369A9BB-D310-0D44-91F2-E5A237EEBF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45599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CA1C657-2908-2C4B-8ECE-CD179831DB0D}" type="slidenum">
              <a:rPr lang="en-US" sz="1200"/>
              <a:pPr eaLnBrk="1" hangingPunct="1"/>
              <a:t>2</a:t>
            </a:fld>
            <a:endParaRPr lang="en-US" sz="120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319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/>
              <a:t>ECE 160 - Introduction to Computer Engineering I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/>
              <a:t>02/09/2005</a:t>
            </a:r>
          </a:p>
        </p:txBody>
      </p:sp>
      <p:sp>
        <p:nvSpPr>
          <p:cNvPr id="2150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/>
              <a:t>(c) 2005, P. H. Viall</a:t>
            </a:r>
          </a:p>
        </p:txBody>
      </p:sp>
      <p:sp>
        <p:nvSpPr>
          <p:cNvPr id="2150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0FF63D0-F60C-584D-AFC5-1E800BED969E}" type="slidenum">
              <a:rPr lang="en-US" sz="1200"/>
              <a:pPr eaLnBrk="1" hangingPunct="1"/>
              <a:t>3</a:t>
            </a:fld>
            <a:endParaRPr lang="en-US" sz="1200"/>
          </a:p>
        </p:txBody>
      </p:sp>
      <p:sp>
        <p:nvSpPr>
          <p:cNvPr id="215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8463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ECE 160 - Introduction to Computer Engineering I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02/09/2005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(c) 2005, P. H. Viall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1F79140D-4037-1046-89A4-3DB36553561D}" type="slidenum">
              <a:rPr lang="en-US"/>
              <a:pPr/>
              <a:t>30</a:t>
            </a:fld>
            <a:endParaRPr 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3751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369A9BB-D310-0D44-91F2-E5A237EEBF7C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942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3B47543-0C81-3A42-80CB-B2390EC370AE}" type="datetime1">
              <a:rPr lang="en-US" smtClean="0"/>
              <a:t>6/6/18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F85EF1B-BC27-254D-828D-92C1760ECB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936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8EA4D4-B5B0-694D-A2DB-8EDCC54C9D34}" type="datetime1">
              <a:rPr lang="en-US" smtClean="0"/>
              <a:t>6/6/18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2447E5-8448-4B45-BC71-DFA7A5CFA6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844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6CA46C-8BCE-E242-B36B-1E0AFEB78217}" type="datetime1">
              <a:rPr lang="en-US" smtClean="0"/>
              <a:t>6/6/18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EFF462-EC09-2C43-AF6E-01AE5235E0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0457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7C057-A5D7-844B-B54D-18C36C99E854}" type="datetime1">
              <a:rPr lang="en-US" smtClean="0"/>
              <a:t>6/6/18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5CC86-4854-A540-BA75-E7099D7B2D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8483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FEBB8F-F854-9643-89C6-3B429CEA21F1}" type="datetime1">
              <a:rPr lang="en-US" smtClean="0"/>
              <a:t>6/6/18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9083E8-70BF-D845-BAD2-711278D6BE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558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654B58-7027-A043-A371-10FC6B735DA2}" type="datetime1">
              <a:rPr lang="en-US" smtClean="0"/>
              <a:t>6/6/18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BD0505-ED58-BD46-922B-8CEF8ADFFD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485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D964BF-BF0B-004D-8A4A-27FC0694DD01}" type="datetime1">
              <a:rPr lang="en-US" smtClean="0"/>
              <a:t>6/6/18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BAC6B2-CD5C-5B48-BB26-3118D6E85B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657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648FE9-D16C-F74F-86F6-B75B41FCCAB6}" type="datetime1">
              <a:rPr lang="en-US" smtClean="0"/>
              <a:t>6/6/18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5AC55E-5918-FF41-942C-6D39EA5206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766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6106C-1927-044B-A7BD-75C98B6A9E1A}" type="datetime1">
              <a:rPr lang="en-US" smtClean="0"/>
              <a:t>6/6/18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B2436E-50EA-AE4E-B5A6-790BD56472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56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8F8C41-0A75-CE41-8151-A6BBF930681A}" type="datetime1">
              <a:rPr lang="en-US" smtClean="0"/>
              <a:t>6/6/18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E4A6D4-FF9E-2A47-8910-D796F4F2B0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616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BF72D8-6550-E54F-A2A0-216901382DB3}" type="datetime1">
              <a:rPr lang="en-US" smtClean="0"/>
              <a:t>6/6/18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6F9047-C747-B04B-BC00-3409D0E37A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074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1D0A83-3037-764A-A810-EE4E0633EDDE}" type="datetime1">
              <a:rPr lang="en-US" smtClean="0"/>
              <a:t>6/6/18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6064A-8DEB-6748-808C-C1EAD6122F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827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DE48D-37A9-2D4D-99A7-B242B3FEEAD3}" type="datetime1">
              <a:rPr lang="en-US" smtClean="0"/>
              <a:t>6/6/18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15D68-B361-C84F-9B2C-23F61D9D24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313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Garamond" charset="0"/>
                <a:cs typeface="Arial" charset="0"/>
              </a:defRPr>
            </a:lvl1pPr>
          </a:lstStyle>
          <a:p>
            <a:pPr>
              <a:defRPr/>
            </a:pPr>
            <a:fld id="{149978F9-EDA5-5F4E-BB07-F34AF523AC7E}" type="datetime1">
              <a:rPr lang="en-US" smtClean="0"/>
              <a:t>6/6/18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Garamond" charset="0"/>
                <a:cs typeface="Arial" charset="0"/>
              </a:defRPr>
            </a:lvl1pPr>
          </a:lstStyle>
          <a:p>
            <a:pPr>
              <a:defRPr/>
            </a:pPr>
            <a:fld id="{75D03909-9F2B-FD4E-9465-D16294D4B5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1" r:id="rId1"/>
    <p:sldLayoutId id="2147484549" r:id="rId2"/>
    <p:sldLayoutId id="2147484550" r:id="rId3"/>
    <p:sldLayoutId id="2147484551" r:id="rId4"/>
    <p:sldLayoutId id="2147484552" r:id="rId5"/>
    <p:sldLayoutId id="2147484553" r:id="rId6"/>
    <p:sldLayoutId id="2147484554" r:id="rId7"/>
    <p:sldLayoutId id="2147484555" r:id="rId8"/>
    <p:sldLayoutId id="2147484556" r:id="rId9"/>
    <p:sldLayoutId id="2147484557" r:id="rId10"/>
    <p:sldLayoutId id="2147484558" r:id="rId11"/>
    <p:sldLayoutId id="2147484559" r:id="rId12"/>
    <p:sldLayoutId id="2147484560" r:id="rId13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EECE.2160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ECE Application Programming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Summer </a:t>
            </a:r>
            <a:r>
              <a:rPr lang="en-US" dirty="0" smtClean="0">
                <a:latin typeface="Arial" charset="0"/>
              </a:rPr>
              <a:t>2018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6: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Functions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Pointers &amp; pointer arguments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B1F61DF-6643-CE45-A7BC-2DDD1E0183F3}" type="slidenum">
              <a:rPr lang="en-US" sz="1200">
                <a:latin typeface="Garamond" charset="0"/>
              </a:rPr>
              <a:pPr eaLnBrk="1" hangingPunct="1"/>
              <a:t>10</a:t>
            </a:fld>
            <a:endParaRPr lang="en-US" sz="1200">
              <a:latin typeface="Garamond" charset="0"/>
            </a:endParaRP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>
                <a:latin typeface="Garamond" charset="0"/>
              </a:rPr>
              <a:t>Functions - scope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228600" y="995363"/>
            <a:ext cx="8382000" cy="586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#include &lt;math.h&gt;</a:t>
            </a:r>
          </a:p>
          <a:p>
            <a:pPr eaLnBrk="1" hangingPunct="1"/>
            <a:r>
              <a:rPr lang="en-US" sz="1800">
                <a:latin typeface="Courier New" charset="0"/>
              </a:rPr>
              <a:t>double hyp(double a, double b);</a:t>
            </a:r>
          </a:p>
          <a:p>
            <a:pPr eaLnBrk="1" hangingPunct="1"/>
            <a:r>
              <a:rPr lang="en-US" sz="1800">
                <a:latin typeface="Courier New" charset="0"/>
              </a:rPr>
              <a:t>void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x,y,h;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printf("Enter two legs of triangle: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scanf("%lf %lf",&amp;x,&amp;y);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h=hyp(x,y);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printf("Trgle w legs %lf and %lf has hyp of %lf\n",x,y,h);  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r>
              <a:rPr lang="en-US" sz="1800">
                <a:latin typeface="Courier New" charset="0"/>
              </a:rPr>
              <a:t>double hyp(double a, double b)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sum,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a*a + 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result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return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endParaRPr lang="en-US" sz="1800">
              <a:latin typeface="Courier New" charset="0"/>
            </a:endParaRP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6400800" y="160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x</a:t>
            </a: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6781800" y="1600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6400800" y="2057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y</a:t>
            </a: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64008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h</a:t>
            </a: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6248400" y="4419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a</a:t>
            </a:r>
          </a:p>
        </p:txBody>
      </p:sp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67818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67818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6248400" y="4876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b</a:t>
            </a:r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6629400" y="4876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28685" name="Text Box 13"/>
          <p:cNvSpPr txBox="1">
            <a:spLocks noChangeArrowheads="1"/>
          </p:cNvSpPr>
          <p:nvPr/>
        </p:nvSpPr>
        <p:spPr bwMode="auto">
          <a:xfrm>
            <a:off x="5638800" y="53340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sum</a:t>
            </a:r>
          </a:p>
        </p:txBody>
      </p:sp>
      <p:sp>
        <p:nvSpPr>
          <p:cNvPr id="28686" name="Text Box 14"/>
          <p:cNvSpPr txBox="1">
            <a:spLocks noChangeArrowheads="1"/>
          </p:cNvSpPr>
          <p:nvPr/>
        </p:nvSpPr>
        <p:spPr bwMode="auto">
          <a:xfrm>
            <a:off x="5638800" y="57912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result</a:t>
            </a:r>
          </a:p>
        </p:txBody>
      </p:sp>
      <p:sp>
        <p:nvSpPr>
          <p:cNvPr id="28687" name="Rectangle 15"/>
          <p:cNvSpPr>
            <a:spLocks noChangeArrowheads="1"/>
          </p:cNvSpPr>
          <p:nvPr/>
        </p:nvSpPr>
        <p:spPr bwMode="auto">
          <a:xfrm>
            <a:off x="6629400" y="53340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25.0</a:t>
            </a:r>
          </a:p>
        </p:txBody>
      </p:sp>
      <p:sp>
        <p:nvSpPr>
          <p:cNvPr id="28688" name="Rectangle 16"/>
          <p:cNvSpPr>
            <a:spLocks noChangeArrowheads="1"/>
          </p:cNvSpPr>
          <p:nvPr/>
        </p:nvSpPr>
        <p:spPr bwMode="auto">
          <a:xfrm>
            <a:off x="6629400" y="5791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5.0</a:t>
            </a:r>
          </a:p>
        </p:txBody>
      </p:sp>
      <p:sp>
        <p:nvSpPr>
          <p:cNvPr id="28689" name="Rectangle 17"/>
          <p:cNvSpPr>
            <a:spLocks noChangeArrowheads="1"/>
          </p:cNvSpPr>
          <p:nvPr/>
        </p:nvSpPr>
        <p:spPr bwMode="auto">
          <a:xfrm>
            <a:off x="6629400" y="4419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28690" name="Line 18"/>
          <p:cNvSpPr>
            <a:spLocks noChangeShapeType="1"/>
          </p:cNvSpPr>
          <p:nvPr/>
        </p:nvSpPr>
        <p:spPr bwMode="auto">
          <a:xfrm>
            <a:off x="152400" y="5486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1" name="Date Placeholder 19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8E3C9A9-FD23-F840-94C6-B9C73291C796}" type="datetime1">
              <a:rPr lang="en-US" sz="1200" smtClean="0">
                <a:latin typeface="Garamond" charset="0"/>
              </a:rPr>
              <a:t>6/6/18</a:t>
            </a:fld>
            <a:endParaRPr lang="en-US" sz="1200">
              <a:latin typeface="Garamond" charset="0"/>
            </a:endParaRP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2B918C3-4213-E342-B1BB-52577EB95283}" type="slidenum">
              <a:rPr lang="en-US" sz="1200">
                <a:latin typeface="Garamond" charset="0"/>
              </a:rPr>
              <a:pPr eaLnBrk="1" hangingPunct="1"/>
              <a:t>11</a:t>
            </a:fld>
            <a:endParaRPr lang="en-US" sz="1200">
              <a:latin typeface="Garamond" charset="0"/>
            </a:endParaRP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>
                <a:latin typeface="Garamond" charset="0"/>
              </a:rPr>
              <a:t>Functions - scope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228600" y="995363"/>
            <a:ext cx="8382000" cy="586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#include &lt;math.h&gt;</a:t>
            </a:r>
          </a:p>
          <a:p>
            <a:pPr eaLnBrk="1" hangingPunct="1"/>
            <a:r>
              <a:rPr lang="en-US" sz="1800">
                <a:latin typeface="Courier New" charset="0"/>
              </a:rPr>
              <a:t>double hyp(double a, double b);</a:t>
            </a:r>
          </a:p>
          <a:p>
            <a:pPr eaLnBrk="1" hangingPunct="1"/>
            <a:r>
              <a:rPr lang="en-US" sz="1800">
                <a:latin typeface="Courier New" charset="0"/>
              </a:rPr>
              <a:t>void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x,y,h;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printf("Enter two legs of triangle: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scanf("%lf %lf",&amp;x,&amp;y);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h=hyp(x,y);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printf("Trgle w legs %lf and %lf has hyp of %lf\n",x,y,h);  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r>
              <a:rPr lang="en-US" sz="1800">
                <a:latin typeface="Courier New" charset="0"/>
              </a:rPr>
              <a:t>double hyp(double a, double b)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sum,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a*a + 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result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return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endParaRPr lang="en-US" sz="1800">
              <a:latin typeface="Courier New" charset="0"/>
            </a:endParaRP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6400800" y="160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x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6781800" y="1600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6400800" y="2057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y</a:t>
            </a: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64008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h</a:t>
            </a: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6248400" y="4419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a</a:t>
            </a:r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67818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67818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6248400" y="4876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b</a:t>
            </a:r>
          </a:p>
        </p:txBody>
      </p:sp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6629400" y="4876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29709" name="Text Box 13"/>
          <p:cNvSpPr txBox="1">
            <a:spLocks noChangeArrowheads="1"/>
          </p:cNvSpPr>
          <p:nvPr/>
        </p:nvSpPr>
        <p:spPr bwMode="auto">
          <a:xfrm>
            <a:off x="5638800" y="53340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sum</a:t>
            </a:r>
          </a:p>
        </p:txBody>
      </p:sp>
      <p:sp>
        <p:nvSpPr>
          <p:cNvPr id="29710" name="Text Box 14"/>
          <p:cNvSpPr txBox="1">
            <a:spLocks noChangeArrowheads="1"/>
          </p:cNvSpPr>
          <p:nvPr/>
        </p:nvSpPr>
        <p:spPr bwMode="auto">
          <a:xfrm>
            <a:off x="5638800" y="57912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result</a:t>
            </a:r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6629400" y="53340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25.0</a:t>
            </a:r>
          </a:p>
        </p:txBody>
      </p:sp>
      <p:sp>
        <p:nvSpPr>
          <p:cNvPr id="29712" name="Rectangle 16"/>
          <p:cNvSpPr>
            <a:spLocks noChangeArrowheads="1"/>
          </p:cNvSpPr>
          <p:nvPr/>
        </p:nvSpPr>
        <p:spPr bwMode="auto">
          <a:xfrm>
            <a:off x="6629400" y="5791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5.0</a:t>
            </a:r>
          </a:p>
        </p:txBody>
      </p:sp>
      <p:sp>
        <p:nvSpPr>
          <p:cNvPr id="29713" name="Rectangle 17"/>
          <p:cNvSpPr>
            <a:spLocks noChangeArrowheads="1"/>
          </p:cNvSpPr>
          <p:nvPr/>
        </p:nvSpPr>
        <p:spPr bwMode="auto">
          <a:xfrm>
            <a:off x="6629400" y="4419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29714" name="Line 18"/>
          <p:cNvSpPr>
            <a:spLocks noChangeShapeType="1"/>
          </p:cNvSpPr>
          <p:nvPr/>
        </p:nvSpPr>
        <p:spPr bwMode="auto">
          <a:xfrm>
            <a:off x="152400" y="5715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5" name="AutoShape 19"/>
          <p:cNvSpPr>
            <a:spLocks noChangeArrowheads="1"/>
          </p:cNvSpPr>
          <p:nvPr/>
        </p:nvSpPr>
        <p:spPr bwMode="auto">
          <a:xfrm rot="1617166">
            <a:off x="1905000" y="4572000"/>
            <a:ext cx="4800600" cy="457200"/>
          </a:xfrm>
          <a:prstGeom prst="leftArrow">
            <a:avLst>
              <a:gd name="adj1" fmla="val 43056"/>
              <a:gd name="adj2" fmla="val 100333"/>
            </a:avLst>
          </a:prstGeom>
          <a:solidFill>
            <a:srgbClr val="FFFF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6" name="Date Placeholder 20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695F4F1-E9EA-4341-94AB-9E8A753EEAAE}" type="datetime1">
              <a:rPr lang="en-US" sz="1200" smtClean="0">
                <a:latin typeface="Garamond" charset="0"/>
              </a:rPr>
              <a:t>6/6/18</a:t>
            </a:fld>
            <a:endParaRPr lang="en-US" sz="1200">
              <a:latin typeface="Garamond" charset="0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23ED1A6-4FBB-9C49-A315-81AF106AEF70}" type="slidenum">
              <a:rPr lang="en-US" sz="1200">
                <a:latin typeface="Garamond" charset="0"/>
              </a:rPr>
              <a:pPr eaLnBrk="1" hangingPunct="1"/>
              <a:t>12</a:t>
            </a:fld>
            <a:endParaRPr lang="en-US" sz="1200">
              <a:latin typeface="Garamond" charset="0"/>
            </a:endParaRP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>
                <a:latin typeface="Garamond" charset="0"/>
              </a:rPr>
              <a:t>Functions - scope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228600" y="995363"/>
            <a:ext cx="8382000" cy="586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#include &lt;math.h&gt;</a:t>
            </a:r>
          </a:p>
          <a:p>
            <a:pPr eaLnBrk="1" hangingPunct="1"/>
            <a:r>
              <a:rPr lang="en-US" sz="1800">
                <a:latin typeface="Courier New" charset="0"/>
              </a:rPr>
              <a:t>double hyp(double a, double b);</a:t>
            </a:r>
          </a:p>
          <a:p>
            <a:pPr eaLnBrk="1" hangingPunct="1"/>
            <a:r>
              <a:rPr lang="en-US" sz="1800">
                <a:latin typeface="Courier New" charset="0"/>
              </a:rPr>
              <a:t>void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x,y,h;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printf("Enter two legs of triangle: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scanf("%lf %lf",&amp;x,&amp;y);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h=hyp(x,y);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printf("Trgle w legs %lf and %lf has hyp of %lf\n",x,y,h);  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r>
              <a:rPr lang="en-US" sz="1800">
                <a:latin typeface="Courier New" charset="0"/>
              </a:rPr>
              <a:t>double hyp(double a, double b)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sum,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a*a + 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result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return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endParaRPr lang="en-US" sz="1800">
              <a:latin typeface="Courier New" charset="0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6400800" y="160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x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6781800" y="1600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6400800" y="2057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y</a:t>
            </a: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64008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h</a:t>
            </a:r>
          </a:p>
        </p:txBody>
      </p:sp>
      <p:sp>
        <p:nvSpPr>
          <p:cNvPr id="30728" name="Rectangle 9"/>
          <p:cNvSpPr>
            <a:spLocks noChangeArrowheads="1"/>
          </p:cNvSpPr>
          <p:nvPr/>
        </p:nvSpPr>
        <p:spPr bwMode="auto">
          <a:xfrm>
            <a:off x="67818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30729" name="Rectangle 10"/>
          <p:cNvSpPr>
            <a:spLocks noChangeArrowheads="1"/>
          </p:cNvSpPr>
          <p:nvPr/>
        </p:nvSpPr>
        <p:spPr bwMode="auto">
          <a:xfrm>
            <a:off x="67818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5.0</a:t>
            </a:r>
          </a:p>
        </p:txBody>
      </p:sp>
      <p:sp>
        <p:nvSpPr>
          <p:cNvPr id="30730" name="Line 18"/>
          <p:cNvSpPr>
            <a:spLocks noChangeShapeType="1"/>
          </p:cNvSpPr>
          <p:nvPr/>
        </p:nvSpPr>
        <p:spPr bwMode="auto">
          <a:xfrm>
            <a:off x="152400" y="3810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1" name="Text Box 20"/>
          <p:cNvSpPr txBox="1">
            <a:spLocks noChangeArrowheads="1"/>
          </p:cNvSpPr>
          <p:nvPr/>
        </p:nvSpPr>
        <p:spPr bwMode="auto">
          <a:xfrm>
            <a:off x="685800" y="6248400"/>
            <a:ext cx="739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NOTE - a and b are NOT copied back to x and y</a:t>
            </a:r>
          </a:p>
        </p:txBody>
      </p:sp>
      <p:sp>
        <p:nvSpPr>
          <p:cNvPr id="30732" name="Date Placeholder 1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FA5CCAD-5EE6-4D4C-851E-EDCEA08424D3}" type="datetime1">
              <a:rPr lang="en-US" sz="1200" smtClean="0">
                <a:latin typeface="Garamond" charset="0"/>
              </a:rPr>
              <a:t>6/6/18</a:t>
            </a:fld>
            <a:endParaRPr lang="en-US" sz="1200">
              <a:latin typeface="Garamond" charset="0"/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BC032D2-7E61-B240-9CF6-486D860F3D97}" type="slidenum">
              <a:rPr lang="en-US" sz="1200">
                <a:latin typeface="Garamond" charset="0"/>
              </a:rPr>
              <a:pPr eaLnBrk="1" hangingPunct="1"/>
              <a:t>13</a:t>
            </a:fld>
            <a:endParaRPr lang="en-US" sz="1200">
              <a:latin typeface="Garamond" charset="0"/>
            </a:endParaRP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sz="3600">
                <a:latin typeface="Garamond" charset="0"/>
              </a:rPr>
              <a:t>Exercise - What prints (if 5, 12 entered)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228600" y="995363"/>
            <a:ext cx="8382000" cy="572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#include &lt;math.h&gt;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double hyp(double a, double b);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x,y,h;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printf("Enter two legs of triangle: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scanf("%lf %lf",&amp;x,&amp;y);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h=hyp(x,y);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printf("Trgle w legs %lf and %lf has hyp of %lf\n",x,y,h);  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r>
              <a:rPr lang="en-US" sz="1800">
                <a:latin typeface="Courier New" charset="0"/>
              </a:rPr>
              <a:t>double hyp(double a, double b)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sum,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a = 3;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b = 4;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a*a + 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result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return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6400800" y="160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x</a:t>
            </a: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6781800" y="1600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6400800" y="2057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y</a:t>
            </a: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64008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h</a:t>
            </a:r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6248400" y="4419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a</a:t>
            </a:r>
          </a:p>
        </p:txBody>
      </p:sp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67818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67818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6248400" y="4876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b</a:t>
            </a:r>
          </a:p>
        </p:txBody>
      </p:sp>
      <p:sp>
        <p:nvSpPr>
          <p:cNvPr id="31756" name="Rectangle 12"/>
          <p:cNvSpPr>
            <a:spLocks noChangeArrowheads="1"/>
          </p:cNvSpPr>
          <p:nvPr/>
        </p:nvSpPr>
        <p:spPr bwMode="auto">
          <a:xfrm>
            <a:off x="6629400" y="4876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31757" name="Text Box 13"/>
          <p:cNvSpPr txBox="1">
            <a:spLocks noChangeArrowheads="1"/>
          </p:cNvSpPr>
          <p:nvPr/>
        </p:nvSpPr>
        <p:spPr bwMode="auto">
          <a:xfrm>
            <a:off x="5638800" y="53340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sum</a:t>
            </a:r>
          </a:p>
        </p:txBody>
      </p:sp>
      <p:sp>
        <p:nvSpPr>
          <p:cNvPr id="31758" name="Text Box 14"/>
          <p:cNvSpPr txBox="1">
            <a:spLocks noChangeArrowheads="1"/>
          </p:cNvSpPr>
          <p:nvPr/>
        </p:nvSpPr>
        <p:spPr bwMode="auto">
          <a:xfrm>
            <a:off x="5638800" y="57912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result</a:t>
            </a:r>
          </a:p>
        </p:txBody>
      </p:sp>
      <p:sp>
        <p:nvSpPr>
          <p:cNvPr id="31759" name="Rectangle 15"/>
          <p:cNvSpPr>
            <a:spLocks noChangeArrowheads="1"/>
          </p:cNvSpPr>
          <p:nvPr/>
        </p:nvSpPr>
        <p:spPr bwMode="auto">
          <a:xfrm>
            <a:off x="6629400" y="53340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31760" name="Rectangle 16"/>
          <p:cNvSpPr>
            <a:spLocks noChangeArrowheads="1"/>
          </p:cNvSpPr>
          <p:nvPr/>
        </p:nvSpPr>
        <p:spPr bwMode="auto">
          <a:xfrm>
            <a:off x="6629400" y="5791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31761" name="Rectangle 17"/>
          <p:cNvSpPr>
            <a:spLocks noChangeArrowheads="1"/>
          </p:cNvSpPr>
          <p:nvPr/>
        </p:nvSpPr>
        <p:spPr bwMode="auto">
          <a:xfrm>
            <a:off x="6629400" y="4419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31762" name="Date Placeholder 18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12385BC-7A46-6D4C-8623-2B56F2098235}" type="datetime1">
              <a:rPr lang="en-US" sz="1200" smtClean="0">
                <a:latin typeface="Garamond" charset="0"/>
              </a:rPr>
              <a:t>6/6/18</a:t>
            </a:fld>
            <a:endParaRPr lang="en-US" sz="1200">
              <a:latin typeface="Garamond" charset="0"/>
            </a:endParaRPr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Garamond" charset="0"/>
              </a:rPr>
              <a:t>Answer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1800">
                <a:latin typeface="Courier New" charset="0"/>
              </a:rPr>
              <a:t>Trgle w legs 5.000000 and 12.000000 has hyp of 5.00000</a:t>
            </a:r>
          </a:p>
        </p:txBody>
      </p:sp>
      <p:sp>
        <p:nvSpPr>
          <p:cNvPr id="327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7094F9F-63B7-FA43-828D-36F8D2047D56}" type="slidenum">
              <a:rPr lang="en-US" sz="1200">
                <a:latin typeface="Garamond" charset="0"/>
              </a:rPr>
              <a:pPr eaLnBrk="1" hangingPunct="1"/>
              <a:t>14</a:t>
            </a:fld>
            <a:endParaRPr lang="en-US" sz="1200">
              <a:latin typeface="Garamond" charset="0"/>
            </a:endParaRPr>
          </a:p>
        </p:txBody>
      </p:sp>
      <p:sp>
        <p:nvSpPr>
          <p:cNvPr id="32772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C707E25-AA9B-0E4D-9BDC-DBFC41A998FF}" type="datetime1">
              <a:rPr lang="en-US" sz="1200" smtClean="0">
                <a:latin typeface="Garamond" charset="0"/>
              </a:rPr>
              <a:t>6/6/18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724400" cy="4987925"/>
          </a:xfrm>
        </p:spPr>
        <p:txBody>
          <a:bodyPr>
            <a:normAutofit fontScale="47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What does the following print?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4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400" b="1" dirty="0" smtClean="0">
                <a:latin typeface="Courier New" pitchFamily="49" charset="0"/>
                <a:ea typeface="+mn-ea"/>
                <a:cs typeface="Courier New" pitchFamily="49" charset="0"/>
              </a:rPr>
              <a:t> f(</a:t>
            </a:r>
            <a:r>
              <a:rPr lang="en-US" sz="34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400" b="1" dirty="0" smtClean="0">
                <a:latin typeface="Courier New" pitchFamily="49" charset="0"/>
                <a:ea typeface="+mn-ea"/>
                <a:cs typeface="Courier New" pitchFamily="49" charset="0"/>
              </a:rPr>
              <a:t> a, </a:t>
            </a:r>
            <a:r>
              <a:rPr lang="en-US" sz="34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400" b="1" dirty="0" smtClean="0">
                <a:latin typeface="Courier New" pitchFamily="49" charset="0"/>
                <a:ea typeface="+mn-ea"/>
                <a:cs typeface="Courier New" pitchFamily="49" charset="0"/>
              </a:rPr>
              <a:t> b);</a:t>
            </a:r>
          </a:p>
          <a:p>
            <a:pPr>
              <a:buFont typeface="Wingdings" pitchFamily="2" charset="2"/>
              <a:buNone/>
              <a:defRPr/>
            </a:pPr>
            <a:endParaRPr lang="en-US" sz="3400" b="1" dirty="0" smtClean="0">
              <a:solidFill>
                <a:srgbClr val="008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34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400" b="1" dirty="0" smtClean="0">
                <a:latin typeface="Courier New" pitchFamily="49" charset="0"/>
                <a:ea typeface="+mn-ea"/>
                <a:cs typeface="Courier New" pitchFamily="49" charset="0"/>
              </a:rPr>
              <a:t> main() {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400" b="1" dirty="0" smtClean="0">
                <a:latin typeface="Courier New" pitchFamily="49" charset="0"/>
                <a:cs typeface="Courier New" pitchFamily="49" charset="0"/>
              </a:rPr>
              <a:t> x = 1;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400" b="1" dirty="0" smtClean="0">
                <a:latin typeface="Courier New" pitchFamily="49" charset="0"/>
                <a:cs typeface="Courier New" pitchFamily="49" charset="0"/>
              </a:rPr>
              <a:t> y = 2;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400" b="1" dirty="0" smtClean="0">
                <a:latin typeface="Courier New" pitchFamily="49" charset="0"/>
                <a:cs typeface="Courier New" pitchFamily="49" charset="0"/>
              </a:rPr>
              <a:t> result1, result2, result3;</a:t>
            </a:r>
          </a:p>
          <a:p>
            <a:pPr lvl="1">
              <a:buFont typeface="Wingdings" pitchFamily="2" charset="2"/>
              <a:buNone/>
              <a:defRPr/>
            </a:pPr>
            <a:endParaRPr lang="en-US" sz="34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sz="3400" b="1" dirty="0" smtClean="0">
                <a:latin typeface="Courier New" pitchFamily="49" charset="0"/>
                <a:cs typeface="Courier New" pitchFamily="49" charset="0"/>
              </a:rPr>
              <a:t>result1 = f(x, y);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b="1" dirty="0" smtClean="0">
                <a:latin typeface="Courier New" pitchFamily="49" charset="0"/>
                <a:cs typeface="Courier New" pitchFamily="49" charset="0"/>
              </a:rPr>
              <a:t>result2 = f(y, result1);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b="1" dirty="0" smtClean="0">
                <a:latin typeface="Courier New" pitchFamily="49" charset="0"/>
                <a:cs typeface="Courier New" pitchFamily="49" charset="0"/>
              </a:rPr>
              <a:t>result3 = f(result1, result2);</a:t>
            </a:r>
          </a:p>
          <a:p>
            <a:pPr lvl="1">
              <a:buFont typeface="Wingdings" pitchFamily="2" charset="2"/>
              <a:buNone/>
              <a:defRPr/>
            </a:pPr>
            <a:endParaRPr lang="en-US" sz="34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s-ES" sz="34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s-ES" sz="3400" b="1" dirty="0" smtClean="0">
                <a:latin typeface="Courier New" pitchFamily="49" charset="0"/>
                <a:cs typeface="Courier New" pitchFamily="49" charset="0"/>
              </a:rPr>
              <a:t>("x = %d, y = %d\n", x, y);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3400" b="1" dirty="0" smtClean="0">
                <a:latin typeface="Courier New" pitchFamily="49" charset="0"/>
                <a:cs typeface="Courier New" pitchFamily="49" charset="0"/>
              </a:rPr>
              <a:t>("Result 1: %d\n", result1);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3400" b="1" dirty="0" smtClean="0">
                <a:latin typeface="Courier New" pitchFamily="49" charset="0"/>
                <a:cs typeface="Courier New" pitchFamily="49" charset="0"/>
              </a:rPr>
              <a:t>("Result 2: %d\n", result2);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3400" b="1" dirty="0" smtClean="0">
                <a:latin typeface="Courier New" pitchFamily="49" charset="0"/>
                <a:cs typeface="Courier New" pitchFamily="49" charset="0"/>
              </a:rPr>
              <a:t>("Result 3: %d\n", result3);</a:t>
            </a:r>
          </a:p>
          <a:p>
            <a:pPr lvl="1">
              <a:buFont typeface="Wingdings" pitchFamily="2" charset="2"/>
              <a:buNone/>
              <a:defRPr/>
            </a:pPr>
            <a:endParaRPr lang="en-US" sz="34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sz="3400" b="1" dirty="0" smtClean="0">
                <a:latin typeface="Courier New" pitchFamily="49" charset="0"/>
                <a:cs typeface="Courier New" pitchFamily="49" charset="0"/>
              </a:rPr>
              <a:t>return 0;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400" b="1" dirty="0" smtClean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>
              <a:buFont typeface="Wingdings" pitchFamily="2" charset="2"/>
              <a:buNone/>
              <a:defRPr/>
            </a:pPr>
            <a:endParaRPr lang="en-US" sz="3200" b="1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Char char="n"/>
              <a:defRPr/>
            </a:pPr>
            <a:endParaRPr lang="en-US" dirty="0" smtClean="0">
              <a:ea typeface="+mn-ea"/>
              <a:cs typeface="+mn-cs"/>
            </a:endParaRPr>
          </a:p>
          <a:p>
            <a:pPr lvl="1">
              <a:buFont typeface="Wingdings" pitchFamily="2" charset="2"/>
              <a:buChar char="q"/>
              <a:defRPr/>
            </a:pPr>
            <a:endParaRPr lang="en-US" dirty="0"/>
          </a:p>
        </p:txBody>
      </p:sp>
      <p:sp>
        <p:nvSpPr>
          <p:cNvPr id="33795" name="Content Placeholder 6"/>
          <p:cNvSpPr>
            <a:spLocks noGrp="1"/>
          </p:cNvSpPr>
          <p:nvPr>
            <p:ph sz="half" idx="2"/>
          </p:nvPr>
        </p:nvSpPr>
        <p:spPr>
          <a:xfrm>
            <a:off x="5334000" y="1336675"/>
            <a:ext cx="3810000" cy="4987925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sz="1600" b="1">
                <a:latin typeface="Courier New" charset="0"/>
                <a:cs typeface="Courier New" charset="0"/>
              </a:rPr>
              <a:t>int f(int a, int b)</a:t>
            </a:r>
          </a:p>
          <a:p>
            <a:pPr>
              <a:buFont typeface="Wingdings" charset="0"/>
              <a:buNone/>
            </a:pPr>
            <a:r>
              <a:rPr lang="en-US" sz="1600" b="1">
                <a:latin typeface="Courier New" charset="0"/>
                <a:cs typeface="Courier New" charset="0"/>
              </a:rPr>
              <a:t>{</a:t>
            </a:r>
          </a:p>
          <a:p>
            <a:pPr lvl="1">
              <a:buFont typeface="Wingdings" charset="0"/>
              <a:buNone/>
            </a:pPr>
            <a:r>
              <a:rPr lang="en-US" sz="1600" b="1">
                <a:latin typeface="Courier New" charset="0"/>
                <a:cs typeface="Courier New" charset="0"/>
              </a:rPr>
              <a:t>int i;	// Loop index</a:t>
            </a:r>
          </a:p>
          <a:p>
            <a:pPr lvl="1">
              <a:buFont typeface="Wingdings" charset="0"/>
              <a:buNone/>
            </a:pPr>
            <a:r>
              <a:rPr lang="en-US" sz="1600" b="1">
                <a:latin typeface="Courier New" charset="0"/>
                <a:cs typeface="Courier New" charset="0"/>
              </a:rPr>
              <a:t>int r = 0;	// Result</a:t>
            </a:r>
          </a:p>
          <a:p>
            <a:pPr lvl="1">
              <a:buFont typeface="Wingdings" charset="0"/>
              <a:buNone/>
            </a:pPr>
            <a:endParaRPr lang="en-US" sz="1600" b="1">
              <a:latin typeface="Courier New" charset="0"/>
              <a:cs typeface="Courier New" charset="0"/>
            </a:endParaRPr>
          </a:p>
          <a:p>
            <a:pPr lvl="1">
              <a:buFont typeface="Wingdings" charset="0"/>
              <a:buNone/>
            </a:pPr>
            <a:r>
              <a:rPr lang="nn-NO" sz="1600" b="1">
                <a:latin typeface="Courier New" charset="0"/>
                <a:cs typeface="Courier New" charset="0"/>
              </a:rPr>
              <a:t>for (i = 0; i &lt; a; i++)</a:t>
            </a:r>
          </a:p>
          <a:p>
            <a:pPr lvl="1">
              <a:buFont typeface="Wingdings" charset="0"/>
              <a:buNone/>
            </a:pPr>
            <a:r>
              <a:rPr lang="en-US" sz="1600" b="1">
                <a:latin typeface="Courier New" charset="0"/>
                <a:cs typeface="Courier New" charset="0"/>
              </a:rPr>
              <a:t>	r += b;</a:t>
            </a:r>
          </a:p>
          <a:p>
            <a:pPr lvl="1">
              <a:buFont typeface="Wingdings" charset="0"/>
              <a:buNone/>
            </a:pPr>
            <a:endParaRPr lang="en-US" sz="1600" b="1">
              <a:latin typeface="Courier New" charset="0"/>
              <a:cs typeface="Courier New" charset="0"/>
            </a:endParaRPr>
          </a:p>
          <a:p>
            <a:pPr lvl="1">
              <a:buFont typeface="Wingdings" charset="0"/>
              <a:buNone/>
            </a:pPr>
            <a:r>
              <a:rPr lang="en-US" sz="1600" b="1">
                <a:latin typeface="Courier New" charset="0"/>
                <a:cs typeface="Courier New" charset="0"/>
              </a:rPr>
              <a:t>return r;</a:t>
            </a:r>
          </a:p>
          <a:p>
            <a:pPr>
              <a:buFont typeface="Wingdings" charset="0"/>
              <a:buNone/>
            </a:pPr>
            <a:r>
              <a:rPr lang="en-US" sz="1600" b="1">
                <a:latin typeface="Courier New" charset="0"/>
                <a:cs typeface="Courier New" charset="0"/>
              </a:rPr>
              <a:t>}</a:t>
            </a:r>
          </a:p>
          <a:p>
            <a:pPr>
              <a:buFont typeface="Wingdings" charset="0"/>
              <a:buNone/>
            </a:pPr>
            <a:endParaRPr lang="en-US" sz="1600">
              <a:latin typeface="Arial" charset="0"/>
            </a:endParaRPr>
          </a:p>
        </p:txBody>
      </p:sp>
      <p:sp>
        <p:nvSpPr>
          <p:cNvPr id="3379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F43EB4F-CC01-3544-90ED-EF9FFB45DB2F}" type="datetime1">
              <a:rPr lang="en-US" sz="1200" smtClean="0">
                <a:latin typeface="Garamond" charset="0"/>
              </a:rPr>
              <a:t>6/6/18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  <p:sp>
        <p:nvSpPr>
          <p:cNvPr id="337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20EB141-A86C-F241-8E72-91B6A36936D9}" type="slidenum">
              <a:rPr lang="en-US" sz="1200">
                <a:latin typeface="Garamond" charset="0"/>
              </a:rPr>
              <a:pPr eaLnBrk="1" hangingPunct="1"/>
              <a:t>15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34818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x = 1, y = 2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Result 1: 2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Result 2: 4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Result 3: 8</a:t>
            </a:r>
          </a:p>
        </p:txBody>
      </p:sp>
      <p:sp>
        <p:nvSpPr>
          <p:cNvPr id="34819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6ABB8C2-6412-CC40-8610-943354365453}" type="datetime1">
              <a:rPr lang="en-US" sz="1200" smtClean="0">
                <a:latin typeface="Garamond" charset="0"/>
              </a:rPr>
              <a:t>6/6/18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  <p:sp>
        <p:nvSpPr>
          <p:cNvPr id="3482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87A361E-4BDF-E24D-ABF1-3B82583BC0D8}" type="slidenum">
              <a:rPr lang="en-US" sz="1200">
                <a:latin typeface="Garamond" charset="0"/>
              </a:rPr>
              <a:pPr eaLnBrk="1" hangingPunct="1"/>
              <a:t>16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Example: Writing functions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Write a function that:</a:t>
            </a:r>
          </a:p>
          <a:p>
            <a:pPr lvl="1"/>
            <a:r>
              <a:rPr lang="en-US" dirty="0" smtClean="0">
                <a:latin typeface="Arial" charset="0"/>
              </a:rPr>
              <a:t>Takes an </a:t>
            </a:r>
            <a:r>
              <a:rPr lang="en-US" u="sng" dirty="0" smtClean="0">
                <a:latin typeface="Arial" charset="0"/>
              </a:rPr>
              <a:t>integer</a:t>
            </a:r>
            <a:r>
              <a:rPr lang="en-US" dirty="0" smtClean="0">
                <a:latin typeface="Arial" charset="0"/>
              </a:rPr>
              <a:t>, length, as an argument and prints a series of “length” dashes on a single line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 smtClean="0">
                <a:latin typeface="Arial" charset="0"/>
              </a:rPr>
              <a:t>Reads </a:t>
            </a:r>
            <a:r>
              <a:rPr lang="en-US" dirty="0">
                <a:latin typeface="Arial" charset="0"/>
              </a:rPr>
              <a:t>an </a:t>
            </a:r>
            <a:r>
              <a:rPr lang="en-US" u="sng" dirty="0">
                <a:latin typeface="Arial" charset="0"/>
              </a:rPr>
              <a:t>integer</a:t>
            </a:r>
            <a:r>
              <a:rPr lang="en-US" dirty="0">
                <a:latin typeface="Arial" charset="0"/>
              </a:rPr>
              <a:t> value from the console input and returns 1 if the value is even, 0 if it’s odd</a:t>
            </a:r>
          </a:p>
          <a:p>
            <a:pPr lvl="1"/>
            <a:r>
              <a:rPr lang="en-US" dirty="0">
                <a:latin typeface="Arial" charset="0"/>
              </a:rPr>
              <a:t>Takes four </a:t>
            </a:r>
            <a:r>
              <a:rPr lang="en-US" u="sng" dirty="0">
                <a:latin typeface="Arial" charset="0"/>
              </a:rPr>
              <a:t>double-precision</a:t>
            </a:r>
            <a:r>
              <a:rPr lang="en-US" dirty="0">
                <a:latin typeface="Arial" charset="0"/>
              </a:rPr>
              <a:t> numbers as arguments and returns their average</a:t>
            </a:r>
          </a:p>
        </p:txBody>
      </p:sp>
      <p:sp>
        <p:nvSpPr>
          <p:cNvPr id="2048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B87B60C-02B5-7F4E-80EF-E9EEC1A6117E}" type="datetime1">
              <a:rPr lang="en-US" sz="1200" smtClean="0">
                <a:latin typeface="Garamond" charset="0"/>
              </a:rPr>
              <a:t>6/6/18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2584C16-227E-F742-B88E-734FA6805BFD}" type="slidenum">
              <a:rPr lang="en-US" sz="1200">
                <a:latin typeface="Garamond" charset="0"/>
              </a:rPr>
              <a:pPr eaLnBrk="1" hangingPunct="1"/>
              <a:t>17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567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solutions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Write a function that: </a:t>
            </a:r>
            <a:r>
              <a:rPr lang="en-US" dirty="0" smtClean="0">
                <a:latin typeface="Arial" charset="0"/>
              </a:rPr>
              <a:t>Takes an </a:t>
            </a:r>
            <a:r>
              <a:rPr lang="en-US" u="sng" dirty="0" smtClean="0">
                <a:latin typeface="Arial" charset="0"/>
              </a:rPr>
              <a:t>integer</a:t>
            </a:r>
            <a:r>
              <a:rPr lang="en-US" dirty="0" smtClean="0">
                <a:latin typeface="Arial" charset="0"/>
              </a:rPr>
              <a:t>, length, as an argument and prints a series of “length” dashes on a single line</a:t>
            </a:r>
          </a:p>
          <a:p>
            <a:pPr>
              <a:lnSpc>
                <a:spcPct val="90000"/>
              </a:lnSpc>
            </a:pPr>
            <a:endParaRPr lang="en-US" dirty="0">
              <a:latin typeface="Arial" charset="0"/>
            </a:endParaRP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latin typeface="Courier New" charset="0"/>
                <a:cs typeface="Courier New" charset="0"/>
              </a:rPr>
              <a:t>void </a:t>
            </a:r>
            <a:r>
              <a:rPr lang="en-US" b="1" dirty="0" err="1">
                <a:latin typeface="Courier New" charset="0"/>
                <a:cs typeface="Courier New" charset="0"/>
              </a:rPr>
              <a:t>printLine</a:t>
            </a:r>
            <a:r>
              <a:rPr lang="en-US" b="1" dirty="0" smtClean="0">
                <a:latin typeface="Courier New" charset="0"/>
                <a:cs typeface="Courier New" charset="0"/>
              </a:rPr>
              <a:t>(</a:t>
            </a:r>
            <a:r>
              <a:rPr lang="en-US" b="1" dirty="0" err="1" smtClean="0">
                <a:latin typeface="Courier New" charset="0"/>
                <a:cs typeface="Courier New" charset="0"/>
              </a:rPr>
              <a:t>int</a:t>
            </a:r>
            <a:r>
              <a:rPr lang="en-US" b="1" dirty="0" smtClean="0">
                <a:latin typeface="Courier New" charset="0"/>
                <a:cs typeface="Courier New" charset="0"/>
              </a:rPr>
              <a:t> length) </a:t>
            </a:r>
            <a:r>
              <a:rPr lang="en-US" b="1" dirty="0">
                <a:latin typeface="Courier New" charset="0"/>
                <a:cs typeface="Courier New" charset="0"/>
              </a:rPr>
              <a:t>{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latin typeface="Courier New" charset="0"/>
                <a:cs typeface="Courier New" charset="0"/>
              </a:rPr>
              <a:t>	</a:t>
            </a:r>
            <a:r>
              <a:rPr lang="en-US" b="1" dirty="0" err="1">
                <a:latin typeface="Courier New" charset="0"/>
                <a:cs typeface="Courier New" charset="0"/>
              </a:rPr>
              <a:t>int</a:t>
            </a:r>
            <a:r>
              <a:rPr lang="en-US" b="1" dirty="0">
                <a:latin typeface="Courier New" charset="0"/>
                <a:cs typeface="Courier New" charset="0"/>
              </a:rPr>
              <a:t> </a:t>
            </a:r>
            <a:r>
              <a:rPr lang="en-US" b="1" dirty="0" err="1">
                <a:latin typeface="Courier New" charset="0"/>
                <a:cs typeface="Courier New" charset="0"/>
              </a:rPr>
              <a:t>i</a:t>
            </a:r>
            <a:r>
              <a:rPr lang="en-US" b="1" dirty="0">
                <a:latin typeface="Courier New" charset="0"/>
                <a:cs typeface="Courier New" charset="0"/>
              </a:rPr>
              <a:t>;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latin typeface="Courier New" charset="0"/>
                <a:cs typeface="Courier New" charset="0"/>
              </a:rPr>
              <a:t>	for (</a:t>
            </a:r>
            <a:r>
              <a:rPr lang="en-US" b="1" dirty="0" err="1">
                <a:latin typeface="Courier New" charset="0"/>
                <a:cs typeface="Courier New" charset="0"/>
              </a:rPr>
              <a:t>i</a:t>
            </a:r>
            <a:r>
              <a:rPr lang="en-US" b="1" dirty="0">
                <a:latin typeface="Courier New" charset="0"/>
                <a:cs typeface="Courier New" charset="0"/>
              </a:rPr>
              <a:t> = 0; </a:t>
            </a:r>
            <a:r>
              <a:rPr lang="en-US" b="1" dirty="0" err="1">
                <a:latin typeface="Courier New" charset="0"/>
                <a:cs typeface="Courier New" charset="0"/>
              </a:rPr>
              <a:t>i</a:t>
            </a:r>
            <a:r>
              <a:rPr lang="en-US" b="1" dirty="0">
                <a:latin typeface="Courier New" charset="0"/>
                <a:cs typeface="Courier New" charset="0"/>
              </a:rPr>
              <a:t> &lt; </a:t>
            </a:r>
            <a:r>
              <a:rPr lang="en-US" b="1" dirty="0" smtClean="0">
                <a:latin typeface="Courier New" charset="0"/>
                <a:cs typeface="Courier New" charset="0"/>
              </a:rPr>
              <a:t>length; </a:t>
            </a:r>
            <a:r>
              <a:rPr lang="en-US" b="1" dirty="0" err="1">
                <a:latin typeface="Courier New" charset="0"/>
                <a:cs typeface="Courier New" charset="0"/>
              </a:rPr>
              <a:t>i</a:t>
            </a:r>
            <a:r>
              <a:rPr lang="en-US" b="1" dirty="0">
                <a:latin typeface="Courier New" charset="0"/>
                <a:cs typeface="Courier New" charset="0"/>
              </a:rPr>
              <a:t>++)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latin typeface="Courier New" charset="0"/>
                <a:cs typeface="Courier New" charset="0"/>
              </a:rPr>
              <a:t>		</a:t>
            </a:r>
            <a:r>
              <a:rPr lang="en-US" b="1" dirty="0" err="1">
                <a:latin typeface="Courier New" charset="0"/>
                <a:cs typeface="Courier New" charset="0"/>
              </a:rPr>
              <a:t>printf</a:t>
            </a:r>
            <a:r>
              <a:rPr lang="en-US" b="1" dirty="0">
                <a:latin typeface="Courier New" charset="0"/>
                <a:cs typeface="Courier New" charset="0"/>
              </a:rPr>
              <a:t>(</a:t>
            </a:r>
            <a:r>
              <a:rPr lang="ja-JP" altLang="en-US" b="1" dirty="0">
                <a:latin typeface="Courier New" charset="0"/>
                <a:cs typeface="Courier New" charset="0"/>
              </a:rPr>
              <a:t>“</a:t>
            </a:r>
            <a:r>
              <a:rPr lang="en-US" altLang="ja-JP" b="1" dirty="0">
                <a:latin typeface="Courier New" charset="0"/>
                <a:cs typeface="Courier New" charset="0"/>
              </a:rPr>
              <a:t>-</a:t>
            </a:r>
            <a:r>
              <a:rPr lang="ja-JP" altLang="en-US" b="1" dirty="0">
                <a:latin typeface="Courier New" charset="0"/>
                <a:cs typeface="Courier New" charset="0"/>
              </a:rPr>
              <a:t>”</a:t>
            </a:r>
            <a:r>
              <a:rPr lang="en-US" altLang="ja-JP" b="1" dirty="0">
                <a:latin typeface="Courier New" charset="0"/>
                <a:cs typeface="Courier New" charset="0"/>
              </a:rPr>
              <a:t>);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latin typeface="Courier New" charset="0"/>
                <a:cs typeface="Courier New" charset="0"/>
              </a:rPr>
              <a:t>}</a:t>
            </a:r>
          </a:p>
        </p:txBody>
      </p:sp>
      <p:sp>
        <p:nvSpPr>
          <p:cNvPr id="2150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3C96765-7785-BA40-A059-1DDF37693EA6}" type="datetime1">
              <a:rPr lang="en-US" sz="1200" smtClean="0">
                <a:latin typeface="Garamond" charset="0"/>
              </a:rPr>
              <a:t>6/6/18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340EDFB-CCAB-5846-AF4C-C5DE0290D5F2}" type="slidenum">
              <a:rPr lang="en-US" sz="1200">
                <a:latin typeface="Garamond" charset="0"/>
              </a:rPr>
              <a:pPr eaLnBrk="1" hangingPunct="1"/>
              <a:t>18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950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solutions (cont.)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lnSpc>
                <a:spcPct val="80000"/>
              </a:lnSpc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 sz="2400">
                <a:latin typeface="Arial" charset="0"/>
              </a:rPr>
              <a:t>Write a function that: reads an </a:t>
            </a:r>
            <a:r>
              <a:rPr lang="en-US" sz="2400" u="sng">
                <a:latin typeface="Arial" charset="0"/>
              </a:rPr>
              <a:t>integer</a:t>
            </a:r>
            <a:r>
              <a:rPr lang="en-US" sz="2400">
                <a:latin typeface="Arial" charset="0"/>
              </a:rPr>
              <a:t> value from the console input and returns 1 if the value is even, 0 if it</a:t>
            </a:r>
            <a:r>
              <a:rPr lang="ja-JP" altLang="en-US" sz="2400">
                <a:latin typeface="Arial" charset="0"/>
              </a:rPr>
              <a:t>’</a:t>
            </a:r>
            <a:r>
              <a:rPr lang="en-US" altLang="ja-JP" sz="2400">
                <a:latin typeface="Arial" charset="0"/>
              </a:rPr>
              <a:t>s odd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800">
              <a:latin typeface="Arial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b="1">
                <a:latin typeface="Courier New" charset="0"/>
                <a:cs typeface="Courier New" charset="0"/>
              </a:rPr>
              <a:t>int checkEvenOdd()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b="1">
                <a:latin typeface="Courier New" charset="0"/>
                <a:cs typeface="Courier New" charset="0"/>
              </a:rPr>
              <a:t>	int value;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b="1">
                <a:latin typeface="Courier New" charset="0"/>
                <a:cs typeface="Courier New" charset="0"/>
              </a:rPr>
              <a:t>	scanf(</a:t>
            </a:r>
            <a:r>
              <a:rPr lang="ja-JP" altLang="en-US" sz="2800" b="1">
                <a:latin typeface="Courier New" charset="0"/>
                <a:cs typeface="Courier New" charset="0"/>
              </a:rPr>
              <a:t>“</a:t>
            </a:r>
            <a:r>
              <a:rPr lang="en-US" altLang="ja-JP" sz="2800" b="1">
                <a:latin typeface="Courier New" charset="0"/>
                <a:cs typeface="Courier New" charset="0"/>
              </a:rPr>
              <a:t>%d</a:t>
            </a:r>
            <a:r>
              <a:rPr lang="ja-JP" altLang="en-US" sz="2800" b="1">
                <a:latin typeface="Courier New" charset="0"/>
                <a:cs typeface="Courier New" charset="0"/>
              </a:rPr>
              <a:t>”</a:t>
            </a:r>
            <a:r>
              <a:rPr lang="en-US" altLang="ja-JP" sz="2800" b="1">
                <a:latin typeface="Courier New" charset="0"/>
                <a:cs typeface="Courier New" charset="0"/>
              </a:rPr>
              <a:t>, &amp;value);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b="1">
                <a:latin typeface="Courier New" charset="0"/>
                <a:cs typeface="Courier New" charset="0"/>
              </a:rPr>
              <a:t>	if ((value % 2) == 0)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b="1">
                <a:latin typeface="Courier New" charset="0"/>
                <a:cs typeface="Courier New" charset="0"/>
              </a:rPr>
              <a:t>		return 1;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b="1">
                <a:latin typeface="Courier New" charset="0"/>
                <a:cs typeface="Courier New" charset="0"/>
              </a:rPr>
              <a:t>	else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b="1">
                <a:latin typeface="Courier New" charset="0"/>
                <a:cs typeface="Courier New" charset="0"/>
              </a:rPr>
              <a:t>		return 0;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b="1">
                <a:latin typeface="Courier New" charset="0"/>
                <a:cs typeface="Courier New" charset="0"/>
              </a:rPr>
              <a:t>}</a:t>
            </a:r>
          </a:p>
        </p:txBody>
      </p:sp>
      <p:sp>
        <p:nvSpPr>
          <p:cNvPr id="2253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DAD4513-9123-114B-A399-4B6AE7B8D14E}" type="datetime1">
              <a:rPr lang="en-US" sz="1200" smtClean="0">
                <a:latin typeface="Garamond" charset="0"/>
              </a:rPr>
              <a:t>6/6/18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B3CB1AC-8C64-F546-9AC7-257D01240E8C}" type="slidenum">
              <a:rPr lang="en-US" sz="1200">
                <a:latin typeface="Garamond" charset="0"/>
              </a:rPr>
              <a:pPr eaLnBrk="1" hangingPunct="1"/>
              <a:t>19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3965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18434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Announcements/reminders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Ch. 5 activities due 6/7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Program </a:t>
            </a:r>
            <a:r>
              <a:rPr lang="en-US" dirty="0"/>
              <a:t>4 to be posted; due </a:t>
            </a:r>
            <a:r>
              <a:rPr lang="en-US" dirty="0" smtClean="0"/>
              <a:t>Monday, 6/11</a:t>
            </a:r>
          </a:p>
          <a:p>
            <a:pPr lvl="1">
              <a:lnSpc>
                <a:spcPct val="90000"/>
              </a:lnSpc>
            </a:pPr>
            <a:endParaRPr lang="en-US" dirty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Today’</a:t>
            </a:r>
            <a:r>
              <a:rPr lang="en-US" altLang="ja-JP" dirty="0" smtClean="0">
                <a:latin typeface="Arial" charset="0"/>
              </a:rPr>
              <a:t>s </a:t>
            </a:r>
            <a:r>
              <a:rPr lang="en-US" altLang="ja-JP" dirty="0">
                <a:latin typeface="Arial" charset="0"/>
              </a:rPr>
              <a:t>lecture</a:t>
            </a:r>
          </a:p>
          <a:p>
            <a:pPr lvl="1"/>
            <a:r>
              <a:rPr lang="en-US" dirty="0" smtClean="0">
                <a:latin typeface="Arial" charset="0"/>
              </a:rPr>
              <a:t>Functions</a:t>
            </a:r>
          </a:p>
        </p:txBody>
      </p:sp>
      <p:sp>
        <p:nvSpPr>
          <p:cNvPr id="1843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0857EC9-4343-844E-AD9D-7D157262E57E}" type="datetime1">
              <a:rPr lang="en-US" sz="1200" smtClean="0">
                <a:latin typeface="Garamond" charset="0"/>
              </a:rPr>
              <a:t>6/6/18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 dirty="0"/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0A2CEFE-BD70-D04F-BDEA-96F435455B66}" type="slidenum">
              <a:rPr lang="en-US" sz="1200">
                <a:latin typeface="Garamond" charset="0"/>
              </a:rPr>
              <a:pPr eaLnBrk="1" hangingPunct="1"/>
              <a:t>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solutions (cont)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>
                <a:latin typeface="Arial" charset="0"/>
              </a:rPr>
              <a:t>Write a function that: takes four </a:t>
            </a:r>
            <a:r>
              <a:rPr lang="en-US" u="sng">
                <a:latin typeface="Arial" charset="0"/>
              </a:rPr>
              <a:t>double-precision</a:t>
            </a:r>
            <a:r>
              <a:rPr lang="en-US">
                <a:latin typeface="Arial" charset="0"/>
              </a:rPr>
              <a:t> numbers as arguments and returns their average</a:t>
            </a:r>
          </a:p>
          <a:p>
            <a:pPr>
              <a:buFont typeface="Wingdings" charset="0"/>
              <a:buNone/>
            </a:pPr>
            <a:endParaRPr lang="en-US">
              <a:latin typeface="Arial" charset="0"/>
            </a:endParaRPr>
          </a:p>
          <a:p>
            <a:pPr>
              <a:buFont typeface="Wingdings" charset="0"/>
              <a:buNone/>
            </a:pPr>
            <a:r>
              <a:rPr lang="en-US" b="1">
                <a:latin typeface="Courier New" charset="0"/>
                <a:cs typeface="Courier New" charset="0"/>
              </a:rPr>
              <a:t>double avgFour(double a, double b,</a:t>
            </a:r>
          </a:p>
          <a:p>
            <a:pPr>
              <a:buFont typeface="Wingdings" charset="0"/>
              <a:buNone/>
            </a:pPr>
            <a:r>
              <a:rPr lang="en-US" b="1">
                <a:latin typeface="Courier New" charset="0"/>
                <a:cs typeface="Courier New" charset="0"/>
              </a:rPr>
              <a:t>					double c, double d)</a:t>
            </a:r>
          </a:p>
          <a:p>
            <a:pPr>
              <a:buFont typeface="Wingdings" charset="0"/>
              <a:buNone/>
            </a:pPr>
            <a:r>
              <a:rPr lang="en-US" b="1">
                <a:latin typeface="Courier New" charset="0"/>
                <a:cs typeface="Courier New" charset="0"/>
              </a:rPr>
              <a:t>{</a:t>
            </a:r>
          </a:p>
          <a:p>
            <a:pPr>
              <a:buFont typeface="Wingdings" charset="0"/>
              <a:buNone/>
            </a:pPr>
            <a:r>
              <a:rPr lang="en-US" b="1">
                <a:latin typeface="Courier New" charset="0"/>
                <a:cs typeface="Courier New" charset="0"/>
              </a:rPr>
              <a:t>	return (a + b + c + d) / 4.0;</a:t>
            </a:r>
          </a:p>
          <a:p>
            <a:pPr>
              <a:buFont typeface="Wingdings" charset="0"/>
              <a:buNone/>
            </a:pPr>
            <a:r>
              <a:rPr lang="en-US" b="1">
                <a:latin typeface="Courier New" charset="0"/>
                <a:cs typeface="Courier New" charset="0"/>
              </a:rPr>
              <a:t>}</a:t>
            </a:r>
          </a:p>
          <a:p>
            <a:endParaRPr lang="en-US">
              <a:latin typeface="Arial" charset="0"/>
            </a:endParaRPr>
          </a:p>
        </p:txBody>
      </p:sp>
      <p:sp>
        <p:nvSpPr>
          <p:cNvPr id="2355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02DA3E1-BF38-CA4E-A489-D998E18896E5}" type="datetime1">
              <a:rPr lang="en-US" sz="1200" smtClean="0">
                <a:latin typeface="Garamond" charset="0"/>
              </a:rPr>
              <a:t>6/6/18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  <p:sp>
        <p:nvSpPr>
          <p:cNvPr id="235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7F0D360-0832-184B-B5A4-554EC371029C}" type="slidenum">
              <a:rPr lang="en-US" sz="1200">
                <a:latin typeface="Garamond" charset="0"/>
              </a:rPr>
              <a:pPr eaLnBrk="1" hangingPunct="1"/>
              <a:t>20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4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Justifying pass by address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May want the ability to “return” multiple values from function</a:t>
            </a:r>
          </a:p>
          <a:p>
            <a:pPr lvl="1"/>
            <a:r>
              <a:rPr lang="en-US">
                <a:latin typeface="Arial" charset="0"/>
              </a:rPr>
              <a:t>Functions can only return at most one value</a:t>
            </a:r>
          </a:p>
          <a:p>
            <a:r>
              <a:rPr lang="en-US">
                <a:latin typeface="Arial" charset="0"/>
              </a:rPr>
              <a:t>Functions can take multiple arguments ...</a:t>
            </a:r>
          </a:p>
          <a:p>
            <a:pPr lvl="1"/>
            <a:r>
              <a:rPr lang="en-US">
                <a:latin typeface="Arial" charset="0"/>
              </a:rPr>
              <a:t>... but, as we’ve discussed so far, passing by value just copies arguments</a:t>
            </a:r>
          </a:p>
          <a:p>
            <a:pPr lvl="1"/>
            <a:r>
              <a:rPr lang="en-US">
                <a:latin typeface="Arial" charset="0"/>
              </a:rPr>
              <a:t>No way to change arguments and have change reflected outside of function</a:t>
            </a:r>
          </a:p>
          <a:p>
            <a:r>
              <a:rPr lang="en-US">
                <a:latin typeface="Arial" charset="0"/>
              </a:rPr>
              <a:t>Solution uses 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pointers</a:t>
            </a:r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DB978B1-DDA4-4E45-9CE6-796B9BC2010C}" type="datetime1">
              <a:rPr lang="en-US" sz="1200" smtClean="0">
                <a:latin typeface="Garamond" charset="0"/>
                <a:cs typeface="Arial" charset="0"/>
              </a:rPr>
              <a:t>6/6/18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A3F00D4-CFE4-524F-BC69-7531037A155C}" type="slidenum">
              <a:rPr lang="en-US" sz="1200">
                <a:latin typeface="Garamond" charset="0"/>
                <a:cs typeface="Arial" charset="0"/>
              </a:rPr>
              <a:pPr/>
              <a:t>21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64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Pointers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Pointer: address of a variable</a:t>
            </a:r>
          </a:p>
          <a:p>
            <a:pPr lvl="1"/>
            <a:r>
              <a:rPr lang="en-US">
                <a:latin typeface="Arial" charset="0"/>
              </a:rPr>
              <a:t>Can get address of existing object using </a:t>
            </a:r>
            <a:r>
              <a:rPr lang="en-US" b="1">
                <a:solidFill>
                  <a:srgbClr val="FF0000"/>
                </a:solidFill>
                <a:latin typeface="Arial" charset="0"/>
              </a:rPr>
              <a:t>&amp;</a:t>
            </a:r>
          </a:p>
          <a:p>
            <a:pPr lvl="1"/>
            <a:r>
              <a:rPr lang="en-US">
                <a:latin typeface="Arial" charset="0"/>
              </a:rPr>
              <a:t>Can get value of existing pointer using </a:t>
            </a:r>
            <a:r>
              <a:rPr lang="en-US" b="1">
                <a:solidFill>
                  <a:srgbClr val="FF0000"/>
                </a:solidFill>
                <a:latin typeface="Arial" charset="0"/>
              </a:rPr>
              <a:t>*</a:t>
            </a:r>
          </a:p>
          <a:p>
            <a:pPr lvl="1"/>
            <a:r>
              <a:rPr lang="en-US">
                <a:latin typeface="Arial" charset="0"/>
              </a:rPr>
              <a:t>Pointer declaration:</a:t>
            </a:r>
          </a:p>
          <a:p>
            <a:pPr lvl="1">
              <a:buFont typeface="Wingdings" charset="0"/>
              <a:buNone/>
            </a:pPr>
            <a:r>
              <a:rPr lang="en-US">
                <a:solidFill>
                  <a:srgbClr val="FF0000"/>
                </a:solidFill>
                <a:latin typeface="Courier New" charset="0"/>
                <a:cs typeface="Courier New" charset="0"/>
              </a:rPr>
              <a:t>	&lt;base type&gt;</a:t>
            </a:r>
            <a:r>
              <a:rPr lang="en-US">
                <a:latin typeface="Courier New" charset="0"/>
                <a:cs typeface="Courier New" charset="0"/>
              </a:rPr>
              <a:t>* </a:t>
            </a:r>
            <a:r>
              <a:rPr lang="en-US">
                <a:solidFill>
                  <a:srgbClr val="0000FF"/>
                </a:solidFill>
                <a:latin typeface="Courier New" charset="0"/>
                <a:cs typeface="Courier New" charset="0"/>
              </a:rPr>
              <a:t>&lt;pointer name&gt;</a:t>
            </a:r>
          </a:p>
          <a:p>
            <a:pPr lvl="2"/>
            <a:r>
              <a:rPr lang="en-US">
                <a:latin typeface="Arial" charset="0"/>
                <a:cs typeface="Courier New" charset="0"/>
              </a:rPr>
              <a:t>Base type determines how reference is interpreted</a:t>
            </a:r>
          </a:p>
          <a:p>
            <a:pPr lvl="2"/>
            <a:r>
              <a:rPr lang="en-US">
                <a:latin typeface="Arial" charset="0"/>
                <a:cs typeface="Courier New" charset="0"/>
              </a:rPr>
              <a:t>Be careful when declaring multiple pointers</a:t>
            </a:r>
          </a:p>
          <a:p>
            <a:pPr lvl="2"/>
            <a:r>
              <a:rPr lang="en-US">
                <a:latin typeface="Arial" charset="0"/>
                <a:cs typeface="Courier New" charset="0"/>
              </a:rPr>
              <a:t>Be sure to initialize pointer before use</a:t>
            </a:r>
          </a:p>
        </p:txBody>
      </p:sp>
      <p:sp>
        <p:nvSpPr>
          <p:cNvPr id="614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BD3F9B4-D176-7245-8B63-CE154B19D10A}" type="datetime1">
              <a:rPr lang="en-US" sz="1200" smtClean="0">
                <a:latin typeface="Garamond" charset="0"/>
                <a:cs typeface="Arial" charset="0"/>
              </a:rPr>
              <a:t>6/6/18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FC0B5C9-11E6-B74B-8317-36A841C07D57}" type="slidenum">
              <a:rPr lang="en-US" sz="1200">
                <a:latin typeface="Garamond" charset="0"/>
                <a:cs typeface="Arial" charset="0"/>
              </a:rPr>
              <a:pPr/>
              <a:t>22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2080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Pointer arguments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Passing pointer gives ability to modify data at that address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In prototype/definition—argument has pointer type</a:t>
            </a:r>
          </a:p>
          <a:p>
            <a:pPr lvl="2">
              <a:lnSpc>
                <a:spcPct val="90000"/>
              </a:lnSpc>
            </a:pPr>
            <a:r>
              <a:rPr lang="en-US" dirty="0">
                <a:latin typeface="Arial" charset="0"/>
              </a:rPr>
              <a:t>For example: </a:t>
            </a:r>
            <a:r>
              <a:rPr lang="en-US" b="1" dirty="0" err="1">
                <a:latin typeface="Courier New" charset="0"/>
                <a:cs typeface="Courier New" charset="0"/>
              </a:rPr>
              <a:t>int</a:t>
            </a:r>
            <a:r>
              <a:rPr lang="en-US" b="1" dirty="0">
                <a:latin typeface="Courier New" charset="0"/>
                <a:cs typeface="Courier New" charset="0"/>
              </a:rPr>
              <a:t> f(</a:t>
            </a:r>
            <a:r>
              <a:rPr lang="en-US" b="1" dirty="0" err="1">
                <a:solidFill>
                  <a:srgbClr val="0000FF"/>
                </a:solidFill>
                <a:latin typeface="Courier New" charset="0"/>
                <a:cs typeface="Courier New" charset="0"/>
              </a:rPr>
              <a:t>int</a:t>
            </a:r>
            <a:r>
              <a:rPr lang="en-US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 *</a:t>
            </a:r>
            <a:r>
              <a:rPr lang="en-US" b="1" dirty="0" err="1" smtClean="0">
                <a:latin typeface="Courier New" charset="0"/>
                <a:cs typeface="Courier New" charset="0"/>
              </a:rPr>
              <a:t>addr_y</a:t>
            </a:r>
            <a:r>
              <a:rPr lang="en-US" b="1" dirty="0" smtClean="0">
                <a:latin typeface="Courier New" charset="0"/>
                <a:cs typeface="Courier New" charset="0"/>
              </a:rPr>
              <a:t>);</a:t>
            </a:r>
            <a:endParaRPr lang="en-US" b="1" dirty="0">
              <a:latin typeface="Courier New" charset="0"/>
              <a:cs typeface="Courier New" charset="0"/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  <a:cs typeface="Courier New" charset="0"/>
              </a:rPr>
              <a:t>When calling function, can pass explicit pointer or use address operator (</a:t>
            </a:r>
            <a:r>
              <a:rPr lang="en-US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&amp;&lt;</a:t>
            </a:r>
            <a:r>
              <a:rPr lang="en-US" b="1" dirty="0" err="1">
                <a:solidFill>
                  <a:srgbClr val="0000FF"/>
                </a:solidFill>
                <a:latin typeface="Courier New" charset="0"/>
                <a:cs typeface="Courier New" charset="0"/>
              </a:rPr>
              <a:t>var</a:t>
            </a:r>
            <a:r>
              <a:rPr lang="en-US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&gt;</a:t>
            </a:r>
            <a:r>
              <a:rPr lang="en-US" dirty="0">
                <a:latin typeface="Arial" charset="0"/>
                <a:cs typeface="Courier New" charset="0"/>
              </a:rPr>
              <a:t>)</a:t>
            </a:r>
          </a:p>
          <a:p>
            <a:pPr lvl="2">
              <a:lnSpc>
                <a:spcPct val="90000"/>
              </a:lnSpc>
            </a:pPr>
            <a:r>
              <a:rPr lang="en-US" dirty="0">
                <a:latin typeface="Arial" charset="0"/>
                <a:cs typeface="Courier New" charset="0"/>
              </a:rPr>
              <a:t>Examples</a:t>
            </a:r>
            <a:r>
              <a:rPr lang="en-US" dirty="0" smtClean="0">
                <a:latin typeface="Arial" charset="0"/>
                <a:cs typeface="Courier New" charset="0"/>
              </a:rPr>
              <a:t>:</a:t>
            </a:r>
            <a:endParaRPr lang="en-US" b="1" dirty="0">
              <a:latin typeface="Courier New" charset="0"/>
              <a:cs typeface="Courier New" charset="0"/>
            </a:endParaRPr>
          </a:p>
          <a:p>
            <a:pPr marL="1022350" lvl="3" indent="0">
              <a:lnSpc>
                <a:spcPct val="90000"/>
              </a:lnSpc>
              <a:buFont typeface="Wingdings" charset="0"/>
              <a:buNone/>
            </a:pPr>
            <a:r>
              <a:rPr lang="en-US" b="1" dirty="0" err="1">
                <a:latin typeface="Courier New" charset="0"/>
                <a:cs typeface="Courier New" charset="0"/>
              </a:rPr>
              <a:t>int</a:t>
            </a:r>
            <a:r>
              <a:rPr lang="en-US" b="1" dirty="0">
                <a:latin typeface="Courier New" charset="0"/>
                <a:cs typeface="Courier New" charset="0"/>
              </a:rPr>
              <a:t> y = 2;</a:t>
            </a:r>
          </a:p>
          <a:p>
            <a:pPr marL="1022350" lvl="3" indent="0">
              <a:lnSpc>
                <a:spcPct val="90000"/>
              </a:lnSpc>
              <a:buFont typeface="Wingdings" charset="0"/>
              <a:buNone/>
            </a:pPr>
            <a:r>
              <a:rPr lang="en-US" b="1" dirty="0" err="1" smtClean="0">
                <a:latin typeface="Courier New" charset="0"/>
                <a:cs typeface="Courier New" charset="0"/>
              </a:rPr>
              <a:t>int</a:t>
            </a:r>
            <a:r>
              <a:rPr lang="en-US" b="1" dirty="0" smtClean="0">
                <a:latin typeface="Courier New" charset="0"/>
                <a:cs typeface="Courier New" charset="0"/>
              </a:rPr>
              <a:t> result1;</a:t>
            </a:r>
            <a:endParaRPr lang="en-US" b="1" dirty="0">
              <a:latin typeface="Courier New" charset="0"/>
              <a:cs typeface="Courier New" charset="0"/>
            </a:endParaRPr>
          </a:p>
          <a:p>
            <a:pPr marL="1022350" lvl="3" indent="0">
              <a:lnSpc>
                <a:spcPct val="90000"/>
              </a:lnSpc>
              <a:buFont typeface="Wingdings" charset="0"/>
              <a:buNone/>
            </a:pPr>
            <a:r>
              <a:rPr lang="en-US" b="1" dirty="0" smtClean="0">
                <a:latin typeface="Courier New" charset="0"/>
                <a:cs typeface="Courier New" charset="0"/>
              </a:rPr>
              <a:t>result1 </a:t>
            </a:r>
            <a:r>
              <a:rPr lang="en-US" b="1" dirty="0">
                <a:latin typeface="Courier New" charset="0"/>
                <a:cs typeface="Courier New" charset="0"/>
              </a:rPr>
              <a:t>= f(</a:t>
            </a:r>
            <a:r>
              <a:rPr lang="en-US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&amp;y</a:t>
            </a:r>
            <a:r>
              <a:rPr lang="en-US" b="1" dirty="0">
                <a:latin typeface="Courier New" charset="0"/>
                <a:cs typeface="Courier New" charset="0"/>
              </a:rPr>
              <a:t>);</a:t>
            </a:r>
          </a:p>
        </p:txBody>
      </p:sp>
      <p:sp>
        <p:nvSpPr>
          <p:cNvPr id="922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A9F9FCD-2D13-B64C-B4C2-31E5B37AA3B5}" type="datetime1">
              <a:rPr lang="en-US" sz="1200" smtClean="0">
                <a:latin typeface="Garamond" charset="0"/>
                <a:cs typeface="Arial" charset="0"/>
              </a:rPr>
              <a:t>6/6/18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219886D-E67C-B942-BC6A-5E7E7955E96B}" type="slidenum">
              <a:rPr lang="en-US" sz="1200">
                <a:latin typeface="Garamond" charset="0"/>
                <a:cs typeface="Arial" charset="0"/>
              </a:rPr>
              <a:pPr/>
              <a:t>23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492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FD35A99-5DDA-3746-9338-E8CE3110B51D}" type="slidenum">
              <a:rPr lang="en-US" sz="1200">
                <a:latin typeface="Garamond" charset="0"/>
                <a:cs typeface="Arial" charset="0"/>
              </a:rPr>
              <a:pPr/>
              <a:t>24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10243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sz="3600">
                <a:latin typeface="Garamond" charset="0"/>
              </a:rPr>
              <a:t>Functions - pass by address</a:t>
            </a:r>
          </a:p>
        </p:txBody>
      </p:sp>
      <p:sp>
        <p:nvSpPr>
          <p:cNvPr id="10244" name="Text Box 1027"/>
          <p:cNvSpPr txBox="1">
            <a:spLocks noChangeArrowheads="1"/>
          </p:cNvSpPr>
          <p:nvPr/>
        </p:nvSpPr>
        <p:spPr bwMode="auto">
          <a:xfrm>
            <a:off x="228600" y="762000"/>
            <a:ext cx="8382000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#include &lt;math.h&gt;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x,y,r,th;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printf("Enter x, y components of vector: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scanf("%lf %lf",&amp;x,&amp;y);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get_r_theta(x,y,&amp;r,&amp;th);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printf("Vector with x=%lf and y=%lf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 has r=%lf, theta=%lf\n",x,y,r,th);  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 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pow(a,2)+pow(b,2); //or a*a+b*b;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*adr_r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*adr_th = atan2(b,a);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10245" name="Text Box 1028"/>
          <p:cNvSpPr txBox="1">
            <a:spLocks noChangeArrowheads="1"/>
          </p:cNvSpPr>
          <p:nvPr/>
        </p:nvSpPr>
        <p:spPr bwMode="auto">
          <a:xfrm>
            <a:off x="6400800" y="160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x</a:t>
            </a:r>
          </a:p>
        </p:txBody>
      </p:sp>
      <p:sp>
        <p:nvSpPr>
          <p:cNvPr id="10246" name="Rectangle 1029"/>
          <p:cNvSpPr>
            <a:spLocks noChangeArrowheads="1"/>
          </p:cNvSpPr>
          <p:nvPr/>
        </p:nvSpPr>
        <p:spPr bwMode="auto">
          <a:xfrm>
            <a:off x="6781800" y="1600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10247" name="Text Box 1030"/>
          <p:cNvSpPr txBox="1">
            <a:spLocks noChangeArrowheads="1"/>
          </p:cNvSpPr>
          <p:nvPr/>
        </p:nvSpPr>
        <p:spPr bwMode="auto">
          <a:xfrm>
            <a:off x="6400800" y="2057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y</a:t>
            </a:r>
          </a:p>
        </p:txBody>
      </p:sp>
      <p:sp>
        <p:nvSpPr>
          <p:cNvPr id="10248" name="Text Box 1031"/>
          <p:cNvSpPr txBox="1">
            <a:spLocks noChangeArrowheads="1"/>
          </p:cNvSpPr>
          <p:nvPr/>
        </p:nvSpPr>
        <p:spPr bwMode="auto">
          <a:xfrm>
            <a:off x="64008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r</a:t>
            </a:r>
          </a:p>
        </p:txBody>
      </p:sp>
      <p:sp>
        <p:nvSpPr>
          <p:cNvPr id="10249" name="Rectangle 1033"/>
          <p:cNvSpPr>
            <a:spLocks noChangeArrowheads="1"/>
          </p:cNvSpPr>
          <p:nvPr/>
        </p:nvSpPr>
        <p:spPr bwMode="auto">
          <a:xfrm>
            <a:off x="67818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10250" name="Rectangle 1034"/>
          <p:cNvSpPr>
            <a:spLocks noChangeArrowheads="1"/>
          </p:cNvSpPr>
          <p:nvPr/>
        </p:nvSpPr>
        <p:spPr bwMode="auto">
          <a:xfrm>
            <a:off x="67818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10251" name="Text Box 1042"/>
          <p:cNvSpPr txBox="1">
            <a:spLocks noChangeArrowheads="1"/>
          </p:cNvSpPr>
          <p:nvPr/>
        </p:nvSpPr>
        <p:spPr bwMode="auto">
          <a:xfrm>
            <a:off x="8001000" y="16764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4600</a:t>
            </a:r>
          </a:p>
        </p:txBody>
      </p:sp>
      <p:sp>
        <p:nvSpPr>
          <p:cNvPr id="10252" name="Text Box 1043"/>
          <p:cNvSpPr txBox="1">
            <a:spLocks noChangeArrowheads="1"/>
          </p:cNvSpPr>
          <p:nvPr/>
        </p:nvSpPr>
        <p:spPr bwMode="auto">
          <a:xfrm>
            <a:off x="8001000" y="21336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4608</a:t>
            </a:r>
          </a:p>
        </p:txBody>
      </p:sp>
      <p:sp>
        <p:nvSpPr>
          <p:cNvPr id="10253" name="Text Box 1044"/>
          <p:cNvSpPr txBox="1">
            <a:spLocks noChangeArrowheads="1"/>
          </p:cNvSpPr>
          <p:nvPr/>
        </p:nvSpPr>
        <p:spPr bwMode="auto">
          <a:xfrm>
            <a:off x="8001000" y="25908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4610</a:t>
            </a:r>
          </a:p>
        </p:txBody>
      </p:sp>
      <p:sp>
        <p:nvSpPr>
          <p:cNvPr id="10254" name="Text Box 1049"/>
          <p:cNvSpPr txBox="1">
            <a:spLocks noChangeArrowheads="1"/>
          </p:cNvSpPr>
          <p:nvPr/>
        </p:nvSpPr>
        <p:spPr bwMode="auto">
          <a:xfrm>
            <a:off x="6400800" y="2971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th</a:t>
            </a:r>
          </a:p>
        </p:txBody>
      </p:sp>
      <p:sp>
        <p:nvSpPr>
          <p:cNvPr id="10255" name="Rectangle 1050"/>
          <p:cNvSpPr>
            <a:spLocks noChangeArrowheads="1"/>
          </p:cNvSpPr>
          <p:nvPr/>
        </p:nvSpPr>
        <p:spPr bwMode="auto">
          <a:xfrm>
            <a:off x="6781800" y="2971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10256" name="Text Box 1051"/>
          <p:cNvSpPr txBox="1">
            <a:spLocks noChangeArrowheads="1"/>
          </p:cNvSpPr>
          <p:nvPr/>
        </p:nvSpPr>
        <p:spPr bwMode="auto">
          <a:xfrm>
            <a:off x="8001000" y="30480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4618</a:t>
            </a:r>
          </a:p>
        </p:txBody>
      </p:sp>
      <p:sp>
        <p:nvSpPr>
          <p:cNvPr id="10257" name="Date Placeholder 16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AF2E78E-41DE-9C43-A24C-A128E3189EC1}" type="datetime1">
              <a:rPr lang="en-US" sz="1200" smtClean="0">
                <a:latin typeface="Garamond" charset="0"/>
                <a:cs typeface="Arial" charset="0"/>
              </a:rPr>
              <a:t>6/6/18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379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1E1E84B-5589-4044-B0B7-29DCF3DC6F6D}" type="slidenum">
              <a:rPr lang="en-US" sz="1200">
                <a:latin typeface="Garamond" charset="0"/>
                <a:cs typeface="Arial" charset="0"/>
              </a:rPr>
              <a:pPr/>
              <a:t>25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sz="3600">
                <a:latin typeface="Garamond" charset="0"/>
              </a:rPr>
              <a:t>Functions - pass by address</a:t>
            </a:r>
          </a:p>
        </p:txBody>
      </p:sp>
      <p:sp>
        <p:nvSpPr>
          <p:cNvPr id="11268" name="Text Box 3"/>
          <p:cNvSpPr txBox="1">
            <a:spLocks noChangeArrowheads="1"/>
          </p:cNvSpPr>
          <p:nvPr/>
        </p:nvSpPr>
        <p:spPr bwMode="auto">
          <a:xfrm>
            <a:off x="228600" y="762000"/>
            <a:ext cx="8382000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#include &lt;math.h&gt;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x,y,r,th;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printf("Enter x, y components of vector: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scanf("%lf %lf",&amp;x,&amp;y); // user enters 3,4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get_r_theta(x,y,&amp;r,&amp;th);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printf("Vector with x=%lf and y=%lf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 has r=%lf, theta=%lf\n",x,y,r,th);  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 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pow(a,2)+pow(b,2); //or a*a+b*b;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*adr_r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*adr_th = atan2(b,a);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11269" name="Text Box 4"/>
          <p:cNvSpPr txBox="1">
            <a:spLocks noChangeArrowheads="1"/>
          </p:cNvSpPr>
          <p:nvPr/>
        </p:nvSpPr>
        <p:spPr bwMode="auto">
          <a:xfrm>
            <a:off x="6400800" y="160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x</a:t>
            </a:r>
          </a:p>
        </p:txBody>
      </p:sp>
      <p:sp>
        <p:nvSpPr>
          <p:cNvPr id="11270" name="Rectangle 5"/>
          <p:cNvSpPr>
            <a:spLocks noChangeArrowheads="1"/>
          </p:cNvSpPr>
          <p:nvPr/>
        </p:nvSpPr>
        <p:spPr bwMode="auto">
          <a:xfrm>
            <a:off x="6781800" y="1600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11271" name="Text Box 6"/>
          <p:cNvSpPr txBox="1">
            <a:spLocks noChangeArrowheads="1"/>
          </p:cNvSpPr>
          <p:nvPr/>
        </p:nvSpPr>
        <p:spPr bwMode="auto">
          <a:xfrm>
            <a:off x="6400800" y="2057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y</a:t>
            </a:r>
          </a:p>
        </p:txBody>
      </p:sp>
      <p:sp>
        <p:nvSpPr>
          <p:cNvPr id="11272" name="Text Box 7"/>
          <p:cNvSpPr txBox="1">
            <a:spLocks noChangeArrowheads="1"/>
          </p:cNvSpPr>
          <p:nvPr/>
        </p:nvSpPr>
        <p:spPr bwMode="auto">
          <a:xfrm>
            <a:off x="64008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r</a:t>
            </a: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67818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67818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11275" name="Text Box 18"/>
          <p:cNvSpPr txBox="1">
            <a:spLocks noChangeArrowheads="1"/>
          </p:cNvSpPr>
          <p:nvPr/>
        </p:nvSpPr>
        <p:spPr bwMode="auto">
          <a:xfrm>
            <a:off x="8001000" y="16764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4600</a:t>
            </a:r>
          </a:p>
        </p:txBody>
      </p:sp>
      <p:sp>
        <p:nvSpPr>
          <p:cNvPr id="11276" name="Text Box 19"/>
          <p:cNvSpPr txBox="1">
            <a:spLocks noChangeArrowheads="1"/>
          </p:cNvSpPr>
          <p:nvPr/>
        </p:nvSpPr>
        <p:spPr bwMode="auto">
          <a:xfrm>
            <a:off x="8001000" y="21336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4608</a:t>
            </a:r>
          </a:p>
        </p:txBody>
      </p:sp>
      <p:sp>
        <p:nvSpPr>
          <p:cNvPr id="11277" name="Text Box 20"/>
          <p:cNvSpPr txBox="1">
            <a:spLocks noChangeArrowheads="1"/>
          </p:cNvSpPr>
          <p:nvPr/>
        </p:nvSpPr>
        <p:spPr bwMode="auto">
          <a:xfrm>
            <a:off x="8001000" y="25908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4610</a:t>
            </a:r>
          </a:p>
        </p:txBody>
      </p:sp>
      <p:sp>
        <p:nvSpPr>
          <p:cNvPr id="11278" name="Text Box 25"/>
          <p:cNvSpPr txBox="1">
            <a:spLocks noChangeArrowheads="1"/>
          </p:cNvSpPr>
          <p:nvPr/>
        </p:nvSpPr>
        <p:spPr bwMode="auto">
          <a:xfrm>
            <a:off x="6400800" y="2971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th</a:t>
            </a:r>
          </a:p>
        </p:txBody>
      </p:sp>
      <p:sp>
        <p:nvSpPr>
          <p:cNvPr id="11279" name="Rectangle 26"/>
          <p:cNvSpPr>
            <a:spLocks noChangeArrowheads="1"/>
          </p:cNvSpPr>
          <p:nvPr/>
        </p:nvSpPr>
        <p:spPr bwMode="auto">
          <a:xfrm>
            <a:off x="6781800" y="2971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11280" name="Text Box 27"/>
          <p:cNvSpPr txBox="1">
            <a:spLocks noChangeArrowheads="1"/>
          </p:cNvSpPr>
          <p:nvPr/>
        </p:nvSpPr>
        <p:spPr bwMode="auto">
          <a:xfrm>
            <a:off x="8001000" y="30480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4618</a:t>
            </a:r>
          </a:p>
        </p:txBody>
      </p:sp>
      <p:sp>
        <p:nvSpPr>
          <p:cNvPr id="11281" name="Line 28"/>
          <p:cNvSpPr>
            <a:spLocks noChangeShapeType="1"/>
          </p:cNvSpPr>
          <p:nvPr/>
        </p:nvSpPr>
        <p:spPr bwMode="auto">
          <a:xfrm>
            <a:off x="228600" y="3276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1282" name="Date Placeholder 17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2B74CF8-CBC4-7646-88E0-EC160BE997C2}" type="datetime1">
              <a:rPr lang="en-US" sz="1200" smtClean="0">
                <a:latin typeface="Garamond" charset="0"/>
                <a:cs typeface="Arial" charset="0"/>
              </a:rPr>
              <a:t>6/6/18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6797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C21825E-F1B2-0B4C-ADE4-928C8B383178}" type="slidenum">
              <a:rPr lang="en-US" sz="1200">
                <a:latin typeface="Garamond" charset="0"/>
                <a:cs typeface="Arial" charset="0"/>
              </a:rPr>
              <a:pPr/>
              <a:t>26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12291" name="AutoShape 35"/>
          <p:cNvSpPr>
            <a:spLocks noChangeArrowheads="1"/>
          </p:cNvSpPr>
          <p:nvPr/>
        </p:nvSpPr>
        <p:spPr bwMode="auto">
          <a:xfrm>
            <a:off x="8001000" y="1600200"/>
            <a:ext cx="990600" cy="3048000"/>
          </a:xfrm>
          <a:prstGeom prst="curvedLeftArrow">
            <a:avLst>
              <a:gd name="adj1" fmla="val 27635"/>
              <a:gd name="adj2" fmla="val 89174"/>
              <a:gd name="adj3" fmla="val 27722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AutoShape 36"/>
          <p:cNvSpPr>
            <a:spLocks noChangeArrowheads="1"/>
          </p:cNvSpPr>
          <p:nvPr/>
        </p:nvSpPr>
        <p:spPr bwMode="auto">
          <a:xfrm>
            <a:off x="8001000" y="2057400"/>
            <a:ext cx="990600" cy="3048000"/>
          </a:xfrm>
          <a:prstGeom prst="curvedLeftArrow">
            <a:avLst>
              <a:gd name="adj1" fmla="val 21937"/>
              <a:gd name="adj2" fmla="val 89174"/>
              <a:gd name="adj3" fmla="val 28528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sz="3600">
                <a:latin typeface="Garamond" charset="0"/>
              </a:rPr>
              <a:t>Functions - pass by address</a:t>
            </a:r>
          </a:p>
        </p:txBody>
      </p:sp>
      <p:sp>
        <p:nvSpPr>
          <p:cNvPr id="12294" name="Text Box 3"/>
          <p:cNvSpPr txBox="1">
            <a:spLocks noChangeArrowheads="1"/>
          </p:cNvSpPr>
          <p:nvPr/>
        </p:nvSpPr>
        <p:spPr bwMode="auto">
          <a:xfrm>
            <a:off x="228600" y="762000"/>
            <a:ext cx="8382000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#include &lt;math.h&gt;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x,y,r,th;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printf("Enter x, y components of vector: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scanf("%lf %lf",&amp;x,&amp;y); // user enters 3,4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get_r_theta(x,y,&amp;r,&amp;th);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printf("Vector with x=%lf and y=%lf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 has r=%lf, theta=%lf\n",x,y,r,th);  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 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pow(a,2)+pow(b,2); //or a*a+b*b;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*adr_r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*adr_th = atan2(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b,a</a:t>
            </a:r>
            <a:r>
              <a:rPr lang="en-US" sz="1800">
                <a:latin typeface="Courier New" charset="0"/>
              </a:rPr>
              <a:t>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12295" name="Text Box 4"/>
          <p:cNvSpPr txBox="1">
            <a:spLocks noChangeArrowheads="1"/>
          </p:cNvSpPr>
          <p:nvPr/>
        </p:nvSpPr>
        <p:spPr bwMode="auto">
          <a:xfrm>
            <a:off x="6400800" y="160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x</a:t>
            </a:r>
          </a:p>
        </p:txBody>
      </p:sp>
      <p:sp>
        <p:nvSpPr>
          <p:cNvPr id="12296" name="Rectangle 5"/>
          <p:cNvSpPr>
            <a:spLocks noChangeArrowheads="1"/>
          </p:cNvSpPr>
          <p:nvPr/>
        </p:nvSpPr>
        <p:spPr bwMode="auto">
          <a:xfrm>
            <a:off x="6781800" y="1600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12297" name="Text Box 6"/>
          <p:cNvSpPr txBox="1">
            <a:spLocks noChangeArrowheads="1"/>
          </p:cNvSpPr>
          <p:nvPr/>
        </p:nvSpPr>
        <p:spPr bwMode="auto">
          <a:xfrm>
            <a:off x="6400800" y="2057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y</a:t>
            </a:r>
          </a:p>
        </p:txBody>
      </p:sp>
      <p:sp>
        <p:nvSpPr>
          <p:cNvPr id="12298" name="Text Box 7"/>
          <p:cNvSpPr txBox="1">
            <a:spLocks noChangeArrowheads="1"/>
          </p:cNvSpPr>
          <p:nvPr/>
        </p:nvSpPr>
        <p:spPr bwMode="auto">
          <a:xfrm>
            <a:off x="64008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r</a:t>
            </a:r>
          </a:p>
        </p:txBody>
      </p:sp>
      <p:sp>
        <p:nvSpPr>
          <p:cNvPr id="12299" name="Text Box 8"/>
          <p:cNvSpPr txBox="1">
            <a:spLocks noChangeArrowheads="1"/>
          </p:cNvSpPr>
          <p:nvPr/>
        </p:nvSpPr>
        <p:spPr bwMode="auto">
          <a:xfrm>
            <a:off x="6400800" y="4038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a</a:t>
            </a:r>
          </a:p>
        </p:txBody>
      </p:sp>
      <p:sp>
        <p:nvSpPr>
          <p:cNvPr id="12300" name="Rectangle 9"/>
          <p:cNvSpPr>
            <a:spLocks noChangeArrowheads="1"/>
          </p:cNvSpPr>
          <p:nvPr/>
        </p:nvSpPr>
        <p:spPr bwMode="auto">
          <a:xfrm>
            <a:off x="67818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12301" name="Rectangle 10"/>
          <p:cNvSpPr>
            <a:spLocks noChangeArrowheads="1"/>
          </p:cNvSpPr>
          <p:nvPr/>
        </p:nvSpPr>
        <p:spPr bwMode="auto">
          <a:xfrm>
            <a:off x="67818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12302" name="Text Box 11"/>
          <p:cNvSpPr txBox="1">
            <a:spLocks noChangeArrowheads="1"/>
          </p:cNvSpPr>
          <p:nvPr/>
        </p:nvSpPr>
        <p:spPr bwMode="auto">
          <a:xfrm>
            <a:off x="6400800" y="4495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b</a:t>
            </a:r>
          </a:p>
        </p:txBody>
      </p:sp>
      <p:sp>
        <p:nvSpPr>
          <p:cNvPr id="12303" name="Rectangle 12"/>
          <p:cNvSpPr>
            <a:spLocks noChangeArrowheads="1"/>
          </p:cNvSpPr>
          <p:nvPr/>
        </p:nvSpPr>
        <p:spPr bwMode="auto">
          <a:xfrm>
            <a:off x="6781800" y="4495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12304" name="Text Box 13"/>
          <p:cNvSpPr txBox="1">
            <a:spLocks noChangeArrowheads="1"/>
          </p:cNvSpPr>
          <p:nvPr/>
        </p:nvSpPr>
        <p:spPr bwMode="auto">
          <a:xfrm>
            <a:off x="5791200" y="49530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adr_r</a:t>
            </a:r>
          </a:p>
        </p:txBody>
      </p:sp>
      <p:sp>
        <p:nvSpPr>
          <p:cNvPr id="12305" name="Text Box 14"/>
          <p:cNvSpPr txBox="1">
            <a:spLocks noChangeArrowheads="1"/>
          </p:cNvSpPr>
          <p:nvPr/>
        </p:nvSpPr>
        <p:spPr bwMode="auto">
          <a:xfrm>
            <a:off x="5791200" y="54102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adr_th</a:t>
            </a:r>
          </a:p>
        </p:txBody>
      </p:sp>
      <p:sp>
        <p:nvSpPr>
          <p:cNvPr id="12306" name="Rectangle 15"/>
          <p:cNvSpPr>
            <a:spLocks noChangeArrowheads="1"/>
          </p:cNvSpPr>
          <p:nvPr/>
        </p:nvSpPr>
        <p:spPr bwMode="auto">
          <a:xfrm>
            <a:off x="7391400" y="4953000"/>
            <a:ext cx="609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4610</a:t>
            </a:r>
          </a:p>
        </p:txBody>
      </p:sp>
      <p:sp>
        <p:nvSpPr>
          <p:cNvPr id="12307" name="Rectangle 16"/>
          <p:cNvSpPr>
            <a:spLocks noChangeArrowheads="1"/>
          </p:cNvSpPr>
          <p:nvPr/>
        </p:nvSpPr>
        <p:spPr bwMode="auto">
          <a:xfrm>
            <a:off x="7391400" y="5410200"/>
            <a:ext cx="609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4618</a:t>
            </a:r>
          </a:p>
        </p:txBody>
      </p:sp>
      <p:sp>
        <p:nvSpPr>
          <p:cNvPr id="12308" name="Rectangle 17"/>
          <p:cNvSpPr>
            <a:spLocks noChangeArrowheads="1"/>
          </p:cNvSpPr>
          <p:nvPr/>
        </p:nvSpPr>
        <p:spPr bwMode="auto">
          <a:xfrm>
            <a:off x="6781800" y="4038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12309" name="Text Box 18"/>
          <p:cNvSpPr txBox="1">
            <a:spLocks noChangeArrowheads="1"/>
          </p:cNvSpPr>
          <p:nvPr/>
        </p:nvSpPr>
        <p:spPr bwMode="auto">
          <a:xfrm>
            <a:off x="8001000" y="16764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4600</a:t>
            </a:r>
          </a:p>
        </p:txBody>
      </p:sp>
      <p:sp>
        <p:nvSpPr>
          <p:cNvPr id="12310" name="Text Box 19"/>
          <p:cNvSpPr txBox="1">
            <a:spLocks noChangeArrowheads="1"/>
          </p:cNvSpPr>
          <p:nvPr/>
        </p:nvSpPr>
        <p:spPr bwMode="auto">
          <a:xfrm>
            <a:off x="8001000" y="21336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4608</a:t>
            </a:r>
          </a:p>
        </p:txBody>
      </p:sp>
      <p:sp>
        <p:nvSpPr>
          <p:cNvPr id="12311" name="Text Box 20"/>
          <p:cNvSpPr txBox="1">
            <a:spLocks noChangeArrowheads="1"/>
          </p:cNvSpPr>
          <p:nvPr/>
        </p:nvSpPr>
        <p:spPr bwMode="auto">
          <a:xfrm>
            <a:off x="8001000" y="25908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4610</a:t>
            </a:r>
          </a:p>
        </p:txBody>
      </p:sp>
      <p:sp>
        <p:nvSpPr>
          <p:cNvPr id="12312" name="Text Box 21"/>
          <p:cNvSpPr txBox="1">
            <a:spLocks noChangeArrowheads="1"/>
          </p:cNvSpPr>
          <p:nvPr/>
        </p:nvSpPr>
        <p:spPr bwMode="auto">
          <a:xfrm>
            <a:off x="8077200" y="41148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7380</a:t>
            </a:r>
          </a:p>
        </p:txBody>
      </p:sp>
      <p:sp>
        <p:nvSpPr>
          <p:cNvPr id="12313" name="Text Box 22"/>
          <p:cNvSpPr txBox="1">
            <a:spLocks noChangeArrowheads="1"/>
          </p:cNvSpPr>
          <p:nvPr/>
        </p:nvSpPr>
        <p:spPr bwMode="auto">
          <a:xfrm>
            <a:off x="8077200" y="45720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7385</a:t>
            </a:r>
          </a:p>
        </p:txBody>
      </p:sp>
      <p:sp>
        <p:nvSpPr>
          <p:cNvPr id="12314" name="Text Box 23"/>
          <p:cNvSpPr txBox="1">
            <a:spLocks noChangeArrowheads="1"/>
          </p:cNvSpPr>
          <p:nvPr/>
        </p:nvSpPr>
        <p:spPr bwMode="auto">
          <a:xfrm>
            <a:off x="8077200" y="50292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7388</a:t>
            </a:r>
          </a:p>
        </p:txBody>
      </p:sp>
      <p:sp>
        <p:nvSpPr>
          <p:cNvPr id="12315" name="Text Box 24"/>
          <p:cNvSpPr txBox="1">
            <a:spLocks noChangeArrowheads="1"/>
          </p:cNvSpPr>
          <p:nvPr/>
        </p:nvSpPr>
        <p:spPr bwMode="auto">
          <a:xfrm>
            <a:off x="8077200" y="54864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738c</a:t>
            </a:r>
          </a:p>
        </p:txBody>
      </p:sp>
      <p:sp>
        <p:nvSpPr>
          <p:cNvPr id="12316" name="Text Box 25"/>
          <p:cNvSpPr txBox="1">
            <a:spLocks noChangeArrowheads="1"/>
          </p:cNvSpPr>
          <p:nvPr/>
        </p:nvSpPr>
        <p:spPr bwMode="auto">
          <a:xfrm>
            <a:off x="6400800" y="2971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th</a:t>
            </a:r>
          </a:p>
        </p:txBody>
      </p:sp>
      <p:sp>
        <p:nvSpPr>
          <p:cNvPr id="12317" name="Rectangle 26"/>
          <p:cNvSpPr>
            <a:spLocks noChangeArrowheads="1"/>
          </p:cNvSpPr>
          <p:nvPr/>
        </p:nvSpPr>
        <p:spPr bwMode="auto">
          <a:xfrm>
            <a:off x="6781800" y="2971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12318" name="Text Box 27"/>
          <p:cNvSpPr txBox="1">
            <a:spLocks noChangeArrowheads="1"/>
          </p:cNvSpPr>
          <p:nvPr/>
        </p:nvSpPr>
        <p:spPr bwMode="auto">
          <a:xfrm>
            <a:off x="8001000" y="30480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4618</a:t>
            </a:r>
          </a:p>
        </p:txBody>
      </p:sp>
      <p:sp>
        <p:nvSpPr>
          <p:cNvPr id="12319" name="Line 28"/>
          <p:cNvSpPr>
            <a:spLocks noChangeShapeType="1"/>
          </p:cNvSpPr>
          <p:nvPr/>
        </p:nvSpPr>
        <p:spPr bwMode="auto">
          <a:xfrm>
            <a:off x="228600" y="5334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2320" name="Text Box 29"/>
          <p:cNvSpPr txBox="1">
            <a:spLocks noChangeArrowheads="1"/>
          </p:cNvSpPr>
          <p:nvPr/>
        </p:nvSpPr>
        <p:spPr bwMode="auto">
          <a:xfrm>
            <a:off x="5638800" y="5867400"/>
            <a:ext cx="1143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sum</a:t>
            </a:r>
          </a:p>
        </p:txBody>
      </p:sp>
      <p:sp>
        <p:nvSpPr>
          <p:cNvPr id="12321" name="Rectangle 32"/>
          <p:cNvSpPr>
            <a:spLocks noChangeArrowheads="1"/>
          </p:cNvSpPr>
          <p:nvPr/>
        </p:nvSpPr>
        <p:spPr bwMode="auto">
          <a:xfrm>
            <a:off x="6781800" y="586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12322" name="Text Box 33"/>
          <p:cNvSpPr txBox="1">
            <a:spLocks noChangeArrowheads="1"/>
          </p:cNvSpPr>
          <p:nvPr/>
        </p:nvSpPr>
        <p:spPr bwMode="auto">
          <a:xfrm>
            <a:off x="8077200" y="59436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7380</a:t>
            </a:r>
          </a:p>
        </p:txBody>
      </p:sp>
      <p:sp>
        <p:nvSpPr>
          <p:cNvPr id="12323" name="Oval 37"/>
          <p:cNvSpPr>
            <a:spLocks noChangeArrowheads="1"/>
          </p:cNvSpPr>
          <p:nvPr/>
        </p:nvSpPr>
        <p:spPr bwMode="auto">
          <a:xfrm>
            <a:off x="8077200" y="2590800"/>
            <a:ext cx="533400" cy="3048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12324" name="Line 39"/>
          <p:cNvSpPr>
            <a:spLocks noChangeShapeType="1"/>
          </p:cNvSpPr>
          <p:nvPr/>
        </p:nvSpPr>
        <p:spPr bwMode="auto">
          <a:xfrm>
            <a:off x="8610600" y="2743200"/>
            <a:ext cx="381000" cy="2133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2325" name="Line 40"/>
          <p:cNvSpPr>
            <a:spLocks noChangeShapeType="1"/>
          </p:cNvSpPr>
          <p:nvPr/>
        </p:nvSpPr>
        <p:spPr bwMode="auto">
          <a:xfrm>
            <a:off x="8610600" y="3200400"/>
            <a:ext cx="381000" cy="2133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2326" name="Oval 41"/>
          <p:cNvSpPr>
            <a:spLocks noChangeArrowheads="1"/>
          </p:cNvSpPr>
          <p:nvPr/>
        </p:nvSpPr>
        <p:spPr bwMode="auto">
          <a:xfrm>
            <a:off x="8077200" y="3048000"/>
            <a:ext cx="533400" cy="3048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12327" name="Line 42"/>
          <p:cNvSpPr>
            <a:spLocks noChangeShapeType="1"/>
          </p:cNvSpPr>
          <p:nvPr/>
        </p:nvSpPr>
        <p:spPr bwMode="auto">
          <a:xfrm flipH="1">
            <a:off x="8001000" y="4876800"/>
            <a:ext cx="990600" cy="228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2328" name="Line 43"/>
          <p:cNvSpPr>
            <a:spLocks noChangeShapeType="1"/>
          </p:cNvSpPr>
          <p:nvPr/>
        </p:nvSpPr>
        <p:spPr bwMode="auto">
          <a:xfrm flipH="1">
            <a:off x="8001000" y="5334000"/>
            <a:ext cx="990600" cy="228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2329" name="Date Placeholder 4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9C08AED-8455-3C45-AE7B-5AE3C6843952}" type="datetime1">
              <a:rPr lang="en-US" sz="1200" smtClean="0">
                <a:latin typeface="Garamond" charset="0"/>
                <a:cs typeface="Arial" charset="0"/>
              </a:rPr>
              <a:t>6/6/18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45" name="Footer Placeholder 4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7377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4D8D035-23B5-2D44-8E4C-2D89EABA0B85}" type="slidenum">
              <a:rPr lang="en-US" sz="1200">
                <a:latin typeface="Garamond" charset="0"/>
                <a:cs typeface="Arial" charset="0"/>
              </a:rPr>
              <a:pPr/>
              <a:t>27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13315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sz="3600">
                <a:latin typeface="Garamond" charset="0"/>
              </a:rPr>
              <a:t>Functions - pass by address</a:t>
            </a:r>
          </a:p>
        </p:txBody>
      </p:sp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228600" y="762000"/>
            <a:ext cx="8382000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#include &lt;math.h&gt;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x,y,r,th;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printf("Enter x, y components of vector: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scanf("%lf %lf",&amp;x,&amp;y); // user enters 3,4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get_r_theta(x,y,&amp;r,&amp;th);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printf("Vector with x=%lf and y=%lf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 has r=%lf, theta=%lf\n",x,y,r,th);  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 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pow(a,2)+pow(b,2); //or a*a+b*b;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*adr_r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*adr_th = atan2(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b,a</a:t>
            </a:r>
            <a:r>
              <a:rPr lang="en-US" sz="1800">
                <a:latin typeface="Courier New" charset="0"/>
              </a:rPr>
              <a:t>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13317" name="Text Box 6"/>
          <p:cNvSpPr txBox="1">
            <a:spLocks noChangeArrowheads="1"/>
          </p:cNvSpPr>
          <p:nvPr/>
        </p:nvSpPr>
        <p:spPr bwMode="auto">
          <a:xfrm>
            <a:off x="6400800" y="160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x</a:t>
            </a:r>
          </a:p>
        </p:txBody>
      </p:sp>
      <p:sp>
        <p:nvSpPr>
          <p:cNvPr id="13318" name="Rectangle 7"/>
          <p:cNvSpPr>
            <a:spLocks noChangeArrowheads="1"/>
          </p:cNvSpPr>
          <p:nvPr/>
        </p:nvSpPr>
        <p:spPr bwMode="auto">
          <a:xfrm>
            <a:off x="6781800" y="1600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13319" name="Text Box 8"/>
          <p:cNvSpPr txBox="1">
            <a:spLocks noChangeArrowheads="1"/>
          </p:cNvSpPr>
          <p:nvPr/>
        </p:nvSpPr>
        <p:spPr bwMode="auto">
          <a:xfrm>
            <a:off x="6400800" y="2057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y</a:t>
            </a:r>
          </a:p>
        </p:txBody>
      </p:sp>
      <p:sp>
        <p:nvSpPr>
          <p:cNvPr id="13320" name="Text Box 9"/>
          <p:cNvSpPr txBox="1">
            <a:spLocks noChangeArrowheads="1"/>
          </p:cNvSpPr>
          <p:nvPr/>
        </p:nvSpPr>
        <p:spPr bwMode="auto">
          <a:xfrm>
            <a:off x="64008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r</a:t>
            </a:r>
          </a:p>
        </p:txBody>
      </p:sp>
      <p:sp>
        <p:nvSpPr>
          <p:cNvPr id="13321" name="Text Box 10"/>
          <p:cNvSpPr txBox="1">
            <a:spLocks noChangeArrowheads="1"/>
          </p:cNvSpPr>
          <p:nvPr/>
        </p:nvSpPr>
        <p:spPr bwMode="auto">
          <a:xfrm>
            <a:off x="6400800" y="4038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a</a:t>
            </a:r>
          </a:p>
        </p:txBody>
      </p:sp>
      <p:sp>
        <p:nvSpPr>
          <p:cNvPr id="13322" name="Rectangle 11"/>
          <p:cNvSpPr>
            <a:spLocks noChangeArrowheads="1"/>
          </p:cNvSpPr>
          <p:nvPr/>
        </p:nvSpPr>
        <p:spPr bwMode="auto">
          <a:xfrm>
            <a:off x="67818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13323" name="Rectangle 12"/>
          <p:cNvSpPr>
            <a:spLocks noChangeArrowheads="1"/>
          </p:cNvSpPr>
          <p:nvPr/>
        </p:nvSpPr>
        <p:spPr bwMode="auto">
          <a:xfrm>
            <a:off x="67818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13324" name="Text Box 13"/>
          <p:cNvSpPr txBox="1">
            <a:spLocks noChangeArrowheads="1"/>
          </p:cNvSpPr>
          <p:nvPr/>
        </p:nvSpPr>
        <p:spPr bwMode="auto">
          <a:xfrm>
            <a:off x="6400800" y="4495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b</a:t>
            </a:r>
          </a:p>
        </p:txBody>
      </p:sp>
      <p:sp>
        <p:nvSpPr>
          <p:cNvPr id="13325" name="Rectangle 14"/>
          <p:cNvSpPr>
            <a:spLocks noChangeArrowheads="1"/>
          </p:cNvSpPr>
          <p:nvPr/>
        </p:nvSpPr>
        <p:spPr bwMode="auto">
          <a:xfrm>
            <a:off x="6781800" y="4495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13326" name="Text Box 15"/>
          <p:cNvSpPr txBox="1">
            <a:spLocks noChangeArrowheads="1"/>
          </p:cNvSpPr>
          <p:nvPr/>
        </p:nvSpPr>
        <p:spPr bwMode="auto">
          <a:xfrm>
            <a:off x="5791200" y="49530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adr_r</a:t>
            </a:r>
          </a:p>
        </p:txBody>
      </p:sp>
      <p:sp>
        <p:nvSpPr>
          <p:cNvPr id="13327" name="Text Box 16"/>
          <p:cNvSpPr txBox="1">
            <a:spLocks noChangeArrowheads="1"/>
          </p:cNvSpPr>
          <p:nvPr/>
        </p:nvSpPr>
        <p:spPr bwMode="auto">
          <a:xfrm>
            <a:off x="5791200" y="54102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adr_th</a:t>
            </a:r>
          </a:p>
        </p:txBody>
      </p:sp>
      <p:sp>
        <p:nvSpPr>
          <p:cNvPr id="13328" name="Rectangle 17"/>
          <p:cNvSpPr>
            <a:spLocks noChangeArrowheads="1"/>
          </p:cNvSpPr>
          <p:nvPr/>
        </p:nvSpPr>
        <p:spPr bwMode="auto">
          <a:xfrm>
            <a:off x="7391400" y="4953000"/>
            <a:ext cx="609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4610</a:t>
            </a:r>
          </a:p>
        </p:txBody>
      </p:sp>
      <p:sp>
        <p:nvSpPr>
          <p:cNvPr id="13329" name="Rectangle 18"/>
          <p:cNvSpPr>
            <a:spLocks noChangeArrowheads="1"/>
          </p:cNvSpPr>
          <p:nvPr/>
        </p:nvSpPr>
        <p:spPr bwMode="auto">
          <a:xfrm>
            <a:off x="7391400" y="5410200"/>
            <a:ext cx="609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4618</a:t>
            </a:r>
          </a:p>
        </p:txBody>
      </p:sp>
      <p:sp>
        <p:nvSpPr>
          <p:cNvPr id="13330" name="Rectangle 19"/>
          <p:cNvSpPr>
            <a:spLocks noChangeArrowheads="1"/>
          </p:cNvSpPr>
          <p:nvPr/>
        </p:nvSpPr>
        <p:spPr bwMode="auto">
          <a:xfrm>
            <a:off x="6781800" y="4038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13331" name="Text Box 20"/>
          <p:cNvSpPr txBox="1">
            <a:spLocks noChangeArrowheads="1"/>
          </p:cNvSpPr>
          <p:nvPr/>
        </p:nvSpPr>
        <p:spPr bwMode="auto">
          <a:xfrm>
            <a:off x="8001000" y="16764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4600</a:t>
            </a:r>
          </a:p>
        </p:txBody>
      </p:sp>
      <p:sp>
        <p:nvSpPr>
          <p:cNvPr id="13332" name="Text Box 21"/>
          <p:cNvSpPr txBox="1">
            <a:spLocks noChangeArrowheads="1"/>
          </p:cNvSpPr>
          <p:nvPr/>
        </p:nvSpPr>
        <p:spPr bwMode="auto">
          <a:xfrm>
            <a:off x="8001000" y="21336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4608</a:t>
            </a:r>
          </a:p>
        </p:txBody>
      </p:sp>
      <p:sp>
        <p:nvSpPr>
          <p:cNvPr id="13333" name="Text Box 22"/>
          <p:cNvSpPr txBox="1">
            <a:spLocks noChangeArrowheads="1"/>
          </p:cNvSpPr>
          <p:nvPr/>
        </p:nvSpPr>
        <p:spPr bwMode="auto">
          <a:xfrm>
            <a:off x="8001000" y="25908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4610</a:t>
            </a:r>
          </a:p>
        </p:txBody>
      </p:sp>
      <p:sp>
        <p:nvSpPr>
          <p:cNvPr id="13334" name="Text Box 23"/>
          <p:cNvSpPr txBox="1">
            <a:spLocks noChangeArrowheads="1"/>
          </p:cNvSpPr>
          <p:nvPr/>
        </p:nvSpPr>
        <p:spPr bwMode="auto">
          <a:xfrm>
            <a:off x="8077200" y="41148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7380</a:t>
            </a:r>
          </a:p>
        </p:txBody>
      </p:sp>
      <p:sp>
        <p:nvSpPr>
          <p:cNvPr id="13335" name="Text Box 24"/>
          <p:cNvSpPr txBox="1">
            <a:spLocks noChangeArrowheads="1"/>
          </p:cNvSpPr>
          <p:nvPr/>
        </p:nvSpPr>
        <p:spPr bwMode="auto">
          <a:xfrm>
            <a:off x="8077200" y="45720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7385</a:t>
            </a:r>
          </a:p>
        </p:txBody>
      </p:sp>
      <p:sp>
        <p:nvSpPr>
          <p:cNvPr id="13336" name="Text Box 25"/>
          <p:cNvSpPr txBox="1">
            <a:spLocks noChangeArrowheads="1"/>
          </p:cNvSpPr>
          <p:nvPr/>
        </p:nvSpPr>
        <p:spPr bwMode="auto">
          <a:xfrm>
            <a:off x="8077200" y="50292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7388</a:t>
            </a:r>
          </a:p>
        </p:txBody>
      </p:sp>
      <p:sp>
        <p:nvSpPr>
          <p:cNvPr id="13337" name="Text Box 26"/>
          <p:cNvSpPr txBox="1">
            <a:spLocks noChangeArrowheads="1"/>
          </p:cNvSpPr>
          <p:nvPr/>
        </p:nvSpPr>
        <p:spPr bwMode="auto">
          <a:xfrm>
            <a:off x="8077200" y="54864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738c</a:t>
            </a:r>
          </a:p>
        </p:txBody>
      </p:sp>
      <p:sp>
        <p:nvSpPr>
          <p:cNvPr id="13338" name="Text Box 27"/>
          <p:cNvSpPr txBox="1">
            <a:spLocks noChangeArrowheads="1"/>
          </p:cNvSpPr>
          <p:nvPr/>
        </p:nvSpPr>
        <p:spPr bwMode="auto">
          <a:xfrm>
            <a:off x="6400800" y="2971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th</a:t>
            </a:r>
          </a:p>
        </p:txBody>
      </p:sp>
      <p:sp>
        <p:nvSpPr>
          <p:cNvPr id="13339" name="Rectangle 28"/>
          <p:cNvSpPr>
            <a:spLocks noChangeArrowheads="1"/>
          </p:cNvSpPr>
          <p:nvPr/>
        </p:nvSpPr>
        <p:spPr bwMode="auto">
          <a:xfrm>
            <a:off x="6781800" y="2971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13340" name="Text Box 29"/>
          <p:cNvSpPr txBox="1">
            <a:spLocks noChangeArrowheads="1"/>
          </p:cNvSpPr>
          <p:nvPr/>
        </p:nvSpPr>
        <p:spPr bwMode="auto">
          <a:xfrm>
            <a:off x="8001000" y="30480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4618</a:t>
            </a:r>
          </a:p>
        </p:txBody>
      </p:sp>
      <p:sp>
        <p:nvSpPr>
          <p:cNvPr id="13341" name="Line 30"/>
          <p:cNvSpPr>
            <a:spLocks noChangeShapeType="1"/>
          </p:cNvSpPr>
          <p:nvPr/>
        </p:nvSpPr>
        <p:spPr bwMode="auto">
          <a:xfrm>
            <a:off x="228600" y="5638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3342" name="Text Box 31"/>
          <p:cNvSpPr txBox="1">
            <a:spLocks noChangeArrowheads="1"/>
          </p:cNvSpPr>
          <p:nvPr/>
        </p:nvSpPr>
        <p:spPr bwMode="auto">
          <a:xfrm>
            <a:off x="5638800" y="5867400"/>
            <a:ext cx="1143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sum</a:t>
            </a:r>
          </a:p>
        </p:txBody>
      </p:sp>
      <p:sp>
        <p:nvSpPr>
          <p:cNvPr id="13343" name="Rectangle 34"/>
          <p:cNvSpPr>
            <a:spLocks noChangeArrowheads="1"/>
          </p:cNvSpPr>
          <p:nvPr/>
        </p:nvSpPr>
        <p:spPr bwMode="auto">
          <a:xfrm>
            <a:off x="6781800" y="586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25.0</a:t>
            </a:r>
          </a:p>
        </p:txBody>
      </p:sp>
      <p:sp>
        <p:nvSpPr>
          <p:cNvPr id="13344" name="Text Box 35"/>
          <p:cNvSpPr txBox="1">
            <a:spLocks noChangeArrowheads="1"/>
          </p:cNvSpPr>
          <p:nvPr/>
        </p:nvSpPr>
        <p:spPr bwMode="auto">
          <a:xfrm>
            <a:off x="8077200" y="59436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7380</a:t>
            </a:r>
          </a:p>
        </p:txBody>
      </p:sp>
      <p:sp>
        <p:nvSpPr>
          <p:cNvPr id="13345" name="Date Placeholder 3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2E4AFF0-5603-3F48-B52E-C906B80FAA5D}" type="datetime1">
              <a:rPr lang="en-US" sz="1200" smtClean="0">
                <a:latin typeface="Garamond" charset="0"/>
                <a:cs typeface="Arial" charset="0"/>
              </a:rPr>
              <a:t>6/6/18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37" name="Footer Placeholder 3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415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6E579C0-02D8-A84C-9733-224BCF8A0DEC}" type="slidenum">
              <a:rPr lang="en-US" sz="1200">
                <a:latin typeface="Garamond" charset="0"/>
                <a:cs typeface="Arial" charset="0"/>
              </a:rPr>
              <a:pPr/>
              <a:t>28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sz="3600">
                <a:latin typeface="Garamond" charset="0"/>
              </a:rPr>
              <a:t>Functions - pass by address</a:t>
            </a:r>
          </a:p>
        </p:txBody>
      </p:sp>
      <p:sp>
        <p:nvSpPr>
          <p:cNvPr id="14340" name="Text Box 3"/>
          <p:cNvSpPr txBox="1">
            <a:spLocks noChangeArrowheads="1"/>
          </p:cNvSpPr>
          <p:nvPr/>
        </p:nvSpPr>
        <p:spPr bwMode="auto">
          <a:xfrm>
            <a:off x="228600" y="762000"/>
            <a:ext cx="8382000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#include &lt;math.h&gt;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x,y,r,th;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printf("Enter x, y components of vector: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scanf("%lf %lf",&amp;x,&amp;y); // user enters 3,4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get_r_theta(x,y,&amp;r,&amp;th);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printf("Vector with x=%lf and y=%lf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 has r=%lf, theta=%lf\n",x,y,r,th);  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 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pow(a,2)+pow(b,2); //or a*a+b*b;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*adr_r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*adr_th = atan2(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b,a</a:t>
            </a:r>
            <a:r>
              <a:rPr lang="en-US" sz="1800">
                <a:latin typeface="Courier New" charset="0"/>
              </a:rPr>
              <a:t>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6400800" y="160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x</a:t>
            </a:r>
          </a:p>
        </p:txBody>
      </p:sp>
      <p:sp>
        <p:nvSpPr>
          <p:cNvPr id="14342" name="Rectangle 5"/>
          <p:cNvSpPr>
            <a:spLocks noChangeArrowheads="1"/>
          </p:cNvSpPr>
          <p:nvPr/>
        </p:nvSpPr>
        <p:spPr bwMode="auto">
          <a:xfrm>
            <a:off x="6781800" y="1600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14343" name="Text Box 6"/>
          <p:cNvSpPr txBox="1">
            <a:spLocks noChangeArrowheads="1"/>
          </p:cNvSpPr>
          <p:nvPr/>
        </p:nvSpPr>
        <p:spPr bwMode="auto">
          <a:xfrm>
            <a:off x="6400800" y="2057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y</a:t>
            </a:r>
          </a:p>
        </p:txBody>
      </p:sp>
      <p:sp>
        <p:nvSpPr>
          <p:cNvPr id="14344" name="Text Box 7"/>
          <p:cNvSpPr txBox="1">
            <a:spLocks noChangeArrowheads="1"/>
          </p:cNvSpPr>
          <p:nvPr/>
        </p:nvSpPr>
        <p:spPr bwMode="auto">
          <a:xfrm>
            <a:off x="64008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r</a:t>
            </a:r>
          </a:p>
        </p:txBody>
      </p:sp>
      <p:sp>
        <p:nvSpPr>
          <p:cNvPr id="14345" name="Text Box 8"/>
          <p:cNvSpPr txBox="1">
            <a:spLocks noChangeArrowheads="1"/>
          </p:cNvSpPr>
          <p:nvPr/>
        </p:nvSpPr>
        <p:spPr bwMode="auto">
          <a:xfrm>
            <a:off x="6400800" y="4038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a</a:t>
            </a:r>
          </a:p>
        </p:txBody>
      </p:sp>
      <p:sp>
        <p:nvSpPr>
          <p:cNvPr id="14346" name="Rectangle 9"/>
          <p:cNvSpPr>
            <a:spLocks noChangeArrowheads="1"/>
          </p:cNvSpPr>
          <p:nvPr/>
        </p:nvSpPr>
        <p:spPr bwMode="auto">
          <a:xfrm>
            <a:off x="67818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14347" name="Rectangle 10"/>
          <p:cNvSpPr>
            <a:spLocks noChangeArrowheads="1"/>
          </p:cNvSpPr>
          <p:nvPr/>
        </p:nvSpPr>
        <p:spPr bwMode="auto">
          <a:xfrm>
            <a:off x="67818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5.0</a:t>
            </a:r>
          </a:p>
        </p:txBody>
      </p:sp>
      <p:sp>
        <p:nvSpPr>
          <p:cNvPr id="14348" name="Text Box 11"/>
          <p:cNvSpPr txBox="1">
            <a:spLocks noChangeArrowheads="1"/>
          </p:cNvSpPr>
          <p:nvPr/>
        </p:nvSpPr>
        <p:spPr bwMode="auto">
          <a:xfrm>
            <a:off x="6400800" y="4495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b</a:t>
            </a:r>
          </a:p>
        </p:txBody>
      </p:sp>
      <p:sp>
        <p:nvSpPr>
          <p:cNvPr id="14349" name="Rectangle 12"/>
          <p:cNvSpPr>
            <a:spLocks noChangeArrowheads="1"/>
          </p:cNvSpPr>
          <p:nvPr/>
        </p:nvSpPr>
        <p:spPr bwMode="auto">
          <a:xfrm>
            <a:off x="6781800" y="4495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14350" name="Text Box 13"/>
          <p:cNvSpPr txBox="1">
            <a:spLocks noChangeArrowheads="1"/>
          </p:cNvSpPr>
          <p:nvPr/>
        </p:nvSpPr>
        <p:spPr bwMode="auto">
          <a:xfrm>
            <a:off x="5791200" y="49530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adr_r</a:t>
            </a:r>
          </a:p>
        </p:txBody>
      </p:sp>
      <p:sp>
        <p:nvSpPr>
          <p:cNvPr id="14351" name="Text Box 14"/>
          <p:cNvSpPr txBox="1">
            <a:spLocks noChangeArrowheads="1"/>
          </p:cNvSpPr>
          <p:nvPr/>
        </p:nvSpPr>
        <p:spPr bwMode="auto">
          <a:xfrm>
            <a:off x="5791200" y="54102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adr_th</a:t>
            </a:r>
          </a:p>
        </p:txBody>
      </p:sp>
      <p:sp>
        <p:nvSpPr>
          <p:cNvPr id="14352" name="Rectangle 15"/>
          <p:cNvSpPr>
            <a:spLocks noChangeArrowheads="1"/>
          </p:cNvSpPr>
          <p:nvPr/>
        </p:nvSpPr>
        <p:spPr bwMode="auto">
          <a:xfrm>
            <a:off x="7391400" y="4953000"/>
            <a:ext cx="609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4610</a:t>
            </a:r>
          </a:p>
        </p:txBody>
      </p:sp>
      <p:sp>
        <p:nvSpPr>
          <p:cNvPr id="14353" name="Rectangle 16"/>
          <p:cNvSpPr>
            <a:spLocks noChangeArrowheads="1"/>
          </p:cNvSpPr>
          <p:nvPr/>
        </p:nvSpPr>
        <p:spPr bwMode="auto">
          <a:xfrm>
            <a:off x="7391400" y="5410200"/>
            <a:ext cx="609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4618</a:t>
            </a:r>
          </a:p>
        </p:txBody>
      </p:sp>
      <p:sp>
        <p:nvSpPr>
          <p:cNvPr id="14354" name="Rectangle 17"/>
          <p:cNvSpPr>
            <a:spLocks noChangeArrowheads="1"/>
          </p:cNvSpPr>
          <p:nvPr/>
        </p:nvSpPr>
        <p:spPr bwMode="auto">
          <a:xfrm>
            <a:off x="6781800" y="4038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14355" name="Text Box 18"/>
          <p:cNvSpPr txBox="1">
            <a:spLocks noChangeArrowheads="1"/>
          </p:cNvSpPr>
          <p:nvPr/>
        </p:nvSpPr>
        <p:spPr bwMode="auto">
          <a:xfrm>
            <a:off x="8001000" y="16764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4600</a:t>
            </a:r>
          </a:p>
        </p:txBody>
      </p:sp>
      <p:sp>
        <p:nvSpPr>
          <p:cNvPr id="14356" name="Text Box 19"/>
          <p:cNvSpPr txBox="1">
            <a:spLocks noChangeArrowheads="1"/>
          </p:cNvSpPr>
          <p:nvPr/>
        </p:nvSpPr>
        <p:spPr bwMode="auto">
          <a:xfrm>
            <a:off x="8001000" y="21336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4608</a:t>
            </a:r>
          </a:p>
        </p:txBody>
      </p:sp>
      <p:sp>
        <p:nvSpPr>
          <p:cNvPr id="14357" name="Text Box 20"/>
          <p:cNvSpPr txBox="1">
            <a:spLocks noChangeArrowheads="1"/>
          </p:cNvSpPr>
          <p:nvPr/>
        </p:nvSpPr>
        <p:spPr bwMode="auto">
          <a:xfrm>
            <a:off x="8001000" y="25908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4610</a:t>
            </a:r>
          </a:p>
        </p:txBody>
      </p:sp>
      <p:sp>
        <p:nvSpPr>
          <p:cNvPr id="14358" name="Text Box 21"/>
          <p:cNvSpPr txBox="1">
            <a:spLocks noChangeArrowheads="1"/>
          </p:cNvSpPr>
          <p:nvPr/>
        </p:nvSpPr>
        <p:spPr bwMode="auto">
          <a:xfrm>
            <a:off x="8077200" y="41148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7380</a:t>
            </a:r>
          </a:p>
        </p:txBody>
      </p:sp>
      <p:sp>
        <p:nvSpPr>
          <p:cNvPr id="14359" name="Text Box 22"/>
          <p:cNvSpPr txBox="1">
            <a:spLocks noChangeArrowheads="1"/>
          </p:cNvSpPr>
          <p:nvPr/>
        </p:nvSpPr>
        <p:spPr bwMode="auto">
          <a:xfrm>
            <a:off x="8077200" y="45720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7385</a:t>
            </a:r>
          </a:p>
        </p:txBody>
      </p:sp>
      <p:sp>
        <p:nvSpPr>
          <p:cNvPr id="14360" name="Text Box 23"/>
          <p:cNvSpPr txBox="1">
            <a:spLocks noChangeArrowheads="1"/>
          </p:cNvSpPr>
          <p:nvPr/>
        </p:nvSpPr>
        <p:spPr bwMode="auto">
          <a:xfrm>
            <a:off x="8077200" y="50292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7388</a:t>
            </a:r>
          </a:p>
        </p:txBody>
      </p:sp>
      <p:sp>
        <p:nvSpPr>
          <p:cNvPr id="14361" name="Text Box 24"/>
          <p:cNvSpPr txBox="1">
            <a:spLocks noChangeArrowheads="1"/>
          </p:cNvSpPr>
          <p:nvPr/>
        </p:nvSpPr>
        <p:spPr bwMode="auto">
          <a:xfrm>
            <a:off x="8077200" y="54864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738c</a:t>
            </a:r>
          </a:p>
        </p:txBody>
      </p:sp>
      <p:sp>
        <p:nvSpPr>
          <p:cNvPr id="14362" name="Text Box 25"/>
          <p:cNvSpPr txBox="1">
            <a:spLocks noChangeArrowheads="1"/>
          </p:cNvSpPr>
          <p:nvPr/>
        </p:nvSpPr>
        <p:spPr bwMode="auto">
          <a:xfrm>
            <a:off x="6400800" y="2971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th</a:t>
            </a:r>
          </a:p>
        </p:txBody>
      </p:sp>
      <p:sp>
        <p:nvSpPr>
          <p:cNvPr id="14363" name="Rectangle 26"/>
          <p:cNvSpPr>
            <a:spLocks noChangeArrowheads="1"/>
          </p:cNvSpPr>
          <p:nvPr/>
        </p:nvSpPr>
        <p:spPr bwMode="auto">
          <a:xfrm>
            <a:off x="6781800" y="2971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14364" name="Text Box 27"/>
          <p:cNvSpPr txBox="1">
            <a:spLocks noChangeArrowheads="1"/>
          </p:cNvSpPr>
          <p:nvPr/>
        </p:nvSpPr>
        <p:spPr bwMode="auto">
          <a:xfrm>
            <a:off x="8001000" y="30480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4618</a:t>
            </a:r>
          </a:p>
        </p:txBody>
      </p:sp>
      <p:sp>
        <p:nvSpPr>
          <p:cNvPr id="14365" name="Line 28"/>
          <p:cNvSpPr>
            <a:spLocks noChangeShapeType="1"/>
          </p:cNvSpPr>
          <p:nvPr/>
        </p:nvSpPr>
        <p:spPr bwMode="auto">
          <a:xfrm>
            <a:off x="228600" y="5867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4366" name="Text Box 29"/>
          <p:cNvSpPr txBox="1">
            <a:spLocks noChangeArrowheads="1"/>
          </p:cNvSpPr>
          <p:nvPr/>
        </p:nvSpPr>
        <p:spPr bwMode="auto">
          <a:xfrm>
            <a:off x="5638800" y="5867400"/>
            <a:ext cx="1143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sum</a:t>
            </a:r>
          </a:p>
        </p:txBody>
      </p:sp>
      <p:sp>
        <p:nvSpPr>
          <p:cNvPr id="14367" name="Rectangle 32"/>
          <p:cNvSpPr>
            <a:spLocks noChangeArrowheads="1"/>
          </p:cNvSpPr>
          <p:nvPr/>
        </p:nvSpPr>
        <p:spPr bwMode="auto">
          <a:xfrm>
            <a:off x="6781800" y="586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25.0</a:t>
            </a:r>
          </a:p>
        </p:txBody>
      </p:sp>
      <p:sp>
        <p:nvSpPr>
          <p:cNvPr id="14368" name="Text Box 33"/>
          <p:cNvSpPr txBox="1">
            <a:spLocks noChangeArrowheads="1"/>
          </p:cNvSpPr>
          <p:nvPr/>
        </p:nvSpPr>
        <p:spPr bwMode="auto">
          <a:xfrm>
            <a:off x="8077200" y="59436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7380</a:t>
            </a:r>
          </a:p>
        </p:txBody>
      </p:sp>
      <p:sp>
        <p:nvSpPr>
          <p:cNvPr id="14369" name="Date Placeholder 3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AE91FC6-54A4-024C-A98D-3CCA9D50B63D}" type="datetime1">
              <a:rPr lang="en-US" sz="1200" smtClean="0">
                <a:latin typeface="Garamond" charset="0"/>
                <a:cs typeface="Arial" charset="0"/>
              </a:rPr>
              <a:t>6/6/18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37" name="Footer Placeholder 3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608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4D88B96-8071-BC45-AADA-49A92B04A932}" type="slidenum">
              <a:rPr lang="en-US" sz="1200">
                <a:latin typeface="Garamond" charset="0"/>
                <a:cs typeface="Arial" charset="0"/>
              </a:rPr>
              <a:pPr/>
              <a:t>29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sz="3600">
                <a:latin typeface="Garamond" charset="0"/>
              </a:rPr>
              <a:t>Functions - pass by address</a:t>
            </a:r>
          </a:p>
        </p:txBody>
      </p:sp>
      <p:sp>
        <p:nvSpPr>
          <p:cNvPr id="15364" name="Text Box 3"/>
          <p:cNvSpPr txBox="1">
            <a:spLocks noChangeArrowheads="1"/>
          </p:cNvSpPr>
          <p:nvPr/>
        </p:nvSpPr>
        <p:spPr bwMode="auto">
          <a:xfrm>
            <a:off x="228600" y="762000"/>
            <a:ext cx="8382000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#include &lt;math.h&gt;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x,y,r,th;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printf("Enter x, y components of vector: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scanf("%lf %lf",&amp;x,&amp;y); // user enters 3,4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get_r_theta(x,y,&amp;r,&amp;th);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printf("Vector with x=%lf and y=%lf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 has r=%lf, theta=%lf\n",x,y,r,th);  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 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pow(a,2)+pow(b,2); //or a*a+b*b;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*adr_r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*adr_th = atan2(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b,a</a:t>
            </a:r>
            <a:r>
              <a:rPr lang="en-US" sz="1800">
                <a:latin typeface="Courier New" charset="0"/>
              </a:rPr>
              <a:t>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15365" name="Text Box 4"/>
          <p:cNvSpPr txBox="1">
            <a:spLocks noChangeArrowheads="1"/>
          </p:cNvSpPr>
          <p:nvPr/>
        </p:nvSpPr>
        <p:spPr bwMode="auto">
          <a:xfrm>
            <a:off x="6400800" y="160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x</a:t>
            </a:r>
          </a:p>
        </p:txBody>
      </p:sp>
      <p:sp>
        <p:nvSpPr>
          <p:cNvPr id="15366" name="Rectangle 5"/>
          <p:cNvSpPr>
            <a:spLocks noChangeArrowheads="1"/>
          </p:cNvSpPr>
          <p:nvPr/>
        </p:nvSpPr>
        <p:spPr bwMode="auto">
          <a:xfrm>
            <a:off x="6781800" y="1600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15367" name="Text Box 6"/>
          <p:cNvSpPr txBox="1">
            <a:spLocks noChangeArrowheads="1"/>
          </p:cNvSpPr>
          <p:nvPr/>
        </p:nvSpPr>
        <p:spPr bwMode="auto">
          <a:xfrm>
            <a:off x="6400800" y="2057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y</a:t>
            </a:r>
          </a:p>
        </p:txBody>
      </p:sp>
      <p:sp>
        <p:nvSpPr>
          <p:cNvPr id="15368" name="Text Box 7"/>
          <p:cNvSpPr txBox="1">
            <a:spLocks noChangeArrowheads="1"/>
          </p:cNvSpPr>
          <p:nvPr/>
        </p:nvSpPr>
        <p:spPr bwMode="auto">
          <a:xfrm>
            <a:off x="64008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r</a:t>
            </a:r>
          </a:p>
        </p:txBody>
      </p:sp>
      <p:sp>
        <p:nvSpPr>
          <p:cNvPr id="15369" name="Text Box 8"/>
          <p:cNvSpPr txBox="1">
            <a:spLocks noChangeArrowheads="1"/>
          </p:cNvSpPr>
          <p:nvPr/>
        </p:nvSpPr>
        <p:spPr bwMode="auto">
          <a:xfrm>
            <a:off x="6400800" y="4038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a</a:t>
            </a:r>
          </a:p>
        </p:txBody>
      </p:sp>
      <p:sp>
        <p:nvSpPr>
          <p:cNvPr id="15370" name="Rectangle 9"/>
          <p:cNvSpPr>
            <a:spLocks noChangeArrowheads="1"/>
          </p:cNvSpPr>
          <p:nvPr/>
        </p:nvSpPr>
        <p:spPr bwMode="auto">
          <a:xfrm>
            <a:off x="67818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15371" name="Rectangle 10"/>
          <p:cNvSpPr>
            <a:spLocks noChangeArrowheads="1"/>
          </p:cNvSpPr>
          <p:nvPr/>
        </p:nvSpPr>
        <p:spPr bwMode="auto">
          <a:xfrm>
            <a:off x="67818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5.0</a:t>
            </a:r>
          </a:p>
        </p:txBody>
      </p:sp>
      <p:sp>
        <p:nvSpPr>
          <p:cNvPr id="15372" name="Text Box 11"/>
          <p:cNvSpPr txBox="1">
            <a:spLocks noChangeArrowheads="1"/>
          </p:cNvSpPr>
          <p:nvPr/>
        </p:nvSpPr>
        <p:spPr bwMode="auto">
          <a:xfrm>
            <a:off x="6400800" y="4495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b</a:t>
            </a:r>
          </a:p>
        </p:txBody>
      </p:sp>
      <p:sp>
        <p:nvSpPr>
          <p:cNvPr id="15373" name="Rectangle 12"/>
          <p:cNvSpPr>
            <a:spLocks noChangeArrowheads="1"/>
          </p:cNvSpPr>
          <p:nvPr/>
        </p:nvSpPr>
        <p:spPr bwMode="auto">
          <a:xfrm>
            <a:off x="6781800" y="4495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15374" name="Text Box 13"/>
          <p:cNvSpPr txBox="1">
            <a:spLocks noChangeArrowheads="1"/>
          </p:cNvSpPr>
          <p:nvPr/>
        </p:nvSpPr>
        <p:spPr bwMode="auto">
          <a:xfrm>
            <a:off x="5791200" y="49530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adr_r</a:t>
            </a:r>
          </a:p>
        </p:txBody>
      </p:sp>
      <p:sp>
        <p:nvSpPr>
          <p:cNvPr id="15375" name="Text Box 14"/>
          <p:cNvSpPr txBox="1">
            <a:spLocks noChangeArrowheads="1"/>
          </p:cNvSpPr>
          <p:nvPr/>
        </p:nvSpPr>
        <p:spPr bwMode="auto">
          <a:xfrm>
            <a:off x="5791200" y="54102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adr_th</a:t>
            </a:r>
          </a:p>
        </p:txBody>
      </p:sp>
      <p:sp>
        <p:nvSpPr>
          <p:cNvPr id="15376" name="Rectangle 15"/>
          <p:cNvSpPr>
            <a:spLocks noChangeArrowheads="1"/>
          </p:cNvSpPr>
          <p:nvPr/>
        </p:nvSpPr>
        <p:spPr bwMode="auto">
          <a:xfrm>
            <a:off x="7391400" y="4953000"/>
            <a:ext cx="609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4610</a:t>
            </a:r>
          </a:p>
        </p:txBody>
      </p:sp>
      <p:sp>
        <p:nvSpPr>
          <p:cNvPr id="15377" name="Rectangle 16"/>
          <p:cNvSpPr>
            <a:spLocks noChangeArrowheads="1"/>
          </p:cNvSpPr>
          <p:nvPr/>
        </p:nvSpPr>
        <p:spPr bwMode="auto">
          <a:xfrm>
            <a:off x="7391400" y="5410200"/>
            <a:ext cx="609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4618</a:t>
            </a:r>
          </a:p>
        </p:txBody>
      </p:sp>
      <p:sp>
        <p:nvSpPr>
          <p:cNvPr id="15378" name="Rectangle 17"/>
          <p:cNvSpPr>
            <a:spLocks noChangeArrowheads="1"/>
          </p:cNvSpPr>
          <p:nvPr/>
        </p:nvSpPr>
        <p:spPr bwMode="auto">
          <a:xfrm>
            <a:off x="6781800" y="4038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15379" name="Text Box 18"/>
          <p:cNvSpPr txBox="1">
            <a:spLocks noChangeArrowheads="1"/>
          </p:cNvSpPr>
          <p:nvPr/>
        </p:nvSpPr>
        <p:spPr bwMode="auto">
          <a:xfrm>
            <a:off x="8001000" y="16764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4600</a:t>
            </a:r>
          </a:p>
        </p:txBody>
      </p:sp>
      <p:sp>
        <p:nvSpPr>
          <p:cNvPr id="15380" name="Text Box 19"/>
          <p:cNvSpPr txBox="1">
            <a:spLocks noChangeArrowheads="1"/>
          </p:cNvSpPr>
          <p:nvPr/>
        </p:nvSpPr>
        <p:spPr bwMode="auto">
          <a:xfrm>
            <a:off x="8001000" y="21336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4608</a:t>
            </a:r>
          </a:p>
        </p:txBody>
      </p:sp>
      <p:sp>
        <p:nvSpPr>
          <p:cNvPr id="15381" name="Text Box 20"/>
          <p:cNvSpPr txBox="1">
            <a:spLocks noChangeArrowheads="1"/>
          </p:cNvSpPr>
          <p:nvPr/>
        </p:nvSpPr>
        <p:spPr bwMode="auto">
          <a:xfrm>
            <a:off x="8001000" y="25908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4610</a:t>
            </a:r>
          </a:p>
        </p:txBody>
      </p:sp>
      <p:sp>
        <p:nvSpPr>
          <p:cNvPr id="15382" name="Text Box 21"/>
          <p:cNvSpPr txBox="1">
            <a:spLocks noChangeArrowheads="1"/>
          </p:cNvSpPr>
          <p:nvPr/>
        </p:nvSpPr>
        <p:spPr bwMode="auto">
          <a:xfrm>
            <a:off x="8077200" y="41148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7380</a:t>
            </a:r>
          </a:p>
        </p:txBody>
      </p:sp>
      <p:sp>
        <p:nvSpPr>
          <p:cNvPr id="15383" name="Text Box 22"/>
          <p:cNvSpPr txBox="1">
            <a:spLocks noChangeArrowheads="1"/>
          </p:cNvSpPr>
          <p:nvPr/>
        </p:nvSpPr>
        <p:spPr bwMode="auto">
          <a:xfrm>
            <a:off x="8077200" y="45720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7388</a:t>
            </a:r>
          </a:p>
        </p:txBody>
      </p:sp>
      <p:sp>
        <p:nvSpPr>
          <p:cNvPr id="15384" name="Text Box 23"/>
          <p:cNvSpPr txBox="1">
            <a:spLocks noChangeArrowheads="1"/>
          </p:cNvSpPr>
          <p:nvPr/>
        </p:nvSpPr>
        <p:spPr bwMode="auto">
          <a:xfrm>
            <a:off x="8077200" y="50292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7390</a:t>
            </a:r>
          </a:p>
        </p:txBody>
      </p:sp>
      <p:sp>
        <p:nvSpPr>
          <p:cNvPr id="15385" name="Text Box 24"/>
          <p:cNvSpPr txBox="1">
            <a:spLocks noChangeArrowheads="1"/>
          </p:cNvSpPr>
          <p:nvPr/>
        </p:nvSpPr>
        <p:spPr bwMode="auto">
          <a:xfrm>
            <a:off x="8077200" y="54864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7394</a:t>
            </a:r>
          </a:p>
        </p:txBody>
      </p:sp>
      <p:sp>
        <p:nvSpPr>
          <p:cNvPr id="15386" name="Text Box 25"/>
          <p:cNvSpPr txBox="1">
            <a:spLocks noChangeArrowheads="1"/>
          </p:cNvSpPr>
          <p:nvPr/>
        </p:nvSpPr>
        <p:spPr bwMode="auto">
          <a:xfrm>
            <a:off x="6400800" y="2971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th</a:t>
            </a:r>
          </a:p>
        </p:txBody>
      </p:sp>
      <p:sp>
        <p:nvSpPr>
          <p:cNvPr id="15387" name="Rectangle 26"/>
          <p:cNvSpPr>
            <a:spLocks noChangeArrowheads="1"/>
          </p:cNvSpPr>
          <p:nvPr/>
        </p:nvSpPr>
        <p:spPr bwMode="auto">
          <a:xfrm>
            <a:off x="6781800" y="2971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36.87</a:t>
            </a:r>
          </a:p>
        </p:txBody>
      </p:sp>
      <p:sp>
        <p:nvSpPr>
          <p:cNvPr id="15388" name="Text Box 27"/>
          <p:cNvSpPr txBox="1">
            <a:spLocks noChangeArrowheads="1"/>
          </p:cNvSpPr>
          <p:nvPr/>
        </p:nvSpPr>
        <p:spPr bwMode="auto">
          <a:xfrm>
            <a:off x="8001000" y="30480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4618</a:t>
            </a:r>
          </a:p>
        </p:txBody>
      </p:sp>
      <p:sp>
        <p:nvSpPr>
          <p:cNvPr id="15389" name="Line 28"/>
          <p:cNvSpPr>
            <a:spLocks noChangeShapeType="1"/>
          </p:cNvSpPr>
          <p:nvPr/>
        </p:nvSpPr>
        <p:spPr bwMode="auto">
          <a:xfrm>
            <a:off x="228600" y="5867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5390" name="Text Box 29"/>
          <p:cNvSpPr txBox="1">
            <a:spLocks noChangeArrowheads="1"/>
          </p:cNvSpPr>
          <p:nvPr/>
        </p:nvSpPr>
        <p:spPr bwMode="auto">
          <a:xfrm>
            <a:off x="5638800" y="5867400"/>
            <a:ext cx="1143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sum</a:t>
            </a:r>
          </a:p>
        </p:txBody>
      </p:sp>
      <p:sp>
        <p:nvSpPr>
          <p:cNvPr id="15391" name="Rectangle 32"/>
          <p:cNvSpPr>
            <a:spLocks noChangeArrowheads="1"/>
          </p:cNvSpPr>
          <p:nvPr/>
        </p:nvSpPr>
        <p:spPr bwMode="auto">
          <a:xfrm>
            <a:off x="6781800" y="586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25.0</a:t>
            </a:r>
          </a:p>
        </p:txBody>
      </p:sp>
      <p:sp>
        <p:nvSpPr>
          <p:cNvPr id="15392" name="Text Box 33"/>
          <p:cNvSpPr txBox="1">
            <a:spLocks noChangeArrowheads="1"/>
          </p:cNvSpPr>
          <p:nvPr/>
        </p:nvSpPr>
        <p:spPr bwMode="auto">
          <a:xfrm>
            <a:off x="8077200" y="59436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7398</a:t>
            </a:r>
          </a:p>
        </p:txBody>
      </p:sp>
      <p:sp>
        <p:nvSpPr>
          <p:cNvPr id="15393" name="Date Placeholder 3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DDB6FC5-038D-CD4E-A805-16C8C1B87BA9}" type="datetime1">
              <a:rPr lang="en-US" sz="1200" smtClean="0">
                <a:latin typeface="Garamond" charset="0"/>
                <a:cs typeface="Arial" charset="0"/>
              </a:rPr>
              <a:t>6/6/18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37" name="Footer Placeholder 3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5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Functions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Wingdings" pitchFamily="2" charset="2"/>
              <a:buChar char="n"/>
              <a:defRPr/>
            </a:pPr>
            <a:r>
              <a:rPr lang="en-US" sz="3200" dirty="0" smtClean="0">
                <a:ea typeface="+mn-ea"/>
                <a:cs typeface="+mn-cs"/>
              </a:rPr>
              <a:t>Functions used to break problem down into small, "bite-sized" pieces.</a:t>
            </a:r>
          </a:p>
          <a:p>
            <a:pPr marL="784225" lvl="1" indent="-457200">
              <a:buFont typeface="Wingdings" pitchFamily="2" charset="2"/>
              <a:buChar char="q"/>
              <a:defRPr/>
            </a:pPr>
            <a:r>
              <a:rPr lang="en-US" sz="2800" dirty="0" smtClean="0"/>
              <a:t>Make code more manageable and readable</a:t>
            </a:r>
          </a:p>
          <a:p>
            <a:pPr marL="784225" lvl="1" indent="-457200">
              <a:buFont typeface="Wingdings" pitchFamily="2" charset="2"/>
              <a:buChar char="q"/>
              <a:defRPr/>
            </a:pPr>
            <a:r>
              <a:rPr lang="en-US" sz="2800" dirty="0" smtClean="0"/>
              <a:t>Identify reusable pieces</a:t>
            </a:r>
          </a:p>
          <a:p>
            <a:pPr marL="457200" indent="-457200">
              <a:buFont typeface="Wingdings" pitchFamily="2" charset="2"/>
              <a:buChar char="n"/>
              <a:defRPr/>
            </a:pPr>
            <a:r>
              <a:rPr lang="en-US" sz="3200" dirty="0" smtClean="0">
                <a:ea typeface="+mn-ea"/>
                <a:cs typeface="+mn-cs"/>
              </a:rPr>
              <a:t>Functions have an optional type of return value, a name, and optional arguments</a:t>
            </a:r>
          </a:p>
          <a:p>
            <a:pPr marL="457200" indent="-457200">
              <a:buFont typeface="Wingdings" pitchFamily="2" charset="2"/>
              <a:buChar char="n"/>
              <a:defRPr/>
            </a:pPr>
            <a:r>
              <a:rPr lang="en-US" sz="3200" dirty="0" smtClean="0">
                <a:ea typeface="+mn-ea"/>
                <a:cs typeface="+mn-cs"/>
              </a:rPr>
              <a:t>Functions return at most, ONE value</a:t>
            </a:r>
          </a:p>
          <a:p>
            <a:pPr marL="457200" indent="-457200">
              <a:buFont typeface="Wingdings" pitchFamily="2" charset="2"/>
              <a:buChar char="n"/>
              <a:defRPr/>
            </a:pPr>
            <a:r>
              <a:rPr lang="en-US" sz="3200" dirty="0" smtClean="0">
                <a:ea typeface="+mn-ea"/>
                <a:cs typeface="+mn-cs"/>
              </a:rPr>
              <a:t>Functions must be either "prototyped" or declared prior to use.  Good programming practices requires all functions to be prototyped.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2048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0EFC6FE-8290-C04E-971F-59592A879C63}" type="slidenum">
              <a:rPr lang="en-US" sz="1200">
                <a:latin typeface="Garamond" charset="0"/>
              </a:rPr>
              <a:pPr eaLnBrk="1" hangingPunct="1"/>
              <a:t>3</a:t>
            </a:fld>
            <a:endParaRPr lang="en-US" sz="1200">
              <a:latin typeface="Garamond" charset="0"/>
            </a:endParaRPr>
          </a:p>
        </p:txBody>
      </p:sp>
      <p:sp>
        <p:nvSpPr>
          <p:cNvPr id="20484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B0366AD-5FF9-3F40-B0B2-2EBF8C5614E7}" type="datetime1">
              <a:rPr lang="en-US" sz="1200" smtClean="0">
                <a:latin typeface="Garamond" charset="0"/>
              </a:rPr>
              <a:t>6/6/18</a:t>
            </a:fld>
            <a:endParaRPr lang="en-US" sz="1200">
              <a:latin typeface="Garamond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1201EA8-BB40-A642-9439-F8D129C7A1A8}" type="slidenum">
              <a:rPr lang="en-US" sz="1200">
                <a:latin typeface="Garamond" charset="0"/>
                <a:cs typeface="Arial" charset="0"/>
              </a:rPr>
              <a:pPr/>
              <a:t>30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sz="3600">
                <a:latin typeface="Garamond" charset="0"/>
              </a:rPr>
              <a:t>Functions - pass by address</a:t>
            </a:r>
          </a:p>
        </p:txBody>
      </p:sp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228600" y="762000"/>
            <a:ext cx="8382000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#include &lt;math.h&gt;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x,y,r,th;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printf("Enter x, y components of vector: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scanf("%lf %lf",&amp;x,&amp;y); // user enters 3,4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get_r_theta(x,y,&amp;r,&amp;th);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printf("Vector with x=%lf and y=%lf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 has r=%lf, theta=%lf\n",x,y,r,th);  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r>
              <a:rPr lang="en-US" sz="1800">
                <a:latin typeface="Courier New" charset="0"/>
              </a:rPr>
              <a:t>void get_r_theta(double a, double b,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double *adr_r, double *adr_th) 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pow(a,2)+pow(b,2); //or a*a+b*b;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*adr_r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*adr_th = atan2(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b,a</a:t>
            </a:r>
            <a:r>
              <a:rPr lang="en-US" sz="1800">
                <a:latin typeface="Courier New" charset="0"/>
              </a:rPr>
              <a:t>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16389" name="Text Box 4"/>
          <p:cNvSpPr txBox="1">
            <a:spLocks noChangeArrowheads="1"/>
          </p:cNvSpPr>
          <p:nvPr/>
        </p:nvSpPr>
        <p:spPr bwMode="auto">
          <a:xfrm>
            <a:off x="6400800" y="160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x</a:t>
            </a:r>
          </a:p>
        </p:txBody>
      </p:sp>
      <p:sp>
        <p:nvSpPr>
          <p:cNvPr id="16390" name="Rectangle 5"/>
          <p:cNvSpPr>
            <a:spLocks noChangeArrowheads="1"/>
          </p:cNvSpPr>
          <p:nvPr/>
        </p:nvSpPr>
        <p:spPr bwMode="auto">
          <a:xfrm>
            <a:off x="6781800" y="1600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16391" name="Text Box 6"/>
          <p:cNvSpPr txBox="1">
            <a:spLocks noChangeArrowheads="1"/>
          </p:cNvSpPr>
          <p:nvPr/>
        </p:nvSpPr>
        <p:spPr bwMode="auto">
          <a:xfrm>
            <a:off x="6400800" y="2057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y</a:t>
            </a:r>
          </a:p>
        </p:txBody>
      </p:sp>
      <p:sp>
        <p:nvSpPr>
          <p:cNvPr id="16392" name="Text Box 7"/>
          <p:cNvSpPr txBox="1">
            <a:spLocks noChangeArrowheads="1"/>
          </p:cNvSpPr>
          <p:nvPr/>
        </p:nvSpPr>
        <p:spPr bwMode="auto">
          <a:xfrm>
            <a:off x="64008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r</a:t>
            </a:r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67818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67818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5.0</a:t>
            </a:r>
          </a:p>
        </p:txBody>
      </p:sp>
      <p:sp>
        <p:nvSpPr>
          <p:cNvPr id="16395" name="Text Box 18"/>
          <p:cNvSpPr txBox="1">
            <a:spLocks noChangeArrowheads="1"/>
          </p:cNvSpPr>
          <p:nvPr/>
        </p:nvSpPr>
        <p:spPr bwMode="auto">
          <a:xfrm>
            <a:off x="8001000" y="16764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4600</a:t>
            </a:r>
          </a:p>
        </p:txBody>
      </p:sp>
      <p:sp>
        <p:nvSpPr>
          <p:cNvPr id="16396" name="Text Box 19"/>
          <p:cNvSpPr txBox="1">
            <a:spLocks noChangeArrowheads="1"/>
          </p:cNvSpPr>
          <p:nvPr/>
        </p:nvSpPr>
        <p:spPr bwMode="auto">
          <a:xfrm>
            <a:off x="8001000" y="21336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4608</a:t>
            </a:r>
          </a:p>
        </p:txBody>
      </p:sp>
      <p:sp>
        <p:nvSpPr>
          <p:cNvPr id="16397" name="Text Box 20"/>
          <p:cNvSpPr txBox="1">
            <a:spLocks noChangeArrowheads="1"/>
          </p:cNvSpPr>
          <p:nvPr/>
        </p:nvSpPr>
        <p:spPr bwMode="auto">
          <a:xfrm>
            <a:off x="8001000" y="25908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4610</a:t>
            </a:r>
          </a:p>
        </p:txBody>
      </p:sp>
      <p:sp>
        <p:nvSpPr>
          <p:cNvPr id="16398" name="Text Box 25"/>
          <p:cNvSpPr txBox="1">
            <a:spLocks noChangeArrowheads="1"/>
          </p:cNvSpPr>
          <p:nvPr/>
        </p:nvSpPr>
        <p:spPr bwMode="auto">
          <a:xfrm>
            <a:off x="6400800" y="2971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th</a:t>
            </a:r>
          </a:p>
        </p:txBody>
      </p:sp>
      <p:sp>
        <p:nvSpPr>
          <p:cNvPr id="16399" name="Rectangle 26"/>
          <p:cNvSpPr>
            <a:spLocks noChangeArrowheads="1"/>
          </p:cNvSpPr>
          <p:nvPr/>
        </p:nvSpPr>
        <p:spPr bwMode="auto">
          <a:xfrm>
            <a:off x="6781800" y="2971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36.87</a:t>
            </a:r>
          </a:p>
        </p:txBody>
      </p:sp>
      <p:sp>
        <p:nvSpPr>
          <p:cNvPr id="16400" name="Text Box 27"/>
          <p:cNvSpPr txBox="1">
            <a:spLocks noChangeArrowheads="1"/>
          </p:cNvSpPr>
          <p:nvPr/>
        </p:nvSpPr>
        <p:spPr bwMode="auto">
          <a:xfrm>
            <a:off x="8001000" y="30480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4618</a:t>
            </a:r>
          </a:p>
        </p:txBody>
      </p:sp>
      <p:sp>
        <p:nvSpPr>
          <p:cNvPr id="16401" name="Line 28"/>
          <p:cNvSpPr>
            <a:spLocks noChangeShapeType="1"/>
          </p:cNvSpPr>
          <p:nvPr/>
        </p:nvSpPr>
        <p:spPr bwMode="auto">
          <a:xfrm>
            <a:off x="228600" y="3581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6402" name="Date Placeholder 17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0A7A743-66EA-544B-8780-273A68321C6E}" type="datetime1">
              <a:rPr lang="en-US" sz="1200" smtClean="0">
                <a:latin typeface="Garamond" charset="0"/>
                <a:cs typeface="Arial" charset="0"/>
              </a:rPr>
              <a:t>6/6/18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2461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Next time</a:t>
            </a:r>
          </a:p>
          <a:p>
            <a:pPr lvl="1"/>
            <a:r>
              <a:rPr lang="en-US" dirty="0" smtClean="0">
                <a:latin typeface="Arial" charset="0"/>
              </a:rPr>
              <a:t>More </a:t>
            </a:r>
            <a:r>
              <a:rPr lang="en-US" smtClean="0">
                <a:latin typeface="Arial" charset="0"/>
              </a:rPr>
              <a:t>pointer argument discussion</a:t>
            </a:r>
            <a:endParaRPr lang="en-US" dirty="0" smtClean="0">
              <a:latin typeface="Arial" charset="0"/>
            </a:endParaRPr>
          </a:p>
          <a:p>
            <a:pPr lvl="1"/>
            <a:r>
              <a:rPr lang="en-US" dirty="0" smtClean="0">
                <a:latin typeface="Arial" charset="0"/>
              </a:rPr>
              <a:t>PE3 (Functions)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Ch. 5 activities due 6/7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Program 4 to be posted; due Monday, 6/11</a:t>
            </a:r>
          </a:p>
          <a:p>
            <a:pPr lvl="2"/>
            <a:endParaRPr lang="en-US" u="sng" dirty="0" smtClean="0">
              <a:latin typeface="Arial" charset="0"/>
            </a:endParaRPr>
          </a:p>
          <a:p>
            <a:pPr lvl="1"/>
            <a:endParaRPr lang="en-US" dirty="0">
              <a:latin typeface="Arial" charset="0"/>
            </a:endParaRPr>
          </a:p>
        </p:txBody>
      </p:sp>
      <p:sp>
        <p:nvSpPr>
          <p:cNvPr id="3584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BFA449A-4898-0E44-B802-B94E29FDA64A}" type="datetime1">
              <a:rPr lang="en-US" sz="1200" smtClean="0">
                <a:latin typeface="Garamond" charset="0"/>
              </a:rPr>
              <a:t>6/6/18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  <p:sp>
        <p:nvSpPr>
          <p:cNvPr id="3584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8E1AD1A-AFD5-7B43-91F7-1DAB682FF4CD}" type="slidenum">
              <a:rPr lang="en-US" sz="1200">
                <a:latin typeface="Garamond" charset="0"/>
              </a:rPr>
              <a:pPr eaLnBrk="1" hangingPunct="1"/>
              <a:t>31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6536D5C-16D8-2F48-91D4-32B316531F4B}" type="slidenum">
              <a:rPr lang="en-US" sz="1200">
                <a:latin typeface="Garamond" charset="0"/>
              </a:rPr>
              <a:pPr eaLnBrk="1" hangingPunct="1"/>
              <a:t>4</a:t>
            </a:fld>
            <a:endParaRPr lang="en-US" sz="1200">
              <a:latin typeface="Garamond" charset="0"/>
            </a:endParaRP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>
                <a:latin typeface="Garamond" charset="0"/>
              </a:rPr>
              <a:t>Functions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685800" y="1524000"/>
            <a:ext cx="7696200" cy="421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ourier New" charset="0"/>
              </a:rPr>
              <a:t>double hyp(double a, double b)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sum,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a*a + 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result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return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endParaRPr lang="en-US" sz="1800">
              <a:latin typeface="Courier New" charset="0"/>
            </a:endParaRPr>
          </a:p>
          <a:p>
            <a:pPr eaLnBrk="1" hangingPunct="1"/>
            <a:r>
              <a:rPr lang="en-US"/>
              <a:t>Alternate way of writing above function</a:t>
            </a:r>
          </a:p>
          <a:p>
            <a:pPr eaLnBrk="1" hangingPunct="1"/>
            <a:r>
              <a:rPr lang="en-US" sz="1800">
                <a:latin typeface="Courier New" charset="0"/>
              </a:rPr>
              <a:t>double hyp(double a, double b)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return sqrt(a*a + b*b);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22532" name="AutoShape 5"/>
          <p:cNvSpPr>
            <a:spLocks/>
          </p:cNvSpPr>
          <p:nvPr/>
        </p:nvSpPr>
        <p:spPr bwMode="auto">
          <a:xfrm>
            <a:off x="685800" y="533400"/>
            <a:ext cx="1447800" cy="609600"/>
          </a:xfrm>
          <a:prstGeom prst="accentCallout3">
            <a:avLst>
              <a:gd name="adj1" fmla="val 18750"/>
              <a:gd name="adj2" fmla="val -5264"/>
              <a:gd name="adj3" fmla="val 18750"/>
              <a:gd name="adj4" fmla="val -24889"/>
              <a:gd name="adj5" fmla="val 98176"/>
              <a:gd name="adj6" fmla="val -24889"/>
              <a:gd name="adj7" fmla="val 177866"/>
              <a:gd name="adj8" fmla="val 3431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type of value returned</a:t>
            </a:r>
          </a:p>
        </p:txBody>
      </p:sp>
      <p:sp>
        <p:nvSpPr>
          <p:cNvPr id="22533" name="AutoShape 7"/>
          <p:cNvSpPr>
            <a:spLocks/>
          </p:cNvSpPr>
          <p:nvPr/>
        </p:nvSpPr>
        <p:spPr bwMode="auto">
          <a:xfrm>
            <a:off x="7086600" y="381000"/>
            <a:ext cx="1584325" cy="609600"/>
          </a:xfrm>
          <a:prstGeom prst="accentCallout1">
            <a:avLst>
              <a:gd name="adj1" fmla="val 18750"/>
              <a:gd name="adj2" fmla="val -4810"/>
              <a:gd name="adj3" fmla="val 190884"/>
              <a:gd name="adj4" fmla="val -31944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name of function</a:t>
            </a:r>
          </a:p>
        </p:txBody>
      </p:sp>
      <p:sp>
        <p:nvSpPr>
          <p:cNvPr id="22534" name="AutoShape 8"/>
          <p:cNvSpPr>
            <a:spLocks/>
          </p:cNvSpPr>
          <p:nvPr/>
        </p:nvSpPr>
        <p:spPr bwMode="auto">
          <a:xfrm>
            <a:off x="6248400" y="1143000"/>
            <a:ext cx="2438400" cy="609600"/>
          </a:xfrm>
          <a:prstGeom prst="accentCallout2">
            <a:avLst>
              <a:gd name="adj1" fmla="val 18750"/>
              <a:gd name="adj2" fmla="val -3125"/>
              <a:gd name="adj3" fmla="val 18750"/>
              <a:gd name="adj4" fmla="val -56773"/>
              <a:gd name="adj5" fmla="val 88023"/>
              <a:gd name="adj6" fmla="val -1123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parameters of function (variables in)</a:t>
            </a:r>
          </a:p>
        </p:txBody>
      </p:sp>
      <p:sp>
        <p:nvSpPr>
          <p:cNvPr id="22535" name="AutoShape 9"/>
          <p:cNvSpPr>
            <a:spLocks/>
          </p:cNvSpPr>
          <p:nvPr/>
        </p:nvSpPr>
        <p:spPr bwMode="auto">
          <a:xfrm>
            <a:off x="6253163" y="2667000"/>
            <a:ext cx="2262187" cy="609600"/>
          </a:xfrm>
          <a:prstGeom prst="accentCallout2">
            <a:avLst>
              <a:gd name="adj1" fmla="val 18750"/>
              <a:gd name="adj2" fmla="val -3370"/>
              <a:gd name="adj3" fmla="val 18750"/>
              <a:gd name="adj4" fmla="val -90245"/>
              <a:gd name="adj5" fmla="val 61458"/>
              <a:gd name="adj6" fmla="val -16786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Single value returned by function</a:t>
            </a:r>
          </a:p>
        </p:txBody>
      </p:sp>
      <p:sp>
        <p:nvSpPr>
          <p:cNvPr id="22536" name="Date Placeholder 8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FA60039-7567-FE40-BA76-49B5C6202FF1}" type="datetime1">
              <a:rPr lang="en-US" sz="1200" smtClean="0">
                <a:latin typeface="Garamond" charset="0"/>
              </a:rPr>
              <a:t>6/6/18</a:t>
            </a:fld>
            <a:endParaRPr lang="en-US" sz="1200">
              <a:latin typeface="Garamond" charset="0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65D2533-EF14-8D47-888F-CEF4929DAE1C}" type="slidenum">
              <a:rPr lang="en-US" sz="1200">
                <a:latin typeface="Garamond" charset="0"/>
              </a:rPr>
              <a:pPr eaLnBrk="1" hangingPunct="1"/>
              <a:t>5</a:t>
            </a:fld>
            <a:endParaRPr lang="en-US" sz="1200">
              <a:latin typeface="Garamond" charset="0"/>
            </a:endParaRP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>
                <a:latin typeface="Garamond" charset="0"/>
              </a:rPr>
              <a:t>Functions - complete program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304800" y="990600"/>
            <a:ext cx="8382000" cy="586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#include &lt;math.h&gt;</a:t>
            </a:r>
          </a:p>
          <a:p>
            <a:pPr eaLnBrk="1" hangingPunct="1"/>
            <a:r>
              <a:rPr lang="en-US" sz="1800">
                <a:latin typeface="Courier New" charset="0"/>
              </a:rPr>
              <a:t>double hyp(double a, double b);</a:t>
            </a:r>
          </a:p>
          <a:p>
            <a:pPr eaLnBrk="1" hangingPunct="1"/>
            <a:r>
              <a:rPr lang="en-US" sz="1800">
                <a:latin typeface="Courier New" charset="0"/>
              </a:rPr>
              <a:t>void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x,y,h;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printf("Enter two legs of triangle: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scanf("%lf %lf",&amp;x,&amp;y);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h=hyp(x,y);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printf("Trgle w legs %lf and %lf has hyp of %lf\n",x,y,h);  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r>
              <a:rPr lang="en-US" sz="1800">
                <a:latin typeface="Courier New" charset="0"/>
              </a:rPr>
              <a:t>double hyp(double a, double b)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sum,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a*a + 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result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return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endParaRPr lang="en-US" sz="1800">
              <a:latin typeface="Courier New" charset="0"/>
            </a:endParaRPr>
          </a:p>
        </p:txBody>
      </p:sp>
      <p:sp>
        <p:nvSpPr>
          <p:cNvPr id="23556" name="AutoShape 8"/>
          <p:cNvSpPr>
            <a:spLocks/>
          </p:cNvSpPr>
          <p:nvPr/>
        </p:nvSpPr>
        <p:spPr bwMode="auto">
          <a:xfrm>
            <a:off x="5181600" y="1600200"/>
            <a:ext cx="3276600" cy="381000"/>
          </a:xfrm>
          <a:prstGeom prst="accentCallout1">
            <a:avLst>
              <a:gd name="adj1" fmla="val 30000"/>
              <a:gd name="adj2" fmla="val -2324"/>
              <a:gd name="adj3" fmla="val 68333"/>
              <a:gd name="adj4" fmla="val -1453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/>
              <a:t>prototype (note semi-colon  )</a:t>
            </a:r>
          </a:p>
        </p:txBody>
      </p:sp>
      <p:sp>
        <p:nvSpPr>
          <p:cNvPr id="23557" name="AutoShape 9"/>
          <p:cNvSpPr>
            <a:spLocks/>
          </p:cNvSpPr>
          <p:nvPr/>
        </p:nvSpPr>
        <p:spPr bwMode="auto">
          <a:xfrm>
            <a:off x="5181600" y="4267200"/>
            <a:ext cx="3276600" cy="762000"/>
          </a:xfrm>
          <a:prstGeom prst="accentCallout1">
            <a:avLst>
              <a:gd name="adj1" fmla="val 15000"/>
              <a:gd name="adj2" fmla="val -2324"/>
              <a:gd name="adj3" fmla="val 46667"/>
              <a:gd name="adj4" fmla="val -2049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/>
              <a:t>actual function definition</a:t>
            </a:r>
            <a:br>
              <a:rPr lang="en-US"/>
            </a:br>
            <a:r>
              <a:rPr lang="en-US"/>
              <a:t> (NO semi-colon  )</a:t>
            </a:r>
          </a:p>
        </p:txBody>
      </p:sp>
      <p:sp>
        <p:nvSpPr>
          <p:cNvPr id="23558" name="Date Placeholder 6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A08570A-2F5F-E342-AFC1-CCFEC86908E7}" type="datetime1">
              <a:rPr lang="en-US" sz="1200" smtClean="0">
                <a:latin typeface="Garamond" charset="0"/>
              </a:rPr>
              <a:t>6/6/18</a:t>
            </a:fld>
            <a:endParaRPr lang="en-US" sz="1200">
              <a:latin typeface="Garamond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E9CC800-1AD8-AB49-A1B6-3D2834188CE1}" type="slidenum">
              <a:rPr lang="en-US" sz="1200">
                <a:latin typeface="Garamond" charset="0"/>
              </a:rPr>
              <a:pPr eaLnBrk="1" hangingPunct="1"/>
              <a:t>6</a:t>
            </a:fld>
            <a:endParaRPr lang="en-US" sz="1200">
              <a:latin typeface="Garamond" charset="0"/>
            </a:endParaRP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>
                <a:latin typeface="Garamond" charset="0"/>
              </a:rPr>
              <a:t>Functions - scope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304800" y="990600"/>
            <a:ext cx="8382000" cy="586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#include &lt;math.h&gt;</a:t>
            </a:r>
          </a:p>
          <a:p>
            <a:pPr eaLnBrk="1" hangingPunct="1"/>
            <a:r>
              <a:rPr lang="en-US" sz="1800">
                <a:latin typeface="Courier New" charset="0"/>
              </a:rPr>
              <a:t>double hyp(double a, double b);</a:t>
            </a:r>
          </a:p>
          <a:p>
            <a:pPr eaLnBrk="1" hangingPunct="1"/>
            <a:r>
              <a:rPr lang="en-US" sz="1800">
                <a:latin typeface="Courier New" charset="0"/>
              </a:rPr>
              <a:t>void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x,y,h;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printf("Enter two legs of triangle: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scanf("%lf %lf",&amp;x,&amp;y);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h=hyp(x,y);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printf("Trgle w legs %lf and %lf has hyp of %lf\n",x,y,h);  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r>
              <a:rPr lang="en-US" sz="1800">
                <a:latin typeface="Courier New" charset="0"/>
              </a:rPr>
              <a:t>double hyp(double a, double b)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sum,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a*a + 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result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return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endParaRPr lang="en-US" sz="1800">
              <a:latin typeface="Courier New" charset="0"/>
            </a:endParaRPr>
          </a:p>
        </p:txBody>
      </p:sp>
      <p:sp>
        <p:nvSpPr>
          <p:cNvPr id="24580" name="Text Box 5"/>
          <p:cNvSpPr txBox="1">
            <a:spLocks noChangeArrowheads="1"/>
          </p:cNvSpPr>
          <p:nvPr/>
        </p:nvSpPr>
        <p:spPr bwMode="auto">
          <a:xfrm>
            <a:off x="6400800" y="160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x</a:t>
            </a:r>
          </a:p>
        </p:txBody>
      </p:sp>
      <p:sp>
        <p:nvSpPr>
          <p:cNvPr id="24581" name="Rectangle 6"/>
          <p:cNvSpPr>
            <a:spLocks noChangeArrowheads="1"/>
          </p:cNvSpPr>
          <p:nvPr/>
        </p:nvSpPr>
        <p:spPr bwMode="auto">
          <a:xfrm>
            <a:off x="6781800" y="1600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4582" name="Text Box 7"/>
          <p:cNvSpPr txBox="1">
            <a:spLocks noChangeArrowheads="1"/>
          </p:cNvSpPr>
          <p:nvPr/>
        </p:nvSpPr>
        <p:spPr bwMode="auto">
          <a:xfrm>
            <a:off x="6400800" y="2057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y</a:t>
            </a:r>
          </a:p>
        </p:txBody>
      </p:sp>
      <p:sp>
        <p:nvSpPr>
          <p:cNvPr id="24583" name="Text Box 8"/>
          <p:cNvSpPr txBox="1">
            <a:spLocks noChangeArrowheads="1"/>
          </p:cNvSpPr>
          <p:nvPr/>
        </p:nvSpPr>
        <p:spPr bwMode="auto">
          <a:xfrm>
            <a:off x="64008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h</a:t>
            </a:r>
          </a:p>
        </p:txBody>
      </p:sp>
      <p:sp>
        <p:nvSpPr>
          <p:cNvPr id="24584" name="Text Box 9"/>
          <p:cNvSpPr txBox="1">
            <a:spLocks noChangeArrowheads="1"/>
          </p:cNvSpPr>
          <p:nvPr/>
        </p:nvSpPr>
        <p:spPr bwMode="auto">
          <a:xfrm>
            <a:off x="6248400" y="4419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a</a:t>
            </a:r>
          </a:p>
        </p:txBody>
      </p:sp>
      <p:sp>
        <p:nvSpPr>
          <p:cNvPr id="24585" name="Rectangle 13"/>
          <p:cNvSpPr>
            <a:spLocks noChangeArrowheads="1"/>
          </p:cNvSpPr>
          <p:nvPr/>
        </p:nvSpPr>
        <p:spPr bwMode="auto">
          <a:xfrm>
            <a:off x="67818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4586" name="Rectangle 14"/>
          <p:cNvSpPr>
            <a:spLocks noChangeArrowheads="1"/>
          </p:cNvSpPr>
          <p:nvPr/>
        </p:nvSpPr>
        <p:spPr bwMode="auto">
          <a:xfrm>
            <a:off x="67818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4587" name="Text Box 15"/>
          <p:cNvSpPr txBox="1">
            <a:spLocks noChangeArrowheads="1"/>
          </p:cNvSpPr>
          <p:nvPr/>
        </p:nvSpPr>
        <p:spPr bwMode="auto">
          <a:xfrm>
            <a:off x="6248400" y="4876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b</a:t>
            </a:r>
          </a:p>
        </p:txBody>
      </p:sp>
      <p:sp>
        <p:nvSpPr>
          <p:cNvPr id="24588" name="Rectangle 16"/>
          <p:cNvSpPr>
            <a:spLocks noChangeArrowheads="1"/>
          </p:cNvSpPr>
          <p:nvPr/>
        </p:nvSpPr>
        <p:spPr bwMode="auto">
          <a:xfrm>
            <a:off x="6629400" y="4876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4589" name="Text Box 17"/>
          <p:cNvSpPr txBox="1">
            <a:spLocks noChangeArrowheads="1"/>
          </p:cNvSpPr>
          <p:nvPr/>
        </p:nvSpPr>
        <p:spPr bwMode="auto">
          <a:xfrm>
            <a:off x="5638800" y="53340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sum</a:t>
            </a:r>
          </a:p>
        </p:txBody>
      </p:sp>
      <p:sp>
        <p:nvSpPr>
          <p:cNvPr id="24590" name="Text Box 18"/>
          <p:cNvSpPr txBox="1">
            <a:spLocks noChangeArrowheads="1"/>
          </p:cNvSpPr>
          <p:nvPr/>
        </p:nvSpPr>
        <p:spPr bwMode="auto">
          <a:xfrm>
            <a:off x="5638800" y="57912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result</a:t>
            </a:r>
          </a:p>
        </p:txBody>
      </p:sp>
      <p:sp>
        <p:nvSpPr>
          <p:cNvPr id="24591" name="Rectangle 19"/>
          <p:cNvSpPr>
            <a:spLocks noChangeArrowheads="1"/>
          </p:cNvSpPr>
          <p:nvPr/>
        </p:nvSpPr>
        <p:spPr bwMode="auto">
          <a:xfrm>
            <a:off x="6629400" y="53340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4592" name="Rectangle 20"/>
          <p:cNvSpPr>
            <a:spLocks noChangeArrowheads="1"/>
          </p:cNvSpPr>
          <p:nvPr/>
        </p:nvSpPr>
        <p:spPr bwMode="auto">
          <a:xfrm>
            <a:off x="6629400" y="5791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4593" name="Rectangle 21"/>
          <p:cNvSpPr>
            <a:spLocks noChangeArrowheads="1"/>
          </p:cNvSpPr>
          <p:nvPr/>
        </p:nvSpPr>
        <p:spPr bwMode="auto">
          <a:xfrm>
            <a:off x="6629400" y="4419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4594" name="Line 22"/>
          <p:cNvSpPr>
            <a:spLocks noChangeShapeType="1"/>
          </p:cNvSpPr>
          <p:nvPr/>
        </p:nvSpPr>
        <p:spPr bwMode="auto">
          <a:xfrm>
            <a:off x="228600" y="2971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5" name="Date Placeholder 19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69DA7F4-4EBA-C543-9763-8C856068366A}" type="datetime1">
              <a:rPr lang="en-US" sz="1200" smtClean="0">
                <a:latin typeface="Garamond" charset="0"/>
              </a:rPr>
              <a:t>6/6/18</a:t>
            </a:fld>
            <a:endParaRPr lang="en-US" sz="1200">
              <a:latin typeface="Garamond" charset="0"/>
            </a:endParaRP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F16AE7D-FC7B-F940-85EB-888F29953FD7}" type="slidenum">
              <a:rPr lang="en-US" sz="1200">
                <a:latin typeface="Garamond" charset="0"/>
              </a:rPr>
              <a:pPr eaLnBrk="1" hangingPunct="1"/>
              <a:t>7</a:t>
            </a:fld>
            <a:endParaRPr lang="en-US" sz="1200">
              <a:latin typeface="Garamond" charset="0"/>
            </a:endParaRP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>
                <a:latin typeface="Garamond" charset="0"/>
              </a:rPr>
              <a:t>Functions - scope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228600" y="995363"/>
            <a:ext cx="8382000" cy="586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#include &lt;math.h&gt;</a:t>
            </a:r>
          </a:p>
          <a:p>
            <a:pPr eaLnBrk="1" hangingPunct="1"/>
            <a:r>
              <a:rPr lang="en-US" sz="1800">
                <a:latin typeface="Courier New" charset="0"/>
              </a:rPr>
              <a:t>double hyp(double a, double b);</a:t>
            </a:r>
          </a:p>
          <a:p>
            <a:pPr eaLnBrk="1" hangingPunct="1"/>
            <a:r>
              <a:rPr lang="en-US" sz="1800">
                <a:latin typeface="Courier New" charset="0"/>
              </a:rPr>
              <a:t>void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x,y,h;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printf("Enter two legs of triangle: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scanf("%lf %lf",&amp;x,&amp;y);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h=hyp(x,y);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printf("Trgle w legs %lf and %lf has hyp of %lf\n",x,y,h);  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r>
              <a:rPr lang="en-US" sz="1800">
                <a:latin typeface="Courier New" charset="0"/>
              </a:rPr>
              <a:t>double hyp(double a, double b)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sum,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a*a + 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result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return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endParaRPr lang="en-US" sz="1800">
              <a:latin typeface="Courier New" charset="0"/>
            </a:endParaRP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6400800" y="160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x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6781800" y="1600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6400800" y="2057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y</a:t>
            </a: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64008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h</a:t>
            </a: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6248400" y="4419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a</a:t>
            </a:r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67818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67818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6248400" y="4876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b</a:t>
            </a:r>
          </a:p>
        </p:txBody>
      </p:sp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6629400" y="4876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5613" name="Text Box 13"/>
          <p:cNvSpPr txBox="1">
            <a:spLocks noChangeArrowheads="1"/>
          </p:cNvSpPr>
          <p:nvPr/>
        </p:nvSpPr>
        <p:spPr bwMode="auto">
          <a:xfrm>
            <a:off x="5638800" y="53340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sum</a:t>
            </a:r>
          </a:p>
        </p:txBody>
      </p:sp>
      <p:sp>
        <p:nvSpPr>
          <p:cNvPr id="25614" name="Text Box 14"/>
          <p:cNvSpPr txBox="1">
            <a:spLocks noChangeArrowheads="1"/>
          </p:cNvSpPr>
          <p:nvPr/>
        </p:nvSpPr>
        <p:spPr bwMode="auto">
          <a:xfrm>
            <a:off x="5638800" y="57912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result</a:t>
            </a:r>
          </a:p>
        </p:txBody>
      </p:sp>
      <p:sp>
        <p:nvSpPr>
          <p:cNvPr id="25615" name="Rectangle 15"/>
          <p:cNvSpPr>
            <a:spLocks noChangeArrowheads="1"/>
          </p:cNvSpPr>
          <p:nvPr/>
        </p:nvSpPr>
        <p:spPr bwMode="auto">
          <a:xfrm>
            <a:off x="6629400" y="53340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5616" name="Rectangle 16"/>
          <p:cNvSpPr>
            <a:spLocks noChangeArrowheads="1"/>
          </p:cNvSpPr>
          <p:nvPr/>
        </p:nvSpPr>
        <p:spPr bwMode="auto">
          <a:xfrm>
            <a:off x="6629400" y="5791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5617" name="Rectangle 17"/>
          <p:cNvSpPr>
            <a:spLocks noChangeArrowheads="1"/>
          </p:cNvSpPr>
          <p:nvPr/>
        </p:nvSpPr>
        <p:spPr bwMode="auto">
          <a:xfrm>
            <a:off x="6629400" y="4419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>
            <a:off x="228600" y="3276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9" name="Date Placeholder 19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5BCA114-451B-0245-95C8-3CB506F1701D}" type="datetime1">
              <a:rPr lang="en-US" sz="1200" smtClean="0">
                <a:latin typeface="Garamond" charset="0"/>
              </a:rPr>
              <a:t>6/6/18</a:t>
            </a:fld>
            <a:endParaRPr lang="en-US" sz="1200">
              <a:latin typeface="Garamond" charset="0"/>
            </a:endParaRP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F3B68B2-87F1-474B-81CA-7382187B15F5}" type="slidenum">
              <a:rPr lang="en-US" sz="1200">
                <a:latin typeface="Garamond" charset="0"/>
              </a:rPr>
              <a:pPr eaLnBrk="1" hangingPunct="1"/>
              <a:t>8</a:t>
            </a:fld>
            <a:endParaRPr lang="en-US" sz="1200">
              <a:latin typeface="Garamond" charset="0"/>
            </a:endParaRP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>
                <a:latin typeface="Garamond" charset="0"/>
              </a:rPr>
              <a:t>Functions - scope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228600" y="995363"/>
            <a:ext cx="8382000" cy="586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#include &lt;math.h&gt;</a:t>
            </a:r>
          </a:p>
          <a:p>
            <a:pPr eaLnBrk="1" hangingPunct="1"/>
            <a:r>
              <a:rPr lang="en-US" sz="1800">
                <a:latin typeface="Courier New" charset="0"/>
              </a:rPr>
              <a:t>double hyp(double a, double b);</a:t>
            </a:r>
          </a:p>
          <a:p>
            <a:pPr eaLnBrk="1" hangingPunct="1"/>
            <a:r>
              <a:rPr lang="en-US" sz="1800">
                <a:latin typeface="Courier New" charset="0"/>
              </a:rPr>
              <a:t>void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x,y,h;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printf("Enter two legs of triangle: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scanf("%lf %lf",&amp;x,&amp;y);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h=hyp(x,y);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printf("Trgle w legs %lf and %lf has hyp of %lf\n",x,y,h);  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r>
              <a:rPr lang="en-US" sz="1800">
                <a:latin typeface="Courier New" charset="0"/>
              </a:rPr>
              <a:t>double hyp(double a, double b)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sum,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a*a + 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result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return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endParaRPr lang="en-US" sz="1800">
              <a:latin typeface="Courier New" charset="0"/>
            </a:endParaRP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6400800" y="160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x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6781800" y="1600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6400800" y="2057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y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64008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h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6248400" y="4419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a</a:t>
            </a:r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67818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67818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6248400" y="4876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b</a:t>
            </a:r>
          </a:p>
        </p:txBody>
      </p:sp>
      <p:sp>
        <p:nvSpPr>
          <p:cNvPr id="26636" name="Rectangle 12"/>
          <p:cNvSpPr>
            <a:spLocks noChangeArrowheads="1"/>
          </p:cNvSpPr>
          <p:nvPr/>
        </p:nvSpPr>
        <p:spPr bwMode="auto">
          <a:xfrm>
            <a:off x="6629400" y="4876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5638800" y="53340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sum</a:t>
            </a: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5638800" y="57912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result</a:t>
            </a:r>
          </a:p>
        </p:txBody>
      </p:sp>
      <p:sp>
        <p:nvSpPr>
          <p:cNvPr id="26639" name="Rectangle 15"/>
          <p:cNvSpPr>
            <a:spLocks noChangeArrowheads="1"/>
          </p:cNvSpPr>
          <p:nvPr/>
        </p:nvSpPr>
        <p:spPr bwMode="auto">
          <a:xfrm>
            <a:off x="6629400" y="53340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6640" name="Rectangle 16"/>
          <p:cNvSpPr>
            <a:spLocks noChangeArrowheads="1"/>
          </p:cNvSpPr>
          <p:nvPr/>
        </p:nvSpPr>
        <p:spPr bwMode="auto">
          <a:xfrm>
            <a:off x="6629400" y="5791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6641" name="Rectangle 17"/>
          <p:cNvSpPr>
            <a:spLocks noChangeArrowheads="1"/>
          </p:cNvSpPr>
          <p:nvPr/>
        </p:nvSpPr>
        <p:spPr bwMode="auto">
          <a:xfrm>
            <a:off x="6629400" y="4419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26642" name="Line 18"/>
          <p:cNvSpPr>
            <a:spLocks noChangeShapeType="1"/>
          </p:cNvSpPr>
          <p:nvPr/>
        </p:nvSpPr>
        <p:spPr bwMode="auto">
          <a:xfrm>
            <a:off x="152400" y="4876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3" name="AutoShape 19"/>
          <p:cNvSpPr>
            <a:spLocks noChangeArrowheads="1"/>
          </p:cNvSpPr>
          <p:nvPr/>
        </p:nvSpPr>
        <p:spPr bwMode="auto">
          <a:xfrm>
            <a:off x="8001000" y="1600200"/>
            <a:ext cx="990600" cy="3429000"/>
          </a:xfrm>
          <a:prstGeom prst="curvedLeftArrow">
            <a:avLst>
              <a:gd name="adj1" fmla="val 31090"/>
              <a:gd name="adj2" fmla="val 100321"/>
              <a:gd name="adj3" fmla="val 27722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4" name="AutoShape 20"/>
          <p:cNvSpPr>
            <a:spLocks noChangeArrowheads="1"/>
          </p:cNvSpPr>
          <p:nvPr/>
        </p:nvSpPr>
        <p:spPr bwMode="auto">
          <a:xfrm>
            <a:off x="8001000" y="2057400"/>
            <a:ext cx="990600" cy="3429000"/>
          </a:xfrm>
          <a:prstGeom prst="curvedLeftArrow">
            <a:avLst>
              <a:gd name="adj1" fmla="val 31090"/>
              <a:gd name="adj2" fmla="val 100321"/>
              <a:gd name="adj3" fmla="val 28528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5" name="Date Placeholder 2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812A613-70E4-6749-8451-29713001538B}" type="datetime1">
              <a:rPr lang="en-US" sz="1200" smtClean="0">
                <a:latin typeface="Garamond" charset="0"/>
              </a:rPr>
              <a:t>6/6/18</a:t>
            </a:fld>
            <a:endParaRPr lang="en-US" sz="1200">
              <a:latin typeface="Garamond" charset="0"/>
            </a:endParaRPr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18D9783-1410-334A-A1D6-72721AA846A8}" type="slidenum">
              <a:rPr lang="en-US" sz="1200">
                <a:latin typeface="Garamond" charset="0"/>
              </a:rPr>
              <a:pPr eaLnBrk="1" hangingPunct="1"/>
              <a:t>9</a:t>
            </a:fld>
            <a:endParaRPr lang="en-US" sz="1200">
              <a:latin typeface="Garamond" charset="0"/>
            </a:endParaRP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>
                <a:latin typeface="Garamond" charset="0"/>
              </a:rPr>
              <a:t>Functions - scope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228600" y="995363"/>
            <a:ext cx="8382000" cy="586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#include &lt;math.h&gt;</a:t>
            </a:r>
          </a:p>
          <a:p>
            <a:pPr eaLnBrk="1" hangingPunct="1"/>
            <a:r>
              <a:rPr lang="en-US" sz="1800">
                <a:latin typeface="Courier New" charset="0"/>
              </a:rPr>
              <a:t>double hyp(double a, double b);</a:t>
            </a:r>
          </a:p>
          <a:p>
            <a:pPr eaLnBrk="1" hangingPunct="1"/>
            <a:r>
              <a:rPr lang="en-US" sz="1800">
                <a:latin typeface="Courier New" charset="0"/>
              </a:rPr>
              <a:t>void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x,y,h;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printf("Enter two legs of triangle: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scanf("%lf %lf",&amp;x,&amp;y);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h=hyp(x,y);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printf("Trgle w legs %lf and %lf has hyp of %lf\n",x,y,h);  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r>
              <a:rPr lang="en-US" sz="1800">
                <a:latin typeface="Courier New" charset="0"/>
              </a:rPr>
              <a:t>double hyp(double a, double b)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sum,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a*a + 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result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return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endParaRPr lang="en-US" sz="1800">
              <a:latin typeface="Courier New" charset="0"/>
            </a:endParaRP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6400800" y="160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x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6781800" y="1600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6400800" y="2057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y</a:t>
            </a: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64008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h</a:t>
            </a:r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6248400" y="4419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a</a:t>
            </a:r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67818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67818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6248400" y="4876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b</a:t>
            </a:r>
          </a:p>
        </p:txBody>
      </p:sp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6629400" y="4876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5638800" y="53340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sum</a:t>
            </a: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5638800" y="57912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result</a:t>
            </a:r>
          </a:p>
        </p:txBody>
      </p:sp>
      <p:sp>
        <p:nvSpPr>
          <p:cNvPr id="27663" name="Rectangle 15"/>
          <p:cNvSpPr>
            <a:spLocks noChangeArrowheads="1"/>
          </p:cNvSpPr>
          <p:nvPr/>
        </p:nvSpPr>
        <p:spPr bwMode="auto">
          <a:xfrm>
            <a:off x="6629400" y="53340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25.0</a:t>
            </a:r>
          </a:p>
        </p:txBody>
      </p:sp>
      <p:sp>
        <p:nvSpPr>
          <p:cNvPr id="27664" name="Rectangle 16"/>
          <p:cNvSpPr>
            <a:spLocks noChangeArrowheads="1"/>
          </p:cNvSpPr>
          <p:nvPr/>
        </p:nvSpPr>
        <p:spPr bwMode="auto">
          <a:xfrm>
            <a:off x="6629400" y="5791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7665" name="Rectangle 17"/>
          <p:cNvSpPr>
            <a:spLocks noChangeArrowheads="1"/>
          </p:cNvSpPr>
          <p:nvPr/>
        </p:nvSpPr>
        <p:spPr bwMode="auto">
          <a:xfrm>
            <a:off x="6629400" y="4419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27666" name="Line 18"/>
          <p:cNvSpPr>
            <a:spLocks noChangeShapeType="1"/>
          </p:cNvSpPr>
          <p:nvPr/>
        </p:nvSpPr>
        <p:spPr bwMode="auto">
          <a:xfrm>
            <a:off x="152400" y="5181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7" name="Date Placeholder 19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F696555-983D-9E42-BE21-D50CDFC72A81}" type="datetime1">
              <a:rPr lang="en-US" sz="1200" smtClean="0">
                <a:latin typeface="Garamond" charset="0"/>
              </a:rPr>
              <a:t>6/6/18</a:t>
            </a:fld>
            <a:endParaRPr lang="en-US" sz="1200">
              <a:latin typeface="Garamond" charset="0"/>
            </a:endParaRP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7232</TotalTime>
  <Words>1301</Words>
  <Application>Microsoft Macintosh PowerPoint</Application>
  <PresentationFormat>On-screen Show (4:3)</PresentationFormat>
  <Paragraphs>534</Paragraphs>
  <Slides>31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Courier New</vt:lpstr>
      <vt:lpstr>Garamond</vt:lpstr>
      <vt:lpstr>ＭＳ Ｐゴシック</vt:lpstr>
      <vt:lpstr>Wingdings</vt:lpstr>
      <vt:lpstr>Arial</vt:lpstr>
      <vt:lpstr>Edge</vt:lpstr>
      <vt:lpstr>EECE.2160 ECE Application Programming</vt:lpstr>
      <vt:lpstr>Lecture outline</vt:lpstr>
      <vt:lpstr>Functions</vt:lpstr>
      <vt:lpstr>Functions</vt:lpstr>
      <vt:lpstr>Functions - complete program</vt:lpstr>
      <vt:lpstr>Functions - scope</vt:lpstr>
      <vt:lpstr>Functions - scope</vt:lpstr>
      <vt:lpstr>Functions - scope</vt:lpstr>
      <vt:lpstr>Functions - scope</vt:lpstr>
      <vt:lpstr>Functions - scope</vt:lpstr>
      <vt:lpstr>Functions - scope</vt:lpstr>
      <vt:lpstr>Functions - scope</vt:lpstr>
      <vt:lpstr>Exercise - What prints (if 5, 12 entered)</vt:lpstr>
      <vt:lpstr>Answer</vt:lpstr>
      <vt:lpstr>Example</vt:lpstr>
      <vt:lpstr>Example solution</vt:lpstr>
      <vt:lpstr>Example: Writing functions</vt:lpstr>
      <vt:lpstr>Example solutions</vt:lpstr>
      <vt:lpstr>Example solutions (cont.)</vt:lpstr>
      <vt:lpstr>Example solutions (cont)</vt:lpstr>
      <vt:lpstr>Justifying pass by address</vt:lpstr>
      <vt:lpstr>Pointers</vt:lpstr>
      <vt:lpstr>Pointer arguments</vt:lpstr>
      <vt:lpstr>Functions - pass by address</vt:lpstr>
      <vt:lpstr>Functions - pass by address</vt:lpstr>
      <vt:lpstr>Functions - pass by address</vt:lpstr>
      <vt:lpstr>Functions - pass by address</vt:lpstr>
      <vt:lpstr>Functions - pass by address</vt:lpstr>
      <vt:lpstr>Functions - pass by address</vt:lpstr>
      <vt:lpstr>Functions - pass by address</vt:lpstr>
      <vt:lpstr>Final notes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Microsoft Office User</cp:lastModifiedBy>
  <cp:revision>1595</cp:revision>
  <dcterms:created xsi:type="dcterms:W3CDTF">2006-04-03T05:03:01Z</dcterms:created>
  <dcterms:modified xsi:type="dcterms:W3CDTF">2018-06-06T10:41:10Z</dcterms:modified>
</cp:coreProperties>
</file>