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559" r:id="rId4"/>
    <p:sldId id="558" r:id="rId5"/>
    <p:sldId id="555" r:id="rId6"/>
    <p:sldId id="556" r:id="rId7"/>
    <p:sldId id="560" r:id="rId8"/>
    <p:sldId id="561" r:id="rId9"/>
    <p:sldId id="562" r:id="rId10"/>
    <p:sldId id="563" r:id="rId11"/>
    <p:sldId id="564" r:id="rId12"/>
    <p:sldId id="565" r:id="rId13"/>
    <p:sldId id="566" r:id="rId14"/>
    <p:sldId id="324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9"/>
  </p:normalViewPr>
  <p:slideViewPr>
    <p:cSldViewPr>
      <p:cViewPr varScale="1">
        <p:scale>
          <a:sx n="87" d="100"/>
          <a:sy n="87" d="100"/>
        </p:scale>
        <p:origin x="1824" y="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B5F3599-0705-C247-ADB1-91F7AAB4FB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697013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69ACF80-8DD1-2E4A-9393-000E3E4D03B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1983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ＭＳ Ｐゴシック" charset="-128"/>
                <a:cs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FD1BEE4-DC46-E045-BECA-BD581A4BFD0D}" type="slidenum">
              <a:rPr lang="en-US" altLang="en-US"/>
              <a:pPr eaLnBrk="1" hangingPunct="1"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 altLang="en-US"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107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9ACF80-8DD1-2E4A-9393-000E3E4D03B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93843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176804C-F5F4-0145-BE5A-2BF34932FE68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0F23F9-03BD-5E49-93D7-AE82A954422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038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FB63BC-203E-AE4D-B721-FC3FAB14FAAF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FB80AB-3149-8645-A845-4B8E4FB37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46155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60451-E3C0-6E45-AB29-164411D4BFC7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AA657D-8446-104A-9E3F-C089D923058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983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D7F483-4AE1-2647-96E1-305EEF2937E7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6D3D4F-B341-0D48-834A-5A932AA9AC0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566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FA009A-7B53-0541-A5CB-60D4F2E45E10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3B29B5-874C-1B45-8B41-468721BEED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66535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90293-28D0-DB41-9F42-03246F00EEFB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06EFDF1-889A-F949-8A76-546B727843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82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B7AC-C826-6B4A-A3A9-0425F32B119E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32ACEF-BBC7-6C45-9060-9974BFBEE6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0264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6793C-323C-A64B-8046-6CC46DFA0427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1A93B2-A06A-3944-A793-362DD14CE6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3017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5DFAC-7490-0A4B-B6E1-C5714BEFA496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BF01A3-8281-D44B-B294-44B4C575C0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6809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1CDC20-7F3B-F341-84D6-E07507DCA2A2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227F07-80D7-1543-84D0-5CFA5C3886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5457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05C35B-B860-CA49-A6E6-AA1C06D32911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B357F67-906B-4941-B61A-A17D2264E3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6192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2C3EC5-F70C-8F43-8A90-40196B7F645B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08CD10-B5F2-BC42-9FC7-032916D935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550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40210-CE12-204B-BB87-D66543354106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D6A896-F091-D04B-984F-AC267954A8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80348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pitchFamily="18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A2A94BFA-7A91-7947-A59E-DB9858D2B448}" type="datetime1">
              <a:rPr lang="en-US" altLang="en-US" smtClean="0"/>
              <a:t>6/28/18</a:t>
            </a:fld>
            <a:endParaRPr lang="en-US" alt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0DF2C261-7944-B141-8DD1-B5C91242722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044" r:id="rId1"/>
    <p:sldLayoutId id="2147485032" r:id="rId2"/>
    <p:sldLayoutId id="2147485033" r:id="rId3"/>
    <p:sldLayoutId id="2147485034" r:id="rId4"/>
    <p:sldLayoutId id="2147485035" r:id="rId5"/>
    <p:sldLayoutId id="2147485036" r:id="rId6"/>
    <p:sldLayoutId id="2147485037" r:id="rId7"/>
    <p:sldLayoutId id="2147485038" r:id="rId8"/>
    <p:sldLayoutId id="2147485039" r:id="rId9"/>
    <p:sldLayoutId id="2147485040" r:id="rId10"/>
    <p:sldLayoutId id="2147485041" r:id="rId11"/>
    <p:sldLayoutId id="2147485042" r:id="rId12"/>
    <p:sldLayoutId id="2147485043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2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2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2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95400"/>
            <a:ext cx="7623175" cy="2133600"/>
          </a:xfrm>
        </p:spPr>
        <p:txBody>
          <a:bodyPr/>
          <a:lstStyle/>
          <a:p>
            <a:pPr algn="ctr" eaLnBrk="1" hangingPunct="1"/>
            <a:r>
              <a:rPr lang="en-US" altLang="en-US" sz="4600">
                <a:ea typeface="ＭＳ Ｐゴシック" charset="-128"/>
              </a:rPr>
              <a:t>EECE.2160</a:t>
            </a:r>
            <a:br>
              <a:rPr lang="en-US" altLang="en-US" sz="4600">
                <a:ea typeface="ＭＳ Ｐゴシック" charset="-128"/>
              </a:rPr>
            </a:br>
            <a:r>
              <a:rPr lang="en-US" altLang="en-US" sz="4600">
                <a:ea typeface="ＭＳ Ｐゴシック" charset="-128"/>
              </a:rPr>
              <a:t>ECE Application Programming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3505200"/>
            <a:ext cx="9144000" cy="3048000"/>
          </a:xfrm>
        </p:spPr>
        <p:txBody>
          <a:bodyPr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Instructors: 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/>
              <a:t>Dr. Michael </a:t>
            </a:r>
            <a:r>
              <a:rPr lang="en-US" dirty="0" smtClean="0"/>
              <a:t>Geiger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Summer 2018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b="1" dirty="0" smtClean="0">
                <a:solidFill>
                  <a:srgbClr val="0000FF"/>
                </a:solidFill>
              </a:rPr>
              <a:t>Lecture 14:</a:t>
            </a:r>
            <a:endParaRPr lang="en-US" dirty="0"/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Bitwise operators (continued)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dirty="0" smtClean="0"/>
              <a:t>Dynamic memory allocation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Common bitwise operations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143000"/>
          <a:ext cx="8229600" cy="494347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1188732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General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Logical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operation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mask values in positions that change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 mask values in positions staying same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Example: modify bits 8-23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(middle 16 bits)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Set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Bits changed to 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| 0x00FFFF00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Clear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Bits changed to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AND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&amp; 0xFF0000FF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1581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Flip bit(s)</a:t>
                      </a:r>
                    </a:p>
                    <a:p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All 0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 1; </a:t>
                      </a:r>
                    </a:p>
                    <a:p>
                      <a:r>
                        <a:rPr lang="en-US" sz="1800" baseline="0" dirty="0" smtClean="0">
                          <a:solidFill>
                            <a:schemeClr val="tx1"/>
                          </a:solidFill>
                          <a:sym typeface="Wingdings" pitchFamily="2" charset="2"/>
                        </a:rPr>
                        <a:t>All 1  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XOR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solidFill>
                            <a:schemeClr val="tx1"/>
                          </a:solidFill>
                        </a:rPr>
                        <a:t>n = n ^ 0x00FFFF00</a:t>
                      </a:r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461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33109AD-7D39-F64D-A43A-FD1CA5414670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46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502E8C2-EBD9-3144-8A74-1DB32E714A0A}" type="slidenum">
              <a:rPr lang="en-US" sz="1200">
                <a:latin typeface="Garamond" charset="0"/>
                <a:cs typeface="Arial" charset="0"/>
              </a:rPr>
              <a:pPr eaLnBrk="1" hangingPunct="1"/>
              <a:t>10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96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latin typeface="Arial" charset="0"/>
              </a:rPr>
              <a:t>Very common to extract bits from larger value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One example: instruction decoding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Instruction: basic operation executed by processor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Decoding: figure out what each bit group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means</a:t>
            </a:r>
            <a:r>
              <a:rPr lang="ja-JP" altLang="en-US">
                <a:latin typeface="Arial" charset="0"/>
              </a:rPr>
              <a:t>”</a:t>
            </a:r>
            <a:endParaRPr lang="en-US" altLang="ja-JP">
              <a:latin typeface="Arial" charset="0"/>
            </a:endParaRP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</a:rPr>
              <a:t>First bits typically operation; others choose data to be used</a:t>
            </a:r>
          </a:p>
          <a:p>
            <a:pPr lvl="1">
              <a:lnSpc>
                <a:spcPct val="90000"/>
              </a:lnSpc>
            </a:pPr>
            <a:r>
              <a:rPr lang="en-US">
                <a:latin typeface="Arial" charset="0"/>
              </a:rPr>
              <a:t>Examples: 0xABCD1234 = </a:t>
            </a:r>
          </a:p>
          <a:p>
            <a:pPr lvl="1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Arial" charset="0"/>
              </a:rPr>
              <a:t>	1010 1011 1100 1101 0001 0010 0011 0100</a:t>
            </a:r>
            <a:r>
              <a:rPr lang="en-US" baseline="-25000">
                <a:latin typeface="Arial" charset="0"/>
              </a:rPr>
              <a:t>2</a:t>
            </a:r>
            <a:endParaRPr lang="en-US">
              <a:latin typeface="Arial" charset="0"/>
            </a:endParaRP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Lowest 16 bits = 0x1234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Upper 16 bits = 0xABCD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24-31 = 0xAB</a:t>
            </a:r>
          </a:p>
          <a:p>
            <a:pPr lvl="2">
              <a:lnSpc>
                <a:spcPct val="90000"/>
              </a:lnSpc>
            </a:pPr>
            <a:r>
              <a:rPr lang="en-US">
                <a:latin typeface="Arial" charset="0"/>
              </a:rPr>
              <a:t>Bits 1-6 </a:t>
            </a:r>
            <a:r>
              <a:rPr lang="en-US">
                <a:latin typeface="Arial" charset="0"/>
                <a:sym typeface="Wingdings" charset="0"/>
              </a:rPr>
              <a:t> look at lowest 8 bits (bits 0-7)</a:t>
            </a:r>
          </a:p>
          <a:p>
            <a:pPr lvl="3">
              <a:lnSpc>
                <a:spcPct val="90000"/>
              </a:lnSpc>
            </a:pP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="1" u="sng">
                <a:latin typeface="Arial" charset="0"/>
                <a:sym typeface="Wingdings" charset="0"/>
              </a:rPr>
              <a:t>011010</a:t>
            </a:r>
            <a:r>
              <a:rPr lang="en-US">
                <a:latin typeface="Arial" charset="0"/>
                <a:sym typeface="Wingdings" charset="0"/>
              </a:rPr>
              <a:t>0</a:t>
            </a:r>
            <a:r>
              <a:rPr lang="en-US" baseline="-25000">
                <a:latin typeface="Arial" charset="0"/>
                <a:sym typeface="Wingdings" charset="0"/>
              </a:rPr>
              <a:t>2 </a:t>
            </a:r>
            <a:r>
              <a:rPr lang="en-US">
                <a:latin typeface="Arial" charset="0"/>
                <a:sym typeface="Wingdings" charset="0"/>
              </a:rPr>
              <a:t> bits 1-6 = 011010 = 0x1A</a:t>
            </a:r>
            <a:endParaRPr lang="en-US">
              <a:latin typeface="Arial" charset="0"/>
            </a:endParaRPr>
          </a:p>
        </p:txBody>
      </p:sp>
      <p:sp>
        <p:nvSpPr>
          <p:cNvPr id="2560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FF8A3C6-57B7-4A43-8769-031C100229F9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560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89ADB03-0477-964D-B121-1A249520880C}" type="slidenum">
              <a:rPr lang="en-US" sz="1200">
                <a:latin typeface="Garamond" charset="0"/>
                <a:cs typeface="Arial" charset="0"/>
              </a:rPr>
              <a:pPr eaLnBrk="1" hangingPunct="1"/>
              <a:t>11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230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Garamond" charset="0"/>
              <a:buAutoNum type="arabicPeriod"/>
            </a:pPr>
            <a:r>
              <a:rPr lang="en-US">
                <a:latin typeface="Arial" charset="0"/>
              </a:rPr>
              <a:t>Isolate bits you want</a:t>
            </a:r>
          </a:p>
          <a:p>
            <a:pPr lvl="1"/>
            <a:r>
              <a:rPr lang="en-US">
                <a:latin typeface="Arial" charset="0"/>
              </a:rPr>
              <a:t>AND with </a:t>
            </a:r>
            <a:r>
              <a:rPr lang="en-US">
                <a:solidFill>
                  <a:srgbClr val="0000FF"/>
                </a:solidFill>
                <a:latin typeface="Arial" charset="0"/>
              </a:rPr>
              <a:t>bit mask</a:t>
            </a:r>
            <a:r>
              <a:rPr lang="en-US">
                <a:latin typeface="Arial" charset="0"/>
              </a:rPr>
              <a:t> to clear unwanted bits</a:t>
            </a:r>
          </a:p>
          <a:p>
            <a:pPr lvl="2"/>
            <a:r>
              <a:rPr lang="en-US">
                <a:latin typeface="Arial" charset="0"/>
              </a:rPr>
              <a:t>Positions you want to keep = 1</a:t>
            </a:r>
          </a:p>
          <a:p>
            <a:pPr lvl="2"/>
            <a:r>
              <a:rPr lang="en-US">
                <a:latin typeface="Arial" charset="0"/>
              </a:rPr>
              <a:t>Positions you want to clear = 0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Examples: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To get lowest 16 bits  mask = 0x0000FFFF</a:t>
            </a:r>
          </a:p>
          <a:p>
            <a:pPr lvl="2"/>
            <a:r>
              <a:rPr lang="en-US">
                <a:latin typeface="Arial" charset="0"/>
              </a:rPr>
              <a:t>To get upper 16 bits </a:t>
            </a:r>
            <a:r>
              <a:rPr lang="en-US">
                <a:latin typeface="Arial" charset="0"/>
                <a:sym typeface="Wingdings" charset="0"/>
              </a:rPr>
              <a:t> mask = 0xFFFF0000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24-31 </a:t>
            </a:r>
            <a:r>
              <a:rPr lang="en-US">
                <a:latin typeface="Arial" charset="0"/>
                <a:sym typeface="Wingdings" charset="0"/>
              </a:rPr>
              <a:t> mask = 0xFF000000</a:t>
            </a:r>
            <a:endParaRPr lang="en-US">
              <a:latin typeface="Arial" charset="0"/>
            </a:endParaRPr>
          </a:p>
          <a:p>
            <a:pPr lvl="2"/>
            <a:r>
              <a:rPr lang="en-US">
                <a:latin typeface="Arial" charset="0"/>
              </a:rPr>
              <a:t>To get bits 1-6 </a:t>
            </a:r>
            <a:r>
              <a:rPr lang="en-US">
                <a:latin typeface="Arial" charset="0"/>
                <a:sym typeface="Wingdings" charset="0"/>
              </a:rPr>
              <a:t> mask = 0...0 0111 1110</a:t>
            </a:r>
            <a:r>
              <a:rPr lang="en-US" baseline="-25000">
                <a:latin typeface="Arial" charset="0"/>
                <a:sym typeface="Wingdings" charset="0"/>
              </a:rPr>
              <a:t>2</a:t>
            </a:r>
            <a:r>
              <a:rPr lang="en-US">
                <a:latin typeface="Arial" charset="0"/>
                <a:sym typeface="Wingdings" charset="0"/>
              </a:rPr>
              <a:t> = 0x0000007E</a:t>
            </a:r>
          </a:p>
        </p:txBody>
      </p:sp>
      <p:sp>
        <p:nvSpPr>
          <p:cNvPr id="2662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3DC5CAD-3CD5-CB4A-85F2-36BC9A488EB8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C6BD778-624C-D94B-86AC-2FCE257761EC}" type="slidenum">
              <a:rPr lang="en-US" sz="1200">
                <a:latin typeface="Garamond" charset="0"/>
                <a:cs typeface="Arial" charset="0"/>
              </a:rPr>
              <a:pPr eaLnBrk="1" hangingPunct="1"/>
              <a:t>12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53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Extracting bits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2"/>
              <a:defRPr/>
            </a:pPr>
            <a:r>
              <a:rPr lang="en-US" dirty="0" smtClean="0">
                <a:ea typeface="+mn-ea"/>
              </a:rPr>
              <a:t>Shift bits to right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Shift amount = original position of lowest bit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Lowest 16 bits </a:t>
            </a:r>
            <a:r>
              <a:rPr lang="en-US" dirty="0" smtClean="0">
                <a:sym typeface="Wingdings" pitchFamily="2" charset="2"/>
              </a:rPr>
              <a:t> bits 0-15  no shift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Upper 16 bits  bits 16-31  shift right by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Bits 24-31  shift right by 24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Bits 1-6  shift right by 1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Order doesn’t really matter</a:t>
            </a:r>
          </a:p>
          <a:p>
            <a:pPr marL="841375" lvl="1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Could shift first and then AND to mask out upper bits</a:t>
            </a:r>
          </a:p>
          <a:p>
            <a:pPr marL="514350" indent="-514350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Can combine steps in single operation</a:t>
            </a:r>
          </a:p>
          <a:p>
            <a:pPr marL="841375" lvl="1" indent="-514350">
              <a:buFont typeface="Wingdings" pitchFamily="2" charset="2"/>
              <a:buChar char="q"/>
              <a:defRPr/>
            </a:pPr>
            <a:r>
              <a:rPr lang="en-US" dirty="0" smtClean="0"/>
              <a:t>Examples: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Upper 16 bits of x = (x &amp; 0xFFFF0000) &gt;&gt; 16</a:t>
            </a:r>
          </a:p>
          <a:p>
            <a:pPr marL="1193800" lvl="2" indent="-514350">
              <a:buFont typeface="Wingdings" pitchFamily="2" charset="2"/>
              <a:buChar char="n"/>
              <a:defRPr/>
            </a:pPr>
            <a:r>
              <a:rPr lang="en-US" dirty="0" smtClean="0"/>
              <a:t>Bits 1-6 of x = (x &amp; 0x0000007E) &gt;&gt; 1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2765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CA5C56-AF59-BB43-965B-64B1D1600CE1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765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0B57B71-EEC5-2A48-B2BA-F564603FB43F}" type="slidenum">
              <a:rPr lang="en-US" sz="1200">
                <a:latin typeface="Garamond" charset="0"/>
                <a:cs typeface="Arial" charset="0"/>
              </a:rPr>
              <a:pPr eaLnBrk="1" hangingPunct="1"/>
              <a:t>13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8093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Next time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altLang="en-US" sz="2800" smtClean="0">
                <a:ea typeface="ＭＳ Ｐゴシック" charset="-128"/>
              </a:rPr>
              <a:t>Hexadecimal output</a:t>
            </a: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Dynamic memory allocation</a:t>
            </a:r>
            <a:endParaRPr lang="en-US" altLang="en-US" sz="2800" dirty="0" smtClean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 smtClean="0">
                <a:ea typeface="ＭＳ Ｐゴシック" charset="-128"/>
              </a:rPr>
              <a:t>Exam 3 Review</a:t>
            </a:r>
            <a:endParaRPr lang="en-US" altLang="en-US" sz="28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endParaRPr lang="en-US" altLang="en-US" sz="2800" dirty="0">
              <a:ea typeface="ＭＳ Ｐゴシック" charset="-128"/>
            </a:endParaRPr>
          </a:p>
          <a:p>
            <a:pPr>
              <a:lnSpc>
                <a:spcPct val="90000"/>
              </a:lnSpc>
            </a:pPr>
            <a:r>
              <a:rPr lang="en-US" altLang="en-US" sz="2800" dirty="0">
                <a:ea typeface="ＭＳ Ｐゴシック" charset="-128"/>
              </a:rPr>
              <a:t>Reminders:</a:t>
            </a:r>
          </a:p>
          <a:p>
            <a:pPr lvl="1"/>
            <a:r>
              <a:rPr lang="en-US" altLang="en-US" dirty="0"/>
              <a:t>Program 6 due today</a:t>
            </a:r>
          </a:p>
          <a:p>
            <a:pPr lvl="1"/>
            <a:r>
              <a:rPr lang="en-US" altLang="en-US" dirty="0"/>
              <a:t>Program 7 due Tuesday, 7/3</a:t>
            </a:r>
          </a:p>
          <a:p>
            <a:pPr lvl="1"/>
            <a:r>
              <a:rPr lang="en-US" altLang="en-US" dirty="0"/>
              <a:t>Extra credit programs (8 &amp; 9) to be posted, due 7/3</a:t>
            </a:r>
          </a:p>
          <a:p>
            <a:pPr lvl="1"/>
            <a:r>
              <a:rPr lang="en-US" altLang="en-US" dirty="0"/>
              <a:t>Exam 3: Monday, 7/2</a:t>
            </a:r>
          </a:p>
          <a:p>
            <a:pPr lvl="2"/>
            <a:r>
              <a:rPr lang="en-US" altLang="en-US" dirty="0"/>
              <a:t>Will be allowed one 8.5” x 11” note sheet</a:t>
            </a:r>
          </a:p>
          <a:p>
            <a:pPr lvl="1"/>
            <a:r>
              <a:rPr lang="en-US" altLang="en-US" dirty="0"/>
              <a:t>Last day to submit programs: Tuesday, 7/3, 5:00 </a:t>
            </a:r>
            <a:r>
              <a:rPr lang="en-US" altLang="en-US" dirty="0" smtClean="0"/>
              <a:t>PM</a:t>
            </a:r>
            <a:endParaRPr lang="en-US" altLang="en-US" dirty="0"/>
          </a:p>
        </p:txBody>
      </p:sp>
      <p:sp>
        <p:nvSpPr>
          <p:cNvPr id="2867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645E9A5-66F5-9B4D-936B-B55B4AA3A80C}" type="datetime1">
              <a:rPr lang="en-US" altLang="en-US" sz="1200" smtClean="0"/>
              <a:t>6/28/18</a:t>
            </a:fld>
            <a:endParaRPr lang="en-US" alt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86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FD487E4-B7CF-6447-A0D8-28268F756D8E}" type="slidenum">
              <a:rPr lang="en-US" altLang="en-US" sz="1200"/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Lecture outline</a:t>
            </a:r>
            <a:endParaRPr lang="en-US" alt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 smtClean="0"/>
              <a:t>Announcements/reminders</a:t>
            </a:r>
          </a:p>
          <a:p>
            <a:pPr lvl="1"/>
            <a:r>
              <a:rPr lang="en-US" altLang="en-US" dirty="0" smtClean="0"/>
              <a:t>Program 6 due today</a:t>
            </a:r>
          </a:p>
          <a:p>
            <a:pPr lvl="1"/>
            <a:r>
              <a:rPr lang="en-US" altLang="en-US" dirty="0" smtClean="0"/>
              <a:t>Program 7 due Tuesday, 7/3</a:t>
            </a:r>
          </a:p>
          <a:p>
            <a:pPr lvl="1"/>
            <a:r>
              <a:rPr lang="en-US" altLang="en-US" dirty="0" smtClean="0"/>
              <a:t>Extra credit programs (8 &amp; 9) to be posted, due 7/3</a:t>
            </a:r>
          </a:p>
          <a:p>
            <a:pPr lvl="1"/>
            <a:r>
              <a:rPr lang="en-US" altLang="en-US" dirty="0" smtClean="0"/>
              <a:t>Exam 3: Monday, 7/2</a:t>
            </a:r>
          </a:p>
          <a:p>
            <a:pPr lvl="2"/>
            <a:r>
              <a:rPr lang="en-US" altLang="en-US" dirty="0" smtClean="0"/>
              <a:t>Will be allowed one 8.5” x 11” note sheet</a:t>
            </a:r>
          </a:p>
          <a:p>
            <a:pPr lvl="1"/>
            <a:r>
              <a:rPr lang="en-US" altLang="en-US" dirty="0" smtClean="0"/>
              <a:t>Last day to submit programs: Tuesday, 7/3, 5:00 PM</a:t>
            </a:r>
          </a:p>
          <a:p>
            <a:r>
              <a:rPr lang="en-US" altLang="en-US" dirty="0" smtClean="0"/>
              <a:t>Today’s class</a:t>
            </a:r>
          </a:p>
          <a:p>
            <a:pPr lvl="1"/>
            <a:r>
              <a:rPr lang="en-US" altLang="en-US" dirty="0" smtClean="0"/>
              <a:t>Bitwise operators and their </a:t>
            </a:r>
            <a:r>
              <a:rPr lang="en-US" altLang="en-US" dirty="0" smtClean="0"/>
              <a:t>applications</a:t>
            </a:r>
            <a:endParaRPr lang="en-US" altLang="en-US" dirty="0" smtClean="0"/>
          </a:p>
        </p:txBody>
      </p:sp>
      <p:sp>
        <p:nvSpPr>
          <p:cNvPr id="410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fld id="{4981FB87-5196-8E4A-BA7A-10DD593DAF62}" type="datetime1">
              <a:rPr lang="en-US" altLang="en-US" sz="1200" smtClean="0">
                <a:latin typeface="Garamond" charset="0"/>
                <a:ea typeface="Garamond" charset="0"/>
                <a:cs typeface="Garamond" charset="0"/>
              </a:rPr>
              <a:t>6/28/18</a:t>
            </a:fld>
            <a:endParaRPr lang="en-US" alt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ECE Application Programming: Lecture 14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>
              <a:buNone/>
            </a:pPr>
            <a:fld id="{9F25BC68-327E-A147-B3B0-58E135724703}" type="slidenum">
              <a:rPr lang="en-US" altLang="en-US" sz="1200" smtClean="0">
                <a:latin typeface="Garamond" charset="0"/>
                <a:ea typeface="Garamond" charset="0"/>
                <a:cs typeface="Garamond" charset="0"/>
              </a:rPr>
              <a:pPr>
                <a:buNone/>
              </a:pPr>
              <a:t>2</a:t>
            </a:fld>
            <a:endParaRPr lang="en-US" altLang="en-US" sz="1200" dirty="0">
              <a:latin typeface="Garamond" charset="0"/>
              <a:ea typeface="Garamond" charset="0"/>
              <a:cs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Review: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cs typeface="Courier New" pitchFamily="49" charset="0"/>
              </a:rPr>
              <a:t>Character </a:t>
            </a:r>
            <a:r>
              <a:rPr lang="en-US" dirty="0">
                <a:cs typeface="Courier New" pitchFamily="49" charset="0"/>
              </a:rPr>
              <a:t>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(FILE *stream);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getchar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ungetc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c, FILE *stream);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cs typeface="Courier New" pitchFamily="49" charset="0"/>
              </a:rPr>
              <a:t>Line input</a:t>
            </a:r>
          </a:p>
          <a:p>
            <a:pPr lvl="1">
              <a:buFont typeface="Wingdings" pitchFamily="1" charset="2"/>
              <a:buChar char="q"/>
              <a:defRPr/>
            </a:pPr>
            <a:r>
              <a:rPr lang="en-US" dirty="0">
                <a:latin typeface="Courier New" pitchFamily="49" charset="0"/>
                <a:cs typeface="Courier New" pitchFamily="49" charset="0"/>
              </a:rPr>
              <a:t>char *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fgets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(char *s,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n, FILE *stream);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latin typeface="Courier New" pitchFamily="49" charset="0"/>
              <a:ea typeface="+mn-ea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B5A36E71-0314-6F49-87CC-7E01287AD40C}" type="datetime1">
              <a:rPr lang="en-US" altLang="en-US" sz="1200" smtClean="0">
                <a:latin typeface="Garamond" charset="0"/>
              </a:rPr>
              <a:t>6/28/18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44E7215A-5F3D-6344-9A2F-080E04C3ED48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247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bit manipulation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Bitwise operators: |  &amp;  ^  ~</a:t>
            </a:r>
          </a:p>
          <a:p>
            <a:pPr lvl="1"/>
            <a:r>
              <a:rPr lang="en-US">
                <a:latin typeface="Arial" charset="0"/>
              </a:rPr>
              <a:t>Used for desired logical operations</a:t>
            </a:r>
          </a:p>
          <a:p>
            <a:pPr lvl="1"/>
            <a:r>
              <a:rPr lang="en-US">
                <a:latin typeface="Arial" charset="0"/>
              </a:rPr>
              <a:t>Used to set/clear bits</a:t>
            </a:r>
          </a:p>
          <a:p>
            <a:r>
              <a:rPr lang="en-US">
                <a:latin typeface="Arial" charset="0"/>
              </a:rPr>
              <a:t>Bit shifts: &lt;&lt;    &gt;&gt;</a:t>
            </a:r>
          </a:p>
          <a:p>
            <a:pPr lvl="1"/>
            <a:r>
              <a:rPr lang="en-US">
                <a:latin typeface="Arial" charset="0"/>
              </a:rPr>
              <a:t>Used to shift bits into position</a:t>
            </a:r>
          </a:p>
          <a:p>
            <a:pPr lvl="1"/>
            <a:r>
              <a:rPr lang="en-US">
                <a:latin typeface="Arial" charset="0"/>
              </a:rPr>
              <a:t>Used for multiplication/division by powers of 2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5C762E7-515B-B843-843F-BE6071155E88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7711EDE-453B-7143-8061-C9C3F49546CF}" type="slidenum">
              <a:rPr lang="en-US" sz="1200">
                <a:latin typeface="Garamond" charset="0"/>
                <a:cs typeface="Arial" charset="0"/>
              </a:rPr>
              <a:pPr eaLnBrk="1" hangingPunct="1"/>
              <a:t>4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060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Bitwise operations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Evaluate each of the following expressions if you have the following unsigned ints:</a:t>
            </a:r>
          </a:p>
          <a:p>
            <a:pPr lvl="1"/>
            <a:r>
              <a:rPr lang="en-US" altLang="en-US">
                <a:ea typeface="ＭＳ Ｐゴシック" charset="-128"/>
              </a:rPr>
              <a:t>A = 7, B = 10, and C = 0xFFFFFFFF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&amp; B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| ~B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^ C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&lt;&lt; 4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B &gt;&gt; 5</a:t>
            </a:r>
          </a:p>
          <a:p>
            <a:r>
              <a:rPr lang="en-US" altLang="en-US">
                <a:latin typeface="Courier New" charset="0"/>
                <a:ea typeface="ＭＳ Ｐゴシック" charset="-128"/>
              </a:rPr>
              <a:t>A | (B &lt;&lt; 2)</a:t>
            </a:r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D3E49F6F-ED58-0440-A57B-1FECA58C4979}" type="datetime1">
              <a:rPr lang="en-US" altLang="en-US" sz="1200" smtClean="0">
                <a:latin typeface="Garamond" charset="0"/>
              </a:rPr>
              <a:t>6/28/18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663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E82A3833-BBBF-8041-9838-E6A549C274CB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69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charset="-128"/>
              </a:rPr>
              <a:t>Example: Solution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2300">
                <a:ea typeface="ＭＳ Ｐゴシック" charset="-128"/>
              </a:rPr>
              <a:t>First step: convert A &amp; B to binary (or hex)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ea typeface="ＭＳ Ｐゴシック" charset="-128"/>
              </a:rPr>
              <a:t>A = 7 = 0111</a:t>
            </a:r>
            <a:r>
              <a:rPr lang="en-US" altLang="en-US" sz="2000" baseline="-25000">
                <a:ea typeface="ＭＳ Ｐゴシック" charset="-128"/>
              </a:rPr>
              <a:t>2</a:t>
            </a:r>
            <a:r>
              <a:rPr lang="en-US" altLang="en-US" sz="2000">
                <a:ea typeface="ＭＳ Ｐゴシック" charset="-128"/>
              </a:rPr>
              <a:t> = 0x7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ea typeface="ＭＳ Ｐゴシック" charset="-128"/>
              </a:rPr>
              <a:t>B = 10 = 1010</a:t>
            </a:r>
            <a:r>
              <a:rPr lang="en-US" altLang="en-US" sz="2000" baseline="-25000">
                <a:ea typeface="ＭＳ Ｐゴシック" charset="-128"/>
              </a:rPr>
              <a:t>2</a:t>
            </a:r>
            <a:r>
              <a:rPr lang="en-US" altLang="en-US" sz="2000">
                <a:ea typeface="ＭＳ Ｐゴシック" charset="-128"/>
              </a:rPr>
              <a:t> = 0xA</a:t>
            </a:r>
          </a:p>
          <a:p>
            <a:pPr>
              <a:lnSpc>
                <a:spcPct val="80000"/>
              </a:lnSpc>
            </a:pPr>
            <a:r>
              <a:rPr lang="en-US" altLang="en-US" sz="2300">
                <a:ea typeface="ＭＳ Ｐゴシック" charset="-128"/>
              </a:rPr>
              <a:t>Now solve problems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&amp; B = 0111 &amp; 1010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0010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 </a:t>
            </a:r>
            <a:endParaRPr lang="en-US" altLang="en-US" sz="2000">
              <a:latin typeface="Courier New" charset="0"/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| ~B = 0111 | ~1010 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= 0111 | 0101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0111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/>
            </a:r>
            <a:b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</a:b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Upper 28 bits = 1!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	Final answer: 0xFFFFFFF7</a:t>
            </a:r>
            <a:endParaRPr lang="en-US" altLang="en-US" sz="2000">
              <a:latin typeface="Courier New" charset="0"/>
              <a:ea typeface="ＭＳ Ｐゴシック" charset="-128"/>
            </a:endParaRP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^ C = (0000 ... 0111) ^ (1111 ... 1111)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1111 ... 1000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 </a:t>
            </a:r>
            <a:r>
              <a:rPr lang="en-US" altLang="en-US" sz="2000">
                <a:latin typeface="Courier New" charset="0"/>
                <a:ea typeface="ＭＳ Ｐゴシック" charset="-128"/>
              </a:rPr>
              <a:t>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0xFFFFFFF8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&lt;&lt; 4 = 0111 &lt;&lt; (4 bits)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01110000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 = 0x70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B &gt;&gt; 5 = 1010 &gt;&gt; (5 bits) = 0</a:t>
            </a:r>
          </a:p>
          <a:p>
            <a:pPr lvl="2">
              <a:lnSpc>
                <a:spcPct val="80000"/>
              </a:lnSpc>
            </a:pPr>
            <a:r>
              <a:rPr lang="en-US" altLang="en-US" sz="1700">
                <a:ea typeface="ＭＳ Ｐゴシック" charset="-128"/>
              </a:rPr>
              <a:t>Only lowest 4 bits of B contain non-zero values!</a:t>
            </a:r>
          </a:p>
          <a:p>
            <a:pPr lvl="1">
              <a:lnSpc>
                <a:spcPct val="80000"/>
              </a:lnSpc>
            </a:pPr>
            <a:r>
              <a:rPr lang="en-US" altLang="en-US" sz="2000">
                <a:latin typeface="Courier New" charset="0"/>
                <a:ea typeface="ＭＳ Ｐゴシック" charset="-128"/>
              </a:rPr>
              <a:t>A | (B &lt;&lt; 2)</a:t>
            </a:r>
            <a:r>
              <a:rPr lang="en-US" altLang="en-US" sz="2000">
                <a:ea typeface="ＭＳ Ｐゴシック" charset="-128"/>
              </a:rPr>
              <a:t> =  </a:t>
            </a:r>
            <a:r>
              <a:rPr lang="en-US" altLang="en-US" sz="2000">
                <a:latin typeface="Courier New" charset="0"/>
                <a:ea typeface="ＭＳ Ｐゴシック" charset="-128"/>
              </a:rPr>
              <a:t>0111 | (1010 &lt;&lt; 2 bits)</a:t>
            </a:r>
          </a:p>
          <a:p>
            <a:pPr lvl="1">
              <a:lnSpc>
                <a:spcPct val="80000"/>
              </a:lnSpc>
              <a:buFont typeface="Wingdings" charset="2"/>
              <a:buNone/>
            </a:pPr>
            <a:r>
              <a:rPr lang="en-US" altLang="en-US" sz="2000">
                <a:latin typeface="Courier New" charset="0"/>
                <a:ea typeface="ＭＳ Ｐゴシック" charset="-128"/>
              </a:rPr>
              <a:t>				= 0111 | 101000 = </a:t>
            </a:r>
            <a:r>
              <a:rPr lang="en-US" altLang="en-US" sz="2000" b="1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101111</a:t>
            </a:r>
            <a:r>
              <a:rPr lang="en-US" altLang="en-US" sz="2000" b="1" baseline="-25000">
                <a:solidFill>
                  <a:srgbClr val="FF0000"/>
                </a:solidFill>
                <a:latin typeface="Courier New" charset="0"/>
                <a:ea typeface="ＭＳ Ｐゴシック" charset="-128"/>
              </a:rPr>
              <a:t>2</a:t>
            </a:r>
            <a:endParaRPr lang="en-US" altLang="en-US" sz="2000">
              <a:latin typeface="Courier New" charset="0"/>
              <a:ea typeface="ＭＳ Ｐゴシック" charset="-128"/>
            </a:endParaRPr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8399DAD3-BA57-9A48-BBC4-292BD7C71057}" type="datetime1">
              <a:rPr lang="en-US" altLang="en-US" sz="1200" smtClean="0">
                <a:latin typeface="Garamond" charset="0"/>
              </a:rPr>
              <a:t>6/28/18</a:t>
            </a:fld>
            <a:endParaRPr lang="en-US" alt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76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3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accent2"/>
              </a:buClr>
              <a:buSzPct val="60000"/>
              <a:buFont typeface="Wingdings" charset="2"/>
              <a:buChar char="q"/>
              <a:defRPr sz="26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1"/>
              </a:buClr>
              <a:buSzPct val="65000"/>
              <a:buFont typeface="Wingdings" charset="2"/>
              <a:buChar char="n"/>
              <a:defRPr sz="2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accent2"/>
              </a:buClr>
              <a:buSzPct val="70000"/>
              <a:buFont typeface="Wingdings" charset="2"/>
              <a:buChar char="q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fld id="{71A41088-BD62-4241-B160-DA6A444FE648}" type="slidenum">
              <a:rPr lang="en-US" altLang="en-US" sz="1200">
                <a:latin typeface="Garamond" charset="0"/>
              </a:rPr>
              <a:pPr eaLnBrk="1" hangingPunct="1"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Example: Common bitwise operations</a:t>
            </a:r>
            <a:endParaRPr lang="en-US" dirty="0">
              <a:ea typeface="+mj-ea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latin typeface="Arial" charset="0"/>
              </a:rPr>
              <a:t>Given an </a:t>
            </a:r>
            <a:r>
              <a:rPr lang="en-US" dirty="0">
                <a:latin typeface="Courier New" charset="0"/>
                <a:cs typeface="Courier New" charset="0"/>
              </a:rPr>
              <a:t>unsigned </a:t>
            </a:r>
            <a:r>
              <a:rPr lang="en-US" dirty="0" err="1">
                <a:latin typeface="Courier New" charset="0"/>
                <a:cs typeface="Courier New" charset="0"/>
              </a:rPr>
              <a:t>int</a:t>
            </a:r>
            <a:r>
              <a:rPr lang="en-US" dirty="0">
                <a:latin typeface="Arial" charset="0"/>
              </a:rPr>
              <a:t>,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, and a number,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</a:rPr>
              <a:t>, how would you:</a:t>
            </a:r>
          </a:p>
          <a:p>
            <a:pPr lvl="1"/>
            <a:r>
              <a:rPr lang="en-US" dirty="0">
                <a:latin typeface="Arial" charset="0"/>
              </a:rPr>
              <a:t>Clear all bits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Clear the lower 16 bits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  <a:cs typeface="Courier New" charset="0"/>
              </a:rPr>
              <a:t> (mask out lower bits)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Flip all bits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Flip bit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</a:rPr>
              <a:t>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Set bit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</a:rPr>
              <a:t>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  <a:cs typeface="Courier New" charset="0"/>
              </a:rPr>
              <a:t> (i.e., make sure bit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  <a:cs typeface="Courier New" charset="0"/>
              </a:rPr>
              <a:t> is 1)</a:t>
            </a:r>
            <a:r>
              <a:rPr lang="en-US" dirty="0">
                <a:latin typeface="Arial" charset="0"/>
              </a:rPr>
              <a:t>?</a:t>
            </a:r>
          </a:p>
          <a:p>
            <a:pPr lvl="1"/>
            <a:r>
              <a:rPr lang="en-US" dirty="0">
                <a:latin typeface="Arial" charset="0"/>
              </a:rPr>
              <a:t>Clear bit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</a:rPr>
              <a:t> of </a:t>
            </a:r>
            <a:r>
              <a:rPr lang="en-US" dirty="0">
                <a:latin typeface="Courier New" charset="0"/>
                <a:cs typeface="Courier New" charset="0"/>
              </a:rPr>
              <a:t>n</a:t>
            </a:r>
            <a:r>
              <a:rPr lang="en-US" dirty="0">
                <a:latin typeface="Arial" charset="0"/>
                <a:cs typeface="Courier New" charset="0"/>
              </a:rPr>
              <a:t> (i.e., make sure bit </a:t>
            </a:r>
            <a:r>
              <a:rPr lang="en-US" dirty="0">
                <a:latin typeface="Courier New" charset="0"/>
                <a:cs typeface="Courier New" charset="0"/>
              </a:rPr>
              <a:t>b</a:t>
            </a:r>
            <a:r>
              <a:rPr lang="en-US" dirty="0">
                <a:latin typeface="Arial" charset="0"/>
                <a:cs typeface="Courier New" charset="0"/>
              </a:rPr>
              <a:t> is 0)</a:t>
            </a:r>
            <a:r>
              <a:rPr lang="en-US" dirty="0">
                <a:latin typeface="Arial" charset="0"/>
              </a:rPr>
              <a:t>?</a:t>
            </a:r>
          </a:p>
          <a:p>
            <a:r>
              <a:rPr lang="en-US" dirty="0" smtClean="0">
                <a:latin typeface="Arial" charset="0"/>
              </a:rPr>
              <a:t>Notes: </a:t>
            </a:r>
          </a:p>
          <a:p>
            <a:pPr lvl="1"/>
            <a:r>
              <a:rPr lang="en-US" dirty="0" smtClean="0">
                <a:latin typeface="Arial" charset="0"/>
              </a:rPr>
              <a:t>0 </a:t>
            </a:r>
            <a:r>
              <a:rPr lang="en-US" dirty="0">
                <a:latin typeface="Arial" charset="0"/>
              </a:rPr>
              <a:t>≤ b ≤ 31; least significant (rightmost) bit is bit </a:t>
            </a:r>
            <a:r>
              <a:rPr lang="en-US" dirty="0" smtClean="0">
                <a:latin typeface="Arial" charset="0"/>
              </a:rPr>
              <a:t>0</a:t>
            </a:r>
          </a:p>
          <a:p>
            <a:pPr lvl="1"/>
            <a:r>
              <a:rPr lang="en-US" dirty="0" smtClean="0">
                <a:latin typeface="Arial" charset="0"/>
              </a:rPr>
              <a:t>Leave all other bits unchanged when performing operations above</a:t>
            </a:r>
            <a:endParaRPr lang="en-US" dirty="0">
              <a:latin typeface="Arial" charset="0"/>
            </a:endParaRP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B72092C-A6E1-DE45-AE08-4E2C0CF3D20B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CFB0E67-3BE1-124D-9D91-84A2BF460339}" type="slidenum">
              <a:rPr lang="en-US" sz="1200">
                <a:latin typeface="Garamond" charset="0"/>
                <a:cs typeface="Arial" charset="0"/>
              </a:rPr>
              <a:pPr eaLnBrk="1" hangingPunct="1"/>
              <a:t>7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62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</a:rPr>
              <a:t>Example solution</a:t>
            </a:r>
            <a:endParaRPr lang="en-US" dirty="0">
              <a:ea typeface="+mj-ea"/>
            </a:endParaRP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6525"/>
          </a:xfrm>
        </p:spPr>
        <p:txBody>
          <a:bodyPr/>
          <a:lstStyle/>
          <a:p>
            <a:r>
              <a:rPr lang="en-US">
                <a:latin typeface="Arial" charset="0"/>
              </a:rPr>
              <a:t>Given an </a:t>
            </a:r>
            <a:r>
              <a:rPr lang="en-US">
                <a:latin typeface="Courier New" charset="0"/>
                <a:cs typeface="Courier New" charset="0"/>
              </a:rPr>
              <a:t>unsigned int</a:t>
            </a:r>
            <a:r>
              <a:rPr lang="en-US">
                <a:latin typeface="Arial" charset="0"/>
              </a:rPr>
              <a:t>,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, and a number, </a:t>
            </a:r>
            <a:r>
              <a:rPr lang="en-US">
                <a:latin typeface="Courier New" charset="0"/>
                <a:cs typeface="Courier New" charset="0"/>
              </a:rPr>
              <a:t>b</a:t>
            </a:r>
            <a:r>
              <a:rPr lang="en-US">
                <a:latin typeface="Arial" charset="0"/>
              </a:rPr>
              <a:t>, how would you:</a:t>
            </a:r>
          </a:p>
          <a:p>
            <a:pPr lvl="1"/>
            <a:r>
              <a:rPr lang="en-US">
                <a:latin typeface="Arial" charset="0"/>
              </a:rPr>
              <a:t>Clear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0;</a:t>
            </a:r>
          </a:p>
          <a:p>
            <a:pPr lvl="1"/>
            <a:r>
              <a:rPr lang="en-US">
                <a:latin typeface="Arial" charset="0"/>
              </a:rPr>
              <a:t>Clear the lower 16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  <a:cs typeface="Courier New" charset="0"/>
              </a:rPr>
              <a:t> (mask out lower bits)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>
                <a:latin typeface="Arial" charset="0"/>
              </a:rPr>
              <a:t>X &amp; 0 = 0, regardless of whether X = 0 or X = 1</a:t>
            </a:r>
          </a:p>
          <a:p>
            <a:pPr lvl="3"/>
            <a:r>
              <a:rPr lang="en-US">
                <a:latin typeface="Arial" charset="0"/>
              </a:rPr>
              <a:t>Should AND lower 16 bits with 0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n &amp; 0xFFFF0000;</a:t>
            </a:r>
          </a:p>
          <a:p>
            <a:pPr lvl="1"/>
            <a:r>
              <a:rPr lang="en-US">
                <a:latin typeface="Arial" charset="0"/>
              </a:rPr>
              <a:t>Flip all bits of </a:t>
            </a:r>
            <a:r>
              <a:rPr lang="en-US">
                <a:latin typeface="Courier New" charset="0"/>
                <a:cs typeface="Courier New" charset="0"/>
              </a:rPr>
              <a:t>n</a:t>
            </a:r>
            <a:r>
              <a:rPr lang="en-US">
                <a:latin typeface="Arial" charset="0"/>
              </a:rPr>
              <a:t>?</a:t>
            </a:r>
          </a:p>
          <a:p>
            <a:pPr lvl="2"/>
            <a:r>
              <a:rPr lang="en-US" b="1">
                <a:solidFill>
                  <a:srgbClr val="FF0000"/>
                </a:solidFill>
                <a:latin typeface="Courier New" charset="0"/>
                <a:cs typeface="Courier New" charset="0"/>
              </a:rPr>
              <a:t>n = ~n;</a:t>
            </a:r>
          </a:p>
          <a:p>
            <a:pPr lvl="2"/>
            <a:endParaRPr lang="en-US">
              <a:latin typeface="Arial" charset="0"/>
            </a:endParaRP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6A1BEE5-17C2-1644-8A05-69A3B6B637B4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B95E1E-8B49-0643-93CE-1ADC21752FB0}" type="slidenum">
              <a:rPr lang="en-US" sz="1200">
                <a:latin typeface="Garamond" charset="0"/>
                <a:cs typeface="Arial" charset="0"/>
              </a:rPr>
              <a:pPr eaLnBrk="1" hangingPunct="1"/>
              <a:t>8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Given an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unsigned </a:t>
            </a:r>
            <a:r>
              <a:rPr lang="en-US" dirty="0" err="1" smtClean="0">
                <a:latin typeface="Courier New" pitchFamily="49" charset="0"/>
                <a:ea typeface="+mn-ea"/>
                <a:cs typeface="Courier New" pitchFamily="49" charset="0"/>
              </a:rPr>
              <a:t>int</a:t>
            </a:r>
            <a:r>
              <a:rPr lang="en-US" dirty="0" smtClean="0">
                <a:ea typeface="+mn-ea"/>
              </a:rPr>
              <a:t>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n</a:t>
            </a:r>
            <a:r>
              <a:rPr lang="en-US" dirty="0" smtClean="0">
                <a:ea typeface="+mn-ea"/>
              </a:rPr>
              <a:t>, and a number, </a:t>
            </a:r>
            <a:r>
              <a:rPr lang="en-US" dirty="0" smtClean="0">
                <a:latin typeface="Courier New" pitchFamily="49" charset="0"/>
                <a:ea typeface="+mn-ea"/>
                <a:cs typeface="Courier New" pitchFamily="49" charset="0"/>
              </a:rPr>
              <a:t>b</a:t>
            </a:r>
            <a:r>
              <a:rPr lang="en-US" dirty="0" smtClean="0">
                <a:ea typeface="+mn-ea"/>
              </a:rPr>
              <a:t>, how would you: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Flip bit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/>
              <a:t> of 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X ^ 1 = ~X,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/>
              <a:t>Need 1 in bit position b </a:t>
            </a:r>
            <a:r>
              <a:rPr lang="en-US" dirty="0">
                <a:sym typeface="Wingdings" pitchFamily="2" charset="2"/>
              </a:rPr>
              <a:t> </a:t>
            </a:r>
            <a:r>
              <a:rPr lang="en-US" dirty="0">
                <a:latin typeface="Courier New" pitchFamily="49" charset="0"/>
                <a:cs typeface="Courier New" pitchFamily="49" charset="0"/>
                <a:sym typeface="Wingdings" pitchFamily="2" charset="2"/>
              </a:rPr>
              <a:t>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  <a:sym typeface="Wingdings" pitchFamily="2" charset="2"/>
              </a:rPr>
              <a:t>n = n ^ (1 &lt;&lt; b);</a:t>
            </a:r>
            <a:endParaRPr lang="en-US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Set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(i.e., make sure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 is 1)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X | 1 = 1, regardless of whether X = 0 or X = 1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| (1 &lt;&lt; b);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Clear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/>
              <a:t> of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cs typeface="Courier New" pitchFamily="49" charset="0"/>
              </a:rPr>
              <a:t> (i.e., make sure bit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cs typeface="Courier New" pitchFamily="49" charset="0"/>
              </a:rPr>
              <a:t> is 0)</a:t>
            </a:r>
            <a:r>
              <a:rPr lang="en-US" dirty="0" smtClean="0"/>
              <a:t>?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As shown before, X &amp; 0 = 0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To get 0 in specific bit position, shift 1 to that position and then invert bit mask: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~(1 &lt;&lt; b)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n = n &amp; ~(1 &lt;&lt; b);</a:t>
            </a:r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3DC712D-CCE0-D145-8675-201A73355AF4}" type="datetime1">
              <a:rPr lang="en-US" sz="1200" smtClean="0">
                <a:latin typeface="Garamond" charset="0"/>
                <a:cs typeface="Arial" charset="0"/>
              </a:rPr>
              <a:t>6/28/18</a:t>
            </a:fld>
            <a:endParaRPr lang="en-US" sz="1200">
              <a:latin typeface="Garamond" charset="0"/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ECE Application Programming: Lecture 14</a:t>
            </a:r>
            <a:endParaRPr lang="en-US" altLang="en-US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ABEAAD7-0661-264E-ADF2-958408277C1B}" type="slidenum">
              <a:rPr lang="en-US" sz="1200">
                <a:latin typeface="Garamond" charset="0"/>
                <a:cs typeface="Arial" charset="0"/>
              </a:rPr>
              <a:pPr eaLnBrk="1" hangingPunct="1"/>
              <a:t>9</a:t>
            </a:fld>
            <a:endParaRPr lang="en-US" sz="1200">
              <a:latin typeface="Garamond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4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14326</TotalTime>
  <Words>1089</Words>
  <Application>Microsoft Macintosh PowerPoint</Application>
  <PresentationFormat>On-screen Show (4:3)</PresentationFormat>
  <Paragraphs>212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Courier New</vt:lpstr>
      <vt:lpstr>Garamond</vt:lpstr>
      <vt:lpstr>ＭＳ Ｐゴシック</vt:lpstr>
      <vt:lpstr>Wingdings</vt:lpstr>
      <vt:lpstr>Arial</vt:lpstr>
      <vt:lpstr>Edge</vt:lpstr>
      <vt:lpstr>EECE.2160 ECE Application Programming</vt:lpstr>
      <vt:lpstr>Lecture outline</vt:lpstr>
      <vt:lpstr>Review: I/O</vt:lpstr>
      <vt:lpstr>Review: bit manipulation</vt:lpstr>
      <vt:lpstr>Example: Bitwise operations</vt:lpstr>
      <vt:lpstr>Example: Solution</vt:lpstr>
      <vt:lpstr>Example: Common bitwise operations</vt:lpstr>
      <vt:lpstr>Example solution</vt:lpstr>
      <vt:lpstr>Example solution (cont.)</vt:lpstr>
      <vt:lpstr>Common bitwise operations</vt:lpstr>
      <vt:lpstr>Extracting bits</vt:lpstr>
      <vt:lpstr>Extracting bits (cont.)</vt:lpstr>
      <vt:lpstr>Extracting bits (cont.)</vt:lpstr>
      <vt:lpstr>Next time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16.216 ECE Application Programming</dc:title>
  <dc:creator>geigerm</dc:creator>
  <cp:lastModifiedBy>Microsoft Office User</cp:lastModifiedBy>
  <cp:revision>1791</cp:revision>
  <dcterms:created xsi:type="dcterms:W3CDTF">2006-04-03T05:03:01Z</dcterms:created>
  <dcterms:modified xsi:type="dcterms:W3CDTF">2018-06-28T15:23:34Z</dcterms:modified>
</cp:coreProperties>
</file>