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519" r:id="rId3"/>
    <p:sldId id="520" r:id="rId4"/>
    <p:sldId id="521" r:id="rId5"/>
    <p:sldId id="510" r:id="rId6"/>
    <p:sldId id="511" r:id="rId7"/>
    <p:sldId id="517" r:id="rId8"/>
    <p:sldId id="518" r:id="rId9"/>
    <p:sldId id="525" r:id="rId10"/>
    <p:sldId id="526" r:id="rId11"/>
    <p:sldId id="512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 varScale="1">
        <p:scale>
          <a:sx n="101" d="100"/>
          <a:sy n="101" d="100"/>
        </p:scale>
        <p:origin x="14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F71A-BB5A-8A4C-B00D-04CBBE690D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330AF-93F7-A14A-A58E-00E3FEE5AE02}" type="datetime1">
              <a:rPr lang="en-US" smtClean="0"/>
              <a:t>6/28/18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C8061-5DCA-6642-936F-32AA2C3D8BAF}" type="datetime1">
              <a:rPr lang="en-US" smtClean="0"/>
              <a:t>6/28/18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A568A-ADE5-734F-B8AE-7D5B819947F0}" type="datetime1">
              <a:rPr lang="en-US" smtClean="0"/>
              <a:t>6/28/18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355116-0C5C-AA40-BAE2-A58B599A6453}" type="datetime1">
              <a:rPr lang="en-US" smtClean="0"/>
              <a:t>6/28/18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2072D-6B82-B74F-B087-613DD366E056}" type="datetime1">
              <a:rPr lang="en-US" smtClean="0"/>
              <a:t>6/28/18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A3347-B29E-DF4C-917C-41FC18FEDE5E}" type="datetime1">
              <a:rPr lang="en-US" smtClean="0"/>
              <a:t>6/28/18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8122A-E503-5047-983C-88F4C8328018}" type="datetime1">
              <a:rPr lang="en-US" smtClean="0"/>
              <a:t>6/28/18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74192-8F0C-8742-B2D2-C66B495078F1}" type="datetime1">
              <a:rPr lang="en-US" smtClean="0"/>
              <a:t>6/28/18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D6FA7-EA3B-4D47-87A4-639CFB3990CB}" type="datetime1">
              <a:rPr lang="en-US" smtClean="0"/>
              <a:t>6/28/18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524E6-33DB-4E4D-85AF-327264FE3E6D}" type="datetime1">
              <a:rPr lang="en-US" smtClean="0"/>
              <a:t>6/28/18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FD209-D9B7-3F49-87A1-370CAFAB1DD8}" type="datetime1">
              <a:rPr lang="en-US" smtClean="0"/>
              <a:t>6/28/18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263D1-8F4D-A04D-930A-6F1407C0E2F9}" type="datetime1">
              <a:rPr lang="en-US" smtClean="0"/>
              <a:t>6/28/18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BAADB-F755-CB40-96CD-5CF18F9479DD}" type="datetime1">
              <a:rPr lang="en-US" smtClean="0"/>
              <a:t>6/28/18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8569895-F664-6644-8295-9B943122A3FF}" type="datetime1">
              <a:rPr lang="en-US" smtClean="0"/>
              <a:t>6/28/18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</a:t>
            </a:r>
            <a:r>
              <a:rPr lang="en-US" dirty="0" smtClean="0">
                <a:latin typeface="Arial" charset="0"/>
              </a:rPr>
              <a:t>er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15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3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hexadecimal output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print a number in hex, use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  <a:r>
              <a:rPr lang="en-US" sz="2800">
                <a:latin typeface="Arial" charset="0"/>
              </a:rPr>
              <a:t> or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lowercase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%X</a:t>
            </a:r>
            <a:r>
              <a:rPr lang="en-US" sz="2400">
                <a:latin typeface="Arial" charset="0"/>
              </a:rPr>
              <a:t> prints characters </a:t>
            </a:r>
            <a:r>
              <a:rPr lang="en-US" sz="2400">
                <a:latin typeface="Courier New" charset="0"/>
                <a:cs typeface="Courier New" charset="0"/>
              </a:rPr>
              <a:t>A-F</a:t>
            </a:r>
            <a:r>
              <a:rPr lang="en-US" sz="2400">
                <a:latin typeface="Arial" charset="0"/>
              </a:rPr>
              <a:t> in uppercase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0x</a:t>
            </a:r>
            <a:r>
              <a:rPr lang="en-US" sz="2800">
                <a:latin typeface="Arial" charset="0"/>
                <a:cs typeface="Courier New" charset="0"/>
              </a:rPr>
              <a:t>, </a:t>
            </a:r>
            <a:r>
              <a:rPr lang="en-US" sz="2800">
                <a:latin typeface="Arial" charset="0"/>
              </a:rPr>
              <a:t>use the </a:t>
            </a:r>
            <a:r>
              <a:rPr lang="en-US" sz="2800">
                <a:latin typeface="Courier New" charset="0"/>
                <a:cs typeface="Courier New" charset="0"/>
              </a:rPr>
              <a:t>#</a:t>
            </a:r>
            <a:r>
              <a:rPr lang="en-US" sz="2800">
                <a:latin typeface="Arial" charset="0"/>
              </a:rPr>
              <a:t> flag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To show leading </a:t>
            </a:r>
            <a:r>
              <a:rPr lang="en-US" sz="2800">
                <a:latin typeface="Courier New" charset="0"/>
                <a:cs typeface="Courier New" charset="0"/>
              </a:rPr>
              <a:t>0</a:t>
            </a:r>
            <a:r>
              <a:rPr lang="en-US" sz="2800">
                <a:latin typeface="Arial" charset="0"/>
              </a:rPr>
              <a:t>s, use precision with total # chars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Field width + 0 flag also works </a:t>
            </a:r>
            <a:r>
              <a:rPr lang="en-US" sz="2400" u="sng">
                <a:latin typeface="Arial" charset="0"/>
              </a:rPr>
              <a:t>unless</a:t>
            </a:r>
            <a:r>
              <a:rPr lang="en-US" sz="2400">
                <a:latin typeface="Arial" charset="0"/>
              </a:rPr>
              <a:t> value = 0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Examples (assume </a:t>
            </a:r>
            <a:r>
              <a:rPr lang="en-US" sz="2800">
                <a:latin typeface="Courier New" charset="0"/>
                <a:cs typeface="Courier New" charset="0"/>
              </a:rPr>
              <a:t>var1 = 0x1A2B</a:t>
            </a:r>
            <a:r>
              <a:rPr lang="en-US" sz="28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001a2b</a:t>
            </a:r>
            <a:endParaRPr lang="en-US" altLang="ja-JP" sz="2400" b="1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printf(</a:t>
            </a:r>
            <a:r>
              <a:rPr lang="ja-JP" altLang="en-US" sz="2400">
                <a:latin typeface="Courier New" charset="0"/>
                <a:cs typeface="Courier New" charset="0"/>
              </a:rPr>
              <a:t>“</a:t>
            </a:r>
            <a:r>
              <a:rPr lang="en-US" altLang="ja-JP" sz="2400">
                <a:latin typeface="Courier New" charset="0"/>
                <a:cs typeface="Courier New" charset="0"/>
              </a:rPr>
              <a:t>%#.6x</a:t>
            </a:r>
            <a:r>
              <a:rPr lang="ja-JP" altLang="en-US" sz="2400">
                <a:latin typeface="Courier New" charset="0"/>
                <a:cs typeface="Courier New" charset="0"/>
              </a:rPr>
              <a:t>”</a:t>
            </a:r>
            <a:r>
              <a:rPr lang="en-US" altLang="ja-JP" sz="2400">
                <a:latin typeface="Courier New" charset="0"/>
                <a:cs typeface="Courier New" charset="0"/>
              </a:rPr>
              <a:t>, var1) </a:t>
            </a:r>
            <a:r>
              <a:rPr lang="en-US" altLang="ja-JP" sz="240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altLang="ja-JP" sz="2400" b="1">
                <a:solidFill>
                  <a:srgbClr val="0000FF"/>
                </a:solidFill>
                <a:latin typeface="Courier New" charset="0"/>
                <a:cs typeface="Courier New" charset="0"/>
                <a:sym typeface="Wingdings" charset="0"/>
              </a:rPr>
              <a:t>0x001a2b</a:t>
            </a:r>
            <a:endParaRPr lang="en-US" sz="2400" b="1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3075AE-EA8F-AC42-9F6C-F4AF2F1558B5}" type="datetime1">
              <a:rPr lang="en-US" sz="1200" smtClean="0">
                <a:latin typeface="Garamond" charset="0"/>
              </a:rPr>
              <a:t>6/28/18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EFFC90-FB19-C44F-92C7-1247479775C9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block allocation: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Allocate block and clear it: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Resize </a:t>
            </a:r>
            <a:r>
              <a:rPr lang="en-US" dirty="0">
                <a:ea typeface="+mn-ea"/>
                <a:cs typeface="+mn-cs"/>
              </a:rPr>
              <a:t>previously allocated block: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>
                <a:ea typeface="+mn-ea"/>
                <a:cs typeface="+mn-cs"/>
              </a:rPr>
              <a:t>Deallocation</a:t>
            </a:r>
            <a:r>
              <a:rPr lang="en-US" dirty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2800" dirty="0" smtClean="0">
                <a:latin typeface="Arial" charset="0"/>
              </a:rPr>
              <a:t>Dynamically allocated array</a:t>
            </a:r>
            <a:endParaRPr lang="en-US" sz="2800" dirty="0">
              <a:latin typeface="Arial" charset="0"/>
            </a:endParaRPr>
          </a:p>
          <a:p>
            <a:pPr>
              <a:buNone/>
            </a:pP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= (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*)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malloc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(n * 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sizeof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));</a:t>
            </a:r>
            <a:endParaRPr lang="en-US" sz="26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Can then use array notation: </a:t>
            </a:r>
            <a:r>
              <a:rPr lang="en-US" sz="2400" dirty="0" err="1">
                <a:latin typeface="Arial" charset="0"/>
              </a:rPr>
              <a:t>arr</a:t>
            </a:r>
            <a:r>
              <a:rPr lang="en-US" sz="2400" dirty="0">
                <a:latin typeface="Arial" charset="0"/>
              </a:rPr>
              <a:t>[</a:t>
            </a:r>
            <a:r>
              <a:rPr lang="en-US" sz="24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] = 0;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BEB776-FDE1-D943-B306-2CB70170D8F6}" type="datetime1">
              <a:rPr lang="en-US" sz="1200" smtClean="0">
                <a:latin typeface="Garamond" charset="0"/>
              </a:rPr>
              <a:t>6/28/18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66C886-3227-CD4C-82A1-00E155131AC8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4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 3 notes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Allowed one 8.5</a:t>
            </a:r>
            <a:r>
              <a:rPr lang="ja-JP" altLang="en-US" dirty="0" smtClean="0"/>
              <a:t>”</a:t>
            </a:r>
            <a:r>
              <a:rPr lang="en-US" dirty="0" smtClean="0"/>
              <a:t> x 11</a:t>
            </a:r>
            <a:r>
              <a:rPr lang="ja-JP" altLang="en-US" dirty="0" smtClean="0"/>
              <a:t>”</a:t>
            </a:r>
            <a:r>
              <a:rPr lang="en-US" dirty="0" smtClean="0"/>
              <a:t> two-sided note sheet</a:t>
            </a:r>
          </a:p>
          <a:p>
            <a:pPr lvl="1"/>
            <a:r>
              <a:rPr lang="en-US" dirty="0" smtClean="0"/>
              <a:t>No other notes or electronic devices</a:t>
            </a:r>
          </a:p>
          <a:p>
            <a:r>
              <a:rPr lang="en-US" dirty="0" smtClean="0"/>
              <a:t>Exam lasts </a:t>
            </a:r>
            <a:r>
              <a:rPr lang="en-US" dirty="0" smtClean="0"/>
              <a:t>2 hours &amp; 20 minutes</a:t>
            </a:r>
            <a:endParaRPr lang="en-US" dirty="0" smtClean="0"/>
          </a:p>
          <a:p>
            <a:r>
              <a:rPr lang="en-US" dirty="0" smtClean="0"/>
              <a:t>Coverage </a:t>
            </a:r>
          </a:p>
          <a:p>
            <a:pPr lvl="1"/>
            <a:r>
              <a:rPr lang="en-US" dirty="0" smtClean="0"/>
              <a:t>Structures + a</a:t>
            </a:r>
            <a:r>
              <a:rPr lang="en-US" dirty="0" smtClean="0"/>
              <a:t>ll lectures </a:t>
            </a:r>
            <a:r>
              <a:rPr lang="en-US" dirty="0" smtClean="0"/>
              <a:t>after Exam 2 (lectures </a:t>
            </a:r>
            <a:r>
              <a:rPr lang="en-US" dirty="0" smtClean="0"/>
              <a:t>10, 11-15)</a:t>
            </a:r>
            <a:endParaRPr lang="en-US" dirty="0" smtClean="0"/>
          </a:p>
          <a:p>
            <a:r>
              <a:rPr lang="en-US" dirty="0" smtClean="0"/>
              <a:t>Format similar to Exams 1 &amp; 2</a:t>
            </a:r>
          </a:p>
          <a:p>
            <a:pPr lvl="1"/>
            <a:r>
              <a:rPr lang="en-US" dirty="0" smtClean="0"/>
              <a:t>Code reading, writing, and multiple choice questions</a:t>
            </a:r>
          </a:p>
          <a:p>
            <a:pPr lvl="1"/>
            <a:r>
              <a:rPr lang="en-US" dirty="0" smtClean="0"/>
              <a:t>One 10 point extra credit question at end</a:t>
            </a:r>
          </a:p>
          <a:p>
            <a:pPr lvl="2"/>
            <a:r>
              <a:rPr lang="en-US" dirty="0" smtClean="0"/>
              <a:t>For this exam, you may attempt the extra credit question </a:t>
            </a:r>
            <a:r>
              <a:rPr lang="en-US" u="sng" dirty="0" smtClean="0"/>
              <a:t>even if you haven’t attempted to solve all other problems</a:t>
            </a:r>
            <a:endParaRPr lang="en-US" dirty="0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8D2F36-E1D7-CF46-9BC1-8397F9754B4B}" type="datetime1">
              <a:rPr lang="en-US" sz="1200" smtClean="0">
                <a:latin typeface="Garamond"/>
                <a:cs typeface="Garamond"/>
              </a:rPr>
              <a:t>6/28/18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CAC1-626C-3641-BBFA-450C6B4447F4}" type="slidenum">
              <a:rPr lang="en-US" sz="1200" smtClean="0">
                <a:latin typeface="Garamond"/>
                <a:cs typeface="Garamond"/>
              </a:rPr>
              <a:pPr/>
              <a:t>2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488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 3 outline (CR = code reading, CW = code writing, MC = multiple choice)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Structures</a:t>
            </a:r>
            <a:r>
              <a:rPr lang="en-US" dirty="0" smtClean="0"/>
              <a:t>: CR/CW questions on</a:t>
            </a:r>
          </a:p>
          <a:p>
            <a:pPr lvl="1"/>
            <a:r>
              <a:rPr lang="en-US" dirty="0" smtClean="0"/>
              <a:t>Basic structure accesses</a:t>
            </a:r>
          </a:p>
          <a:p>
            <a:pPr lvl="2"/>
            <a:r>
              <a:rPr lang="en-US" dirty="0" smtClean="0"/>
              <a:t>Dot operator (i.e., </a:t>
            </a:r>
            <a:r>
              <a:rPr lang="en-US" dirty="0" smtClean="0">
                <a:latin typeface="Courier New"/>
                <a:cs typeface="Courier New"/>
              </a:rPr>
              <a:t>s1.x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Pointer access (i.e., </a:t>
            </a:r>
            <a:r>
              <a:rPr lang="en-US" dirty="0" smtClean="0">
                <a:latin typeface="Courier New"/>
                <a:cs typeface="Courier New"/>
              </a:rPr>
              <a:t>p-&gt;GPA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Arrays of structures</a:t>
            </a:r>
          </a:p>
          <a:p>
            <a:pPr lvl="1"/>
            <a:r>
              <a:rPr lang="en-US" dirty="0" smtClean="0"/>
              <a:t>Nested structures</a:t>
            </a:r>
          </a:p>
          <a:p>
            <a:r>
              <a:rPr lang="en-US" dirty="0" smtClean="0"/>
              <a:t>File input/output: </a:t>
            </a:r>
            <a:r>
              <a:rPr lang="en-US" dirty="0" smtClean="0"/>
              <a:t>CW question </a:t>
            </a:r>
            <a:r>
              <a:rPr lang="en-US" dirty="0" smtClean="0"/>
              <a:t>on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fopen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>
                <a:latin typeface="Arial"/>
                <a:cs typeface="Arial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fclose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Formatted I/O using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fprintf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fscanf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Unformatted I/O using </a:t>
            </a:r>
            <a:r>
              <a:rPr lang="en-US" dirty="0" err="1" smtClean="0">
                <a:latin typeface="Courier New"/>
                <a:cs typeface="Courier New"/>
              </a:rPr>
              <a:t>fread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fwrite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smtClean="0"/>
              <a:t>Standard I/O streams: </a:t>
            </a:r>
            <a:r>
              <a:rPr lang="en-US" dirty="0" err="1" smtClean="0">
                <a:latin typeface="Courier New"/>
                <a:cs typeface="Courier New"/>
              </a:rPr>
              <a:t>stdin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stdout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0D57-EDEC-8A42-B42E-5BABC98372F6}" type="datetime1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>
            <a:normAutofit fontScale="90000"/>
          </a:bodyPr>
          <a:lstStyle/>
          <a:p>
            <a:r>
              <a:rPr lang="en-US" dirty="0"/>
              <a:t>Exam 3 outline (CR = code reading, CW = code writing, MC = multiple choice)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Character/line I/O: </a:t>
            </a:r>
            <a:r>
              <a:rPr lang="en-US" dirty="0" smtClean="0"/>
              <a:t>MC </a:t>
            </a:r>
            <a:r>
              <a:rPr lang="en-US" dirty="0"/>
              <a:t>questions on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fgetc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getchar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ungetc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fgets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/>
              <a:t>Bitwise operators: CR/MC questions on</a:t>
            </a:r>
          </a:p>
          <a:p>
            <a:pPr lvl="1"/>
            <a:r>
              <a:rPr lang="en-US" dirty="0" smtClean="0"/>
              <a:t>Operator basics</a:t>
            </a:r>
          </a:p>
          <a:p>
            <a:pPr lvl="1"/>
            <a:r>
              <a:rPr lang="en-US" dirty="0" smtClean="0"/>
              <a:t>Set/clear/flip bits</a:t>
            </a:r>
          </a:p>
          <a:p>
            <a:pPr lvl="1"/>
            <a:r>
              <a:rPr lang="en-US" dirty="0" smtClean="0"/>
              <a:t>Extracting bits</a:t>
            </a:r>
          </a:p>
          <a:p>
            <a:r>
              <a:rPr lang="en-US" dirty="0" smtClean="0"/>
              <a:t>Dynamic allocation: MC questions on</a:t>
            </a:r>
          </a:p>
          <a:p>
            <a:pPr lvl="1"/>
            <a:r>
              <a:rPr lang="en-US" dirty="0" smtClean="0"/>
              <a:t>Basic allocation: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calloc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realloc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free()</a:t>
            </a:r>
          </a:p>
          <a:p>
            <a:r>
              <a:rPr lang="en-US" dirty="0" smtClean="0"/>
              <a:t>Extra credit: may cover any topic above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1E8F-765D-ED4A-8BBF-DD30F305977D}" type="datetime1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FD0AC-E4C5-8D4A-A8DE-DF5F74D2523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*sPtr;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5E9B7D-A661-6D42-A30A-779CB31B0E5B}" type="datetime1">
              <a:rPr lang="en-US" sz="1200" smtClean="0">
                <a:latin typeface="Garamond" charset="0"/>
              </a:rPr>
              <a:t>6/28/18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D8CDDD-C6D1-8849-BBB0-4F7FAD42C05B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2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2B5F3C-D7DC-564B-A7BC-0D16E7039C3A}" type="datetime1">
              <a:rPr lang="en-US" sz="1200" smtClean="0">
                <a:latin typeface="Garamond" charset="0"/>
              </a:rPr>
              <a:t>6/28/18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C53569-A361-114C-ADD3-D2DB4D632F5E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2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Open file: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FILE 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i="1" dirty="0" smtClean="0">
                <a:ea typeface="+mn-ea"/>
                <a:cs typeface="+mn-cs"/>
              </a:rPr>
              <a:t>filename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i="1" dirty="0" err="1" smtClean="0">
                <a:ea typeface="+mn-ea"/>
                <a:cs typeface="+mn-cs"/>
              </a:rPr>
              <a:t>file_access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Close file: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fclose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i="1" dirty="0" err="1" smtClean="0">
                <a:ea typeface="+mn-ea"/>
                <a:cs typeface="+mn-cs"/>
              </a:rPr>
              <a:t>file_handle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i="1" dirty="0" err="1" smtClean="0"/>
              <a:t>file_handle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format_specifier</a:t>
            </a:r>
            <a:r>
              <a:rPr lang="en-US" sz="2800" i="1" dirty="0" smtClean="0"/>
              <a:t>, 0+ variables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Unformatted I/O: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fwrite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i="1" dirty="0" smtClean="0"/>
              <a:t>pointer, element size, # elements, </a:t>
            </a:r>
            <a:r>
              <a:rPr lang="en-US" sz="1800" i="1" dirty="0" err="1" smtClean="0"/>
              <a:t>file_handle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67019D-07E3-0442-98E6-26E9F5CA9BCC}" type="datetime1">
              <a:rPr lang="en-US" sz="1200" smtClean="0">
                <a:latin typeface="Garamond" charset="0"/>
              </a:rPr>
              <a:t>6/28/18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58CF-DEC9-8B4A-82EA-9FD9C13CD1A8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</a:t>
            </a:r>
            <a:r>
              <a:rPr lang="en-US" dirty="0" smtClean="0">
                <a:latin typeface="Garamond" charset="0"/>
              </a:rPr>
              <a:t>character/line input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Character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Line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n, 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*stream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1" charset="2"/>
              <a:buChar char="q"/>
              <a:defRPr/>
            </a:pPr>
            <a:endParaRPr lang="en-US" dirty="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6E52EF-532F-CC49-AF34-5FFAA95F94EC}" type="datetime1">
              <a:rPr lang="en-US" sz="1200" smtClean="0">
                <a:latin typeface="Garamond" charset="0"/>
              </a:rPr>
              <a:t>6/28/18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3 Preview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A6253D-13DB-EE49-999B-1EB0DFDA76DB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3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bit manipulation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Bitwise operators: |  &amp;  ^  ~</a:t>
            </a:r>
          </a:p>
          <a:p>
            <a:pPr lvl="1"/>
            <a:r>
              <a:rPr lang="en-US" dirty="0">
                <a:latin typeface="Arial" charset="0"/>
              </a:rPr>
              <a:t>Used for desired logical operations</a:t>
            </a:r>
          </a:p>
          <a:p>
            <a:pPr lvl="1"/>
            <a:r>
              <a:rPr lang="en-US" dirty="0">
                <a:latin typeface="Arial" charset="0"/>
              </a:rPr>
              <a:t>Used to set/clear bits</a:t>
            </a:r>
          </a:p>
          <a:p>
            <a:r>
              <a:rPr lang="en-US" dirty="0">
                <a:latin typeface="Arial" charset="0"/>
              </a:rPr>
              <a:t>Bit shifts: &lt;&lt;    &gt;&gt;</a:t>
            </a:r>
          </a:p>
          <a:p>
            <a:pPr lvl="1"/>
            <a:r>
              <a:rPr lang="en-US" dirty="0">
                <a:latin typeface="Arial" charset="0"/>
              </a:rPr>
              <a:t>Used to shift bits into position</a:t>
            </a:r>
          </a:p>
          <a:p>
            <a:pPr lvl="1"/>
            <a:r>
              <a:rPr lang="en-US" dirty="0">
                <a:latin typeface="Arial" charset="0"/>
              </a:rPr>
              <a:t>Used for multiplication/division by powers of 2</a:t>
            </a:r>
          </a:p>
          <a:p>
            <a:r>
              <a:rPr lang="en-US" dirty="0">
                <a:latin typeface="Arial" charset="0"/>
              </a:rPr>
              <a:t>Common operations</a:t>
            </a:r>
          </a:p>
          <a:p>
            <a:pPr lvl="1"/>
            <a:r>
              <a:rPr lang="en-US" dirty="0">
                <a:latin typeface="Arial" charset="0"/>
              </a:rPr>
              <a:t>Setting/clearing/flipping individual bit</a:t>
            </a:r>
          </a:p>
          <a:p>
            <a:pPr lvl="1"/>
            <a:r>
              <a:rPr lang="en-US" dirty="0">
                <a:latin typeface="Arial" charset="0"/>
              </a:rPr>
              <a:t>Setting/clearing/flipping multiple bits</a:t>
            </a:r>
          </a:p>
          <a:p>
            <a:pPr lvl="1"/>
            <a:r>
              <a:rPr lang="en-US" dirty="0">
                <a:latin typeface="Arial" charset="0"/>
              </a:rPr>
              <a:t>Extracting </a:t>
            </a:r>
            <a:r>
              <a:rPr lang="en-US" dirty="0" smtClean="0">
                <a:latin typeface="Arial" charset="0"/>
              </a:rPr>
              <a:t>bits</a:t>
            </a:r>
          </a:p>
          <a:p>
            <a:pPr lvl="2"/>
            <a:r>
              <a:rPr lang="en-US" dirty="0" smtClean="0">
                <a:latin typeface="Arial" charset="0"/>
              </a:rPr>
              <a:t>i.e.  x = (x &amp; 0x00FFFF00) &gt;&gt; 8;</a:t>
            </a:r>
            <a:endParaRPr lang="en-US" dirty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78A59F-8E6A-4F4B-9152-8B7E80A96FA4}" type="datetime1">
              <a:rPr lang="en-US" sz="1200" smtClean="0">
                <a:latin typeface="Garamond" charset="0"/>
              </a:rPr>
              <a:t>6/28/18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3 Preview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DF98AE-A784-DA4F-AAA7-4DCA46B027AA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9472</TotalTime>
  <Words>653</Words>
  <Application>Microsoft Macintosh PowerPoint</Application>
  <PresentationFormat>On-screen Show (4:3)</PresentationFormat>
  <Paragraphs>163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Exam 3 notes</vt:lpstr>
      <vt:lpstr>Exam 3 outline (CR = code reading, CW = code writing, MC = multiple choice)</vt:lpstr>
      <vt:lpstr>Exam 3 outline (CR = code reading, CW = code writing, MC = multiple choice)</vt:lpstr>
      <vt:lpstr>Review: Structures</vt:lpstr>
      <vt:lpstr>Review: Nested structures</vt:lpstr>
      <vt:lpstr>Review: File I/O</vt:lpstr>
      <vt:lpstr>Review: character/line input</vt:lpstr>
      <vt:lpstr>Review: bit manipulation</vt:lpstr>
      <vt:lpstr>Review: hexadecimal output</vt:lpstr>
      <vt:lpstr>Review: dynamic memory allocation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Microsoft Office User</cp:lastModifiedBy>
  <cp:revision>1823</cp:revision>
  <dcterms:created xsi:type="dcterms:W3CDTF">2006-04-03T05:03:01Z</dcterms:created>
  <dcterms:modified xsi:type="dcterms:W3CDTF">2018-06-28T11:51:02Z</dcterms:modified>
</cp:coreProperties>
</file>