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523" r:id="rId4"/>
    <p:sldId id="524" r:id="rId5"/>
    <p:sldId id="506" r:id="rId6"/>
    <p:sldId id="507" r:id="rId7"/>
    <p:sldId id="508" r:id="rId8"/>
    <p:sldId id="525" r:id="rId9"/>
    <p:sldId id="526" r:id="rId10"/>
    <p:sldId id="527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522" r:id="rId26"/>
    <p:sldId id="512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520" r:id="rId35"/>
    <p:sldId id="521" r:id="rId36"/>
    <p:sldId id="324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ECE 160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02/02/2005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cs typeface="Arial" charset="0"/>
              </a:rPr>
              <a:t>(c) 2005, P. H. Viall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F3E2AC-4965-D249-861D-569E300F12E6}" type="slidenum">
              <a:rPr lang="en-US" sz="1200">
                <a:cs typeface="Arial" charset="0"/>
              </a:rPr>
              <a:pPr eaLnBrk="1" hangingPunct="1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7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BEBC4-0DAB-8143-9D38-6221D0242478}" type="datetime1">
              <a:rPr lang="en-US" smtClean="0"/>
              <a:t>6/19/17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0425F-807F-F440-A47D-75E1A1D452D3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948E5-B1CB-924C-A4C4-963243A661E8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0A1E5-D61A-8F4C-B1F9-90D98BFEA575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2984A-15DD-A94B-A8E4-A81424416D92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4490F-D59A-7543-9307-537CB946263E}" type="datetime1">
              <a:rPr lang="en-US"/>
              <a:pPr>
                <a:defRPr/>
              </a:pPr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49332-74CE-FC41-AF4F-912EDAA72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0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0A2E-34AF-E94B-A99B-9F9E19731D6C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ECDEE-E127-A74C-9255-AB2C31B5137C}" type="datetime1">
              <a:rPr lang="en-US" smtClean="0"/>
              <a:t>6/19/17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DACFC-8917-F746-950F-9CB0376A33AF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1E36B-A48D-1F4D-8B5E-4136FFD592BC}" type="datetime1">
              <a:rPr lang="en-US" smtClean="0"/>
              <a:t>6/19/17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413E4-7B48-6E44-AE76-FBDE7CF65449}" type="datetime1">
              <a:rPr lang="en-US" smtClean="0"/>
              <a:t>6/19/17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8E6CA-7AF6-7F42-B3AC-A4BEB35946FA}" type="datetime1">
              <a:rPr lang="en-US" smtClean="0"/>
              <a:t>6/19/17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89EC9-8389-8544-9A09-6CC1F4888333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18A46-0233-7446-B4EE-A9B1A830A7E7}" type="datetime1">
              <a:rPr lang="en-US" smtClean="0"/>
              <a:t>6/19/17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2017E0-4AFE-B545-A6AC-764FBD5C8D68}" type="datetime1">
              <a:rPr lang="en-US" smtClean="0"/>
              <a:t>6/19/17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  <p:sldLayoutId id="214748489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mtClean="0">
                <a:latin typeface="Arial" charset="0"/>
              </a:rPr>
              <a:t>Summer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 &amp; line I/O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Bitwise 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79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1295400" y="1219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NOT</a:t>
            </a:r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C65107-8050-4948-B710-C49F44C6DA3E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068CFF-A2A6-5144-84E3-4D1D07ABCB20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10111001 &amp;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1 0 1 1 1 0 0 1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1 0 1 1 0 0 0 0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76805" name="Group 5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2DF305-C6CB-B446-9A3F-875678AAD3F8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46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29DA96-1D49-C44A-BDEA-18C61B45C8C4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0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&amp;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5E70C7-D4AD-D647-B547-813418D3305C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56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E02EB8-0F3F-314A-9F10-ACEC48EACA63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6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&amp;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1 0 1 0 0 0 0 0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2DDEFA-921E-A148-A01B-509199B25FE8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66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0D83B-FD2E-4041-998C-8FF5BE6619EC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8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10111001 |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1 0 1 1 1 0 0 1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1 1 1 1 1 0 0 1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77828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0439D7-BBE5-7747-BBDB-C35952ACC20C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76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1D14AC-4612-8E4C-924F-07854B5F69EF}" type="slidenum">
              <a:rPr lang="en-US" sz="1200">
                <a:latin typeface="Garamond" charset="0"/>
                <a:cs typeface="Arial" charset="0"/>
              </a:rPr>
              <a:pPr eaLnBrk="1" hangingPunct="1"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|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80900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02361D-BA28-DE4C-B513-1C3791762FFB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87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9F501A-7FE7-CA41-9BC7-36622D0C07D5}" type="slidenum">
              <a:rPr lang="en-US" sz="1200">
                <a:latin typeface="Garamond" charset="0"/>
                <a:cs typeface="Arial" charset="0"/>
              </a:rPr>
              <a:pPr eaLnBrk="1" hangingPunct="1"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7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|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1 1 1 1 1 0 1 0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81924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|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68661A-A881-C54E-A169-8AAFF7D15C20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07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FBE5ED-5B02-5F4A-93E5-0754EAC10048}" type="slidenum">
              <a:rPr lang="en-US" sz="1200">
                <a:latin typeface="Garamond" charset="0"/>
                <a:cs typeface="Arial" charset="0"/>
              </a:rPr>
              <a:pPr eaLnBrk="1" hangingPunct="1"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9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10111001 ^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1 0 1 1 1 0 0 1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0 1 0 0 1 0 0 1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82948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F13B6D-F113-0B44-B0BD-A419AB2437E6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17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833B77-C6CC-1C4C-A263-E4F2285C04D2}" type="slidenum">
              <a:rPr lang="en-US" sz="1200">
                <a:latin typeface="Garamond" charset="0"/>
                <a:cs typeface="Arial" charset="0"/>
              </a:rPr>
              <a:pPr eaLnBrk="1" hangingPunct="1"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^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EEBEE2-D339-A54A-B554-43CACAF5DCC9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27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5E3ADE-DE98-084B-ABBB-FA465393E608}" type="slidenum">
              <a:rPr lang="en-US" sz="1200">
                <a:latin typeface="Garamond" charset="0"/>
                <a:cs typeface="Arial" charset="0"/>
              </a:rPr>
              <a:pPr eaLnBrk="1" hangingPunct="1"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7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4800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10101010 ^ 11110000 = ?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1 0 1 0 1 0 1 0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1 1 1 1 0 0 0 0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0 1 0 1 1 0 1 0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graphicFrame>
        <p:nvGraphicFramePr>
          <p:cNvPr id="84996" name="Group 4"/>
          <p:cNvGraphicFramePr>
            <a:graphicFrameLocks noGrp="1"/>
          </p:cNvGraphicFramePr>
          <p:nvPr/>
        </p:nvGraphicFramePr>
        <p:xfrm>
          <a:off x="5257800" y="2135188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^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CA767-FE0F-AE4C-9C1A-4730592967AE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38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8C4268-FD99-6645-B6C8-37C7DF21C343}" type="slidenum">
              <a:rPr lang="en-US" sz="1200">
                <a:latin typeface="Garamond" charset="0"/>
                <a:cs typeface="Arial" charset="0"/>
              </a:rPr>
              <a:pPr eaLnBrk="1" hangingPunct="1"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8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9 due Monday, 6/26</a:t>
            </a:r>
          </a:p>
          <a:p>
            <a:pPr lvl="1"/>
            <a:r>
              <a:rPr lang="en-US" dirty="0"/>
              <a:t>Exam 3: Thursday, 6/22</a:t>
            </a:r>
          </a:p>
          <a:p>
            <a:pPr lvl="2"/>
            <a:r>
              <a:rPr lang="en-US" dirty="0"/>
              <a:t>Will be allowed one 8.5” x 11” note sheet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Character </a:t>
            </a:r>
            <a:r>
              <a:rPr lang="en-US" dirty="0" smtClean="0"/>
              <a:t>and line I/</a:t>
            </a:r>
            <a:r>
              <a:rPr lang="en-US" dirty="0" smtClean="0"/>
              <a:t>O examples</a:t>
            </a:r>
          </a:p>
          <a:p>
            <a:pPr lvl="1"/>
            <a:r>
              <a:rPr lang="en-US" dirty="0" smtClean="0"/>
              <a:t>Bitwise operators</a:t>
            </a:r>
            <a:endParaRPr lang="en-US" dirty="0" smtClean="0"/>
          </a:p>
          <a:p>
            <a:pPr lvl="1"/>
            <a:r>
              <a:rPr lang="en-US" dirty="0" smtClean="0"/>
              <a:t>Exam 3 Preview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4E70F1-279A-9048-BB72-25818B987961}" type="datetime1">
              <a:rPr lang="en-US" sz="1200" smtClean="0">
                <a:latin typeface="Garamond"/>
                <a:cs typeface="Garamond"/>
              </a:rPr>
              <a:t>6/19/17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ABCD | FF00 &amp; 5555		1111 1111 0000 0000							0101 0101 0101 0101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-------------------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5500		0101 0101 0000 0000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			0101 0101 0000 0000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1010 1011 1100 1101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-------------------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FFCD			1111 1111 1100 1101	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NOTE:  </a:t>
            </a:r>
            <a:br>
              <a:rPr lang="en-US" sz="1800"/>
            </a:br>
            <a:r>
              <a:rPr lang="en-US" sz="1800"/>
              <a:t>&amp; is a higher precedence than |</a:t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r>
              <a:rPr lang="en-US" sz="1800"/>
              <a:t>similar to * being a higher </a:t>
            </a:r>
            <a:br>
              <a:rPr lang="en-US" sz="1800"/>
            </a:br>
            <a:r>
              <a:rPr lang="en-US" sz="1800"/>
              <a:t>precedence than + in algebra.</a:t>
            </a:r>
          </a:p>
        </p:txBody>
      </p:sp>
      <p:graphicFrame>
        <p:nvGraphicFramePr>
          <p:cNvPr id="88068" name="Group 4"/>
          <p:cNvGraphicFramePr>
            <a:graphicFrameLocks noGrp="1"/>
          </p:cNvGraphicFramePr>
          <p:nvPr/>
        </p:nvGraphicFramePr>
        <p:xfrm>
          <a:off x="5257800" y="3886200"/>
          <a:ext cx="3429000" cy="19812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7" name="AutoShape 42"/>
          <p:cNvSpPr>
            <a:spLocks/>
          </p:cNvSpPr>
          <p:nvPr/>
        </p:nvSpPr>
        <p:spPr bwMode="auto">
          <a:xfrm rot="-5400000">
            <a:off x="2133600" y="457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Line 43"/>
          <p:cNvSpPr>
            <a:spLocks noChangeShapeType="1"/>
          </p:cNvSpPr>
          <p:nvPr/>
        </p:nvSpPr>
        <p:spPr bwMode="auto">
          <a:xfrm>
            <a:off x="2895600" y="12192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4"/>
          <p:cNvSpPr>
            <a:spLocks noChangeShapeType="1"/>
          </p:cNvSpPr>
          <p:nvPr/>
        </p:nvSpPr>
        <p:spPr bwMode="auto">
          <a:xfrm flipH="1" flipV="1">
            <a:off x="2971800" y="2057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Freeform 45"/>
          <p:cNvSpPr>
            <a:spLocks/>
          </p:cNvSpPr>
          <p:nvPr/>
        </p:nvSpPr>
        <p:spPr bwMode="auto">
          <a:xfrm>
            <a:off x="1600200" y="762000"/>
            <a:ext cx="2286000" cy="304800"/>
          </a:xfrm>
          <a:custGeom>
            <a:avLst/>
            <a:gdLst>
              <a:gd name="T0" fmla="*/ 0 w 1440"/>
              <a:gd name="T1" fmla="*/ 2147483647 h 192"/>
              <a:gd name="T2" fmla="*/ 2147483647 w 1440"/>
              <a:gd name="T3" fmla="*/ 0 h 192"/>
              <a:gd name="T4" fmla="*/ 2147483647 w 1440"/>
              <a:gd name="T5" fmla="*/ 2147483647 h 192"/>
              <a:gd name="T6" fmla="*/ 0 60000 65536"/>
              <a:gd name="T7" fmla="*/ 0 60000 65536"/>
              <a:gd name="T8" fmla="*/ 0 60000 65536"/>
              <a:gd name="T9" fmla="*/ 0 w 1440"/>
              <a:gd name="T10" fmla="*/ 0 h 192"/>
              <a:gd name="T11" fmla="*/ 1440 w 144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192">
                <a:moveTo>
                  <a:pt x="0" y="192"/>
                </a:moveTo>
                <a:cubicBezTo>
                  <a:pt x="120" y="96"/>
                  <a:pt x="240" y="0"/>
                  <a:pt x="480" y="0"/>
                </a:cubicBezTo>
                <a:cubicBezTo>
                  <a:pt x="720" y="0"/>
                  <a:pt x="1080" y="96"/>
                  <a:pt x="1440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6"/>
          <p:cNvSpPr>
            <a:spLocks noChangeShapeType="1"/>
          </p:cNvSpPr>
          <p:nvPr/>
        </p:nvSpPr>
        <p:spPr bwMode="auto">
          <a:xfrm>
            <a:off x="3886200" y="1066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Line 47"/>
          <p:cNvSpPr>
            <a:spLocks noChangeShapeType="1"/>
          </p:cNvSpPr>
          <p:nvPr/>
        </p:nvSpPr>
        <p:spPr bwMode="auto">
          <a:xfrm>
            <a:off x="2819400" y="2057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Freeform 48"/>
          <p:cNvSpPr>
            <a:spLocks/>
          </p:cNvSpPr>
          <p:nvPr/>
        </p:nvSpPr>
        <p:spPr bwMode="auto">
          <a:xfrm>
            <a:off x="609600" y="1371600"/>
            <a:ext cx="3048000" cy="1295400"/>
          </a:xfrm>
          <a:custGeom>
            <a:avLst/>
            <a:gdLst>
              <a:gd name="T0" fmla="*/ 0 w 2064"/>
              <a:gd name="T1" fmla="*/ 0 h 1104"/>
              <a:gd name="T2" fmla="*/ 2147483647 w 2064"/>
              <a:gd name="T3" fmla="*/ 2147483647 h 1104"/>
              <a:gd name="T4" fmla="*/ 2147483647 w 2064"/>
              <a:gd name="T5" fmla="*/ 2147483647 h 1104"/>
              <a:gd name="T6" fmla="*/ 0 60000 65536"/>
              <a:gd name="T7" fmla="*/ 0 60000 65536"/>
              <a:gd name="T8" fmla="*/ 0 60000 65536"/>
              <a:gd name="T9" fmla="*/ 0 w 2064"/>
              <a:gd name="T10" fmla="*/ 0 h 1104"/>
              <a:gd name="T11" fmla="*/ 2064 w 2064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104">
                <a:moveTo>
                  <a:pt x="0" y="0"/>
                </a:moveTo>
                <a:cubicBezTo>
                  <a:pt x="212" y="292"/>
                  <a:pt x="424" y="584"/>
                  <a:pt x="768" y="768"/>
                </a:cubicBezTo>
                <a:cubicBezTo>
                  <a:pt x="1112" y="952"/>
                  <a:pt x="1848" y="1048"/>
                  <a:pt x="2064" y="1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Line 49"/>
          <p:cNvSpPr>
            <a:spLocks noChangeShapeType="1"/>
          </p:cNvSpPr>
          <p:nvPr/>
        </p:nvSpPr>
        <p:spPr bwMode="auto">
          <a:xfrm>
            <a:off x="3657600" y="26670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5" name="AutoShape 50"/>
          <p:cNvSpPr>
            <a:spLocks/>
          </p:cNvSpPr>
          <p:nvPr/>
        </p:nvSpPr>
        <p:spPr bwMode="auto">
          <a:xfrm rot="-5400000">
            <a:off x="1562100" y="1409700"/>
            <a:ext cx="228600" cy="27432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Line 51"/>
          <p:cNvSpPr>
            <a:spLocks noChangeShapeType="1"/>
          </p:cNvSpPr>
          <p:nvPr/>
        </p:nvSpPr>
        <p:spPr bwMode="auto">
          <a:xfrm flipH="1">
            <a:off x="21336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B38734-66BF-B442-8DD0-04467C052C21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48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63DF3D-23D6-ED44-9A5F-1DC9E7AB3E99}" type="slidenum">
              <a:rPr lang="en-US" sz="1200">
                <a:latin typeface="Garamond" charset="0"/>
                <a:cs typeface="Arial" charset="0"/>
              </a:rPr>
              <a:pPr eaLnBrk="1" hangingPunct="1"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2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shifts</a:t>
            </a:r>
          </a:p>
        </p:txBody>
      </p:sp>
      <p:sp>
        <p:nvSpPr>
          <p:cNvPr id="30723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Bit shift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Left shift: &lt;&lt;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Right shift: &gt;&gt;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Shifts in 0s (with unsigned </a:t>
            </a:r>
            <a:r>
              <a:rPr lang="en-US" dirty="0" err="1" smtClean="0">
                <a:ea typeface="+mn-ea"/>
              </a:rPr>
              <a:t>ints</a:t>
            </a:r>
            <a:r>
              <a:rPr lang="en-US" dirty="0" smtClean="0">
                <a:ea typeface="+mn-ea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x &lt;&lt; n </a:t>
            </a:r>
            <a:r>
              <a:rPr lang="en-US" dirty="0" smtClean="0">
                <a:ea typeface="+mn-ea"/>
              </a:rPr>
              <a:t>shifts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dirty="0" smtClean="0">
                <a:ea typeface="+mn-ea"/>
              </a:rPr>
              <a:t> left by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</a:rPr>
              <a:t>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Equivalent to x * 2</a:t>
            </a:r>
            <a:r>
              <a:rPr lang="en-US" baseline="30000" dirty="0" smtClean="0"/>
              <a:t>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 &lt;&lt; 5	= (0000 ... 0001) &lt;&lt; 5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= 0000 00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10 0000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x &gt;&gt; n </a:t>
            </a:r>
            <a:r>
              <a:rPr lang="en-US" dirty="0" smtClean="0">
                <a:ea typeface="+mn-ea"/>
                <a:cs typeface="Courier New" pitchFamily="49" charset="0"/>
              </a:rPr>
              <a:t>shifts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dirty="0" smtClean="0">
                <a:ea typeface="+mn-ea"/>
                <a:cs typeface="Courier New" pitchFamily="49" charset="0"/>
              </a:rPr>
              <a:t> right by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  <a:cs typeface="Courier New" pitchFamily="49" charset="0"/>
              </a:rPr>
              <a:t>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Equivalent to x / 2</a:t>
            </a:r>
            <a:r>
              <a:rPr lang="en-US" baseline="30000" dirty="0" smtClean="0">
                <a:cs typeface="Courier New" pitchFamily="49" charset="0"/>
              </a:rPr>
              <a:t>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 &gt;&gt; 3 	= (0000 ... 1000) &gt;&gt; 3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= 0000 ...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7699C6-886C-434B-9F61-F3F90561D97C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5F94F0-A9F5-DF40-972A-541D99F08AD7}" type="slidenum">
              <a:rPr lang="en-US" sz="1200">
                <a:latin typeface="Garamond" charset="0"/>
                <a:cs typeface="Arial" charset="0"/>
              </a:rPr>
              <a:pPr eaLnBrk="1" hangingPunct="1"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1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456883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-, unary ~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&lt;&lt; &gt;&gt;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NOTE: shift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amt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&lt; 32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&amp;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^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|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FD42C7-A8A4-F645-9408-5CBDE21DD674}" type="slidenum">
              <a:rPr lang="en-US" sz="1200">
                <a:latin typeface="Garamond" charset="0"/>
                <a:cs typeface="Arial" charset="0"/>
              </a:rPr>
              <a:pPr eaLnBrk="1" hangingPunct="1"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689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AEA54E-5FEE-0C4B-BA8C-E23E72E0B9D8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Lecture 30</a:t>
            </a:r>
          </a:p>
        </p:txBody>
      </p:sp>
    </p:spTree>
    <p:extLst>
      <p:ext uri="{BB962C8B-B14F-4D97-AF65-F5344CB8AC3E}">
        <p14:creationId xmlns:p14="http://schemas.microsoft.com/office/powerpoint/2010/main" val="270416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Bitwise operations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Evaluate each of the following expressions if you have the following unsigned ints:</a:t>
            </a:r>
          </a:p>
          <a:p>
            <a:pPr lvl="1"/>
            <a:r>
              <a:rPr lang="en-US">
                <a:latin typeface="Arial" charset="0"/>
              </a:rPr>
              <a:t>A = 7, B = 10, and C = 0xFFFFFFFF</a:t>
            </a:r>
          </a:p>
          <a:p>
            <a:r>
              <a:rPr lang="en-US">
                <a:latin typeface="Courier New" charset="0"/>
                <a:cs typeface="Courier New" charset="0"/>
              </a:rPr>
              <a:t>A &amp; B</a:t>
            </a:r>
          </a:p>
          <a:p>
            <a:r>
              <a:rPr lang="en-US">
                <a:latin typeface="Courier New" charset="0"/>
                <a:cs typeface="Courier New" charset="0"/>
              </a:rPr>
              <a:t>A | ~B</a:t>
            </a:r>
          </a:p>
          <a:p>
            <a:r>
              <a:rPr lang="en-US">
                <a:latin typeface="Courier New" charset="0"/>
                <a:cs typeface="Courier New" charset="0"/>
              </a:rPr>
              <a:t>A ^ C</a:t>
            </a:r>
          </a:p>
          <a:p>
            <a:r>
              <a:rPr lang="en-US">
                <a:latin typeface="Courier New" charset="0"/>
                <a:cs typeface="Courier New" charset="0"/>
              </a:rPr>
              <a:t>A &lt;&lt; 4</a:t>
            </a:r>
          </a:p>
          <a:p>
            <a:r>
              <a:rPr lang="en-US">
                <a:latin typeface="Courier New" charset="0"/>
                <a:cs typeface="Courier New" charset="0"/>
              </a:rPr>
              <a:t>B &gt;&gt; 5</a:t>
            </a:r>
          </a:p>
          <a:p>
            <a:r>
              <a:rPr lang="en-US">
                <a:latin typeface="Courier New" charset="0"/>
                <a:cs typeface="Courier New" charset="0"/>
              </a:rPr>
              <a:t>A | (B &lt;&lt; 2)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9D455-60A1-D44E-83DE-89B9EBA1B1EE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316A3D-EDA9-6044-99BF-535EEFD83D31}" type="slidenum">
              <a:rPr lang="en-US" sz="1200">
                <a:latin typeface="Garamond" charset="0"/>
                <a:cs typeface="Arial" charset="0"/>
              </a:rPr>
              <a:pPr eaLnBrk="1" hangingPunct="1"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4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Solution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First step: convert A &amp; B to binary (or hex)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 = 7 = 0111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0x7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B = 10 = 1010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0xA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Now solve problems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A &amp; B = 0111 &amp; 1010 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0010</a:t>
            </a:r>
            <a:r>
              <a:rPr lang="en-US" sz="2000" b="1" baseline="-25000">
                <a:solidFill>
                  <a:srgbClr val="FF0000"/>
                </a:solidFill>
                <a:latin typeface="Courier New" charset="0"/>
                <a:cs typeface="Courier New" charset="0"/>
              </a:rPr>
              <a:t>2 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A | ~B = 0111 | ~1010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= 0111 | 0101 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0111</a:t>
            </a:r>
            <a:r>
              <a:rPr lang="en-US" sz="2000" b="1" baseline="-2500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/>
            </a:r>
            <a:b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</a:b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Upper 28 bits = 1!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Final answer: 0xFFFFFFF7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A ^ C = (0000 ... 0111) ^ (1111 ... 1111)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1111 ... 1000</a:t>
            </a:r>
            <a:r>
              <a:rPr lang="en-US" sz="2000" b="1" baseline="-2500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2000">
                <a:latin typeface="Courier New" charset="0"/>
                <a:cs typeface="Courier New" charset="0"/>
              </a:rPr>
              <a:t>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0xFFFFFFF8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A &lt;&lt; 4 = 0111 &lt;&lt; (4 bits) 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01110000</a:t>
            </a:r>
            <a:r>
              <a:rPr lang="en-US" sz="2000" b="1" baseline="-2500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= 0x70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B &gt;&gt; 5 = 1010 &gt;&gt; (5 bits) = 0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  <a:cs typeface="Courier New" charset="0"/>
              </a:rPr>
              <a:t>Only lowest 4 bits of B contain non-zero values!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A | (B &lt;&lt; 2)</a:t>
            </a:r>
            <a:r>
              <a:rPr lang="en-US" sz="2000">
                <a:latin typeface="Arial" charset="0"/>
                <a:cs typeface="Courier New" charset="0"/>
              </a:rPr>
              <a:t> =  </a:t>
            </a:r>
            <a:r>
              <a:rPr lang="en-US" sz="2000">
                <a:latin typeface="Courier New" charset="0"/>
                <a:cs typeface="Courier New" charset="0"/>
              </a:rPr>
              <a:t>0111 | (1010 &lt;&lt; 2 bits)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	= 0111 | 101000 =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101111</a:t>
            </a:r>
            <a:r>
              <a:rPr lang="en-US" sz="2000" b="1" baseline="-25000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endParaRPr lang="en-US" sz="2000">
              <a:latin typeface="Courier New" charset="0"/>
              <a:cs typeface="Courier New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F54A9D-5530-3349-964A-C119CFE5903E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A4D66F-E64B-114D-8779-F223ADAA0FFE}" type="slidenum">
              <a:rPr lang="en-US" sz="1200">
                <a:latin typeface="Garamond" charset="0"/>
                <a:cs typeface="Arial" charset="0"/>
              </a:rPr>
              <a:pPr eaLnBrk="1" hangingPunct="1"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2 hours and 20 minutes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All lectures after Exam 2 (lectures 11-14) + Lecture 10 (structures)</a:t>
            </a:r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Multiple choice </a:t>
            </a:r>
            <a:r>
              <a:rPr lang="en-US" dirty="0" smtClean="0"/>
              <a:t>(4+1 </a:t>
            </a:r>
            <a:r>
              <a:rPr lang="en-US" dirty="0" smtClean="0"/>
              <a:t>parts) </a:t>
            </a:r>
            <a:r>
              <a:rPr lang="en-US" i="1" dirty="0" smtClean="0">
                <a:solidFill>
                  <a:srgbClr val="FF0000"/>
                </a:solidFill>
              </a:rPr>
              <a:t>(file, character, &amp; line I/</a:t>
            </a:r>
            <a:r>
              <a:rPr lang="en-US" i="1" dirty="0" smtClean="0">
                <a:solidFill>
                  <a:srgbClr val="FF0000"/>
                </a:solidFill>
              </a:rPr>
              <a:t>O + 1 bonus question on bitwise operators)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Code reading (3 parts) </a:t>
            </a:r>
            <a:r>
              <a:rPr lang="en-US" i="1" dirty="0" smtClean="0">
                <a:solidFill>
                  <a:srgbClr val="FF0000"/>
                </a:solidFill>
              </a:rPr>
              <a:t>(dynamic memory allocation &amp; linked lists)</a:t>
            </a:r>
            <a:endParaRPr lang="en-US" dirty="0" smtClean="0"/>
          </a:p>
          <a:p>
            <a:pPr lvl="1"/>
            <a:r>
              <a:rPr lang="en-US" dirty="0" smtClean="0"/>
              <a:t>Code writing (3 parts) </a:t>
            </a:r>
            <a:r>
              <a:rPr lang="en-US" i="1" dirty="0">
                <a:solidFill>
                  <a:srgbClr val="FF0000"/>
                </a:solidFill>
              </a:rPr>
              <a:t>(structures, including arrays of </a:t>
            </a:r>
            <a:r>
              <a:rPr lang="en-US" i="1" dirty="0" err="1">
                <a:solidFill>
                  <a:srgbClr val="FF0000"/>
                </a:solidFill>
              </a:rPr>
              <a:t>structs</a:t>
            </a:r>
            <a:r>
              <a:rPr lang="en-US" i="1" dirty="0">
                <a:solidFill>
                  <a:srgbClr val="FF0000"/>
                </a:solidFill>
              </a:rPr>
              <a:t>, nested </a:t>
            </a:r>
            <a:r>
              <a:rPr lang="en-US" i="1" dirty="0" err="1" smtClean="0">
                <a:solidFill>
                  <a:srgbClr val="FF0000"/>
                </a:solidFill>
              </a:rPr>
              <a:t>structs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B791FD-BE57-A441-9B86-5117B7EA64EB}" type="datetime1">
              <a:rPr lang="en-US" sz="1200" smtClean="0">
                <a:latin typeface="Garamond"/>
                <a:cs typeface="Garamond"/>
              </a:rPr>
              <a:pPr/>
              <a:t>6/19/17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25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238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9638F7-C3C2-DF49-B6DA-F30785AE7629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1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39A1E8-1151-F740-8664-6D876E61E475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27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0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0CF25A-A1ED-904C-9B30-5E8F80FE68B0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9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dynamically allocated arrays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1-D array</a:t>
            </a:r>
          </a:p>
          <a:p>
            <a:pPr>
              <a:buFont typeface="Wingdings" charset="0"/>
              <a:buNone/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arr = (int *)malloc(n * sizeof(int));</a:t>
            </a:r>
            <a:endParaRPr lang="en-US" sz="26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Can then use array notation: arr[i] = 0;</a:t>
            </a:r>
          </a:p>
          <a:p>
            <a:r>
              <a:rPr lang="en-US" sz="2800">
                <a:latin typeface="Arial" charset="0"/>
              </a:rPr>
              <a:t>2-D array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Data type: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altLang="ja-JP" sz="2400">
                <a:latin typeface="Arial" charset="0"/>
                <a:sym typeface="Wingdings" charset="0"/>
              </a:rPr>
              <a:t>pointer to pointer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r>
              <a:rPr lang="en-US" altLang="ja-JP" sz="2400">
                <a:latin typeface="Arial" charset="0"/>
                <a:sym typeface="Wingdings" charset="0"/>
              </a:rPr>
              <a:t>: </a:t>
            </a:r>
            <a:r>
              <a:rPr lang="en-US" altLang="ja-JP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int **twoDarr;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1</a:t>
            </a:r>
            <a:r>
              <a:rPr lang="en-US" sz="2400" baseline="30000">
                <a:latin typeface="Arial" charset="0"/>
                <a:sym typeface="Wingdings" charset="0"/>
              </a:rPr>
              <a:t>st</a:t>
            </a:r>
            <a:r>
              <a:rPr lang="en-US" sz="2400">
                <a:latin typeface="Arial" charset="0"/>
                <a:sym typeface="Wingdings" charset="0"/>
              </a:rPr>
              <a:t> dimension depends on # rows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twoDarr = (int **)malloc(nRows * sizeof(int *));</a:t>
            </a:r>
          </a:p>
          <a:p>
            <a:pPr lvl="1"/>
            <a:r>
              <a:rPr lang="en-US" sz="2400">
                <a:latin typeface="Arial" charset="0"/>
                <a:sym typeface="Wingdings" charset="0"/>
              </a:rPr>
              <a:t>2</a:t>
            </a:r>
            <a:r>
              <a:rPr lang="en-US" sz="2400" baseline="30000">
                <a:latin typeface="Arial" charset="0"/>
                <a:sym typeface="Wingdings" charset="0"/>
              </a:rPr>
              <a:t>nd</a:t>
            </a:r>
            <a:r>
              <a:rPr lang="en-US" sz="2400">
                <a:latin typeface="Arial" charset="0"/>
                <a:sym typeface="Wingdings" charset="0"/>
              </a:rPr>
              <a:t> dimension depends on # columns</a:t>
            </a:r>
          </a:p>
          <a:p>
            <a:pPr marL="669925" lvl="2" indent="0"/>
            <a:r>
              <a:rPr lang="en-US" sz="2000">
                <a:latin typeface="Arial" charset="0"/>
                <a:sym typeface="Wingdings" charset="0"/>
              </a:rPr>
              <a:t>Must allocate for each row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for (i = 0; i &lt; nRows; i++)</a:t>
            </a:r>
          </a:p>
          <a:p>
            <a:pPr marL="669925" lvl="2" indent="0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	twoDarr[i] = (int *)malloc(nCols * sizeof(int));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FCAF4C-7F8A-884D-AA64-0DB0368AD0EC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C48652-0DAD-F047-8810-1485F8E5E9B5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6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Check for EOF using either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Courier New" pitchFamily="49" charset="0"/>
              </a:rPr>
              <a:t>result 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feof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(FILE *)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E354E-A630-6245-8D1D-A9E46F39A90D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3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pointer-based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Data structures to optimize data organization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Structure containing pointer(s) to other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Adding data: allocate space for new node, then adjust pointers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data: adjust pointers, then free space for node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linked list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typedef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 value;		  // Data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node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*next;  // Pointer to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						  //  next node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CB70B6-AAB8-854E-B379-25CC6D48857B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16E7DB-EA20-184F-BDC2-C3F1E60FC232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  <p:pic>
        <p:nvPicPr>
          <p:cNvPr id="32774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Content Placeholder 2"/>
          <p:cNvSpPr txBox="1">
            <a:spLocks/>
          </p:cNvSpPr>
          <p:nvPr/>
        </p:nvSpPr>
        <p:spPr bwMode="auto">
          <a:xfrm>
            <a:off x="76200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153643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97B501-8FDF-5649-91F5-B8C7BE6BD6F5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89262B-8D29-6C48-8F7C-4CBEC8CA5E98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7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deleting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334000"/>
          </a:xfrm>
          <a:extLst/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*cur 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current node--initially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Pointer to node before cur--initially NULL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Loop will search list, stopping either when list ends or value is found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((cur !=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&amp;&amp; (cur-&gt;value !=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cur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cur-&gt;next;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wasn't found--return unmodified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(cur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Data is in first node--must change pointer to start of list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14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Otherwise, set next pointer in </a:t>
            </a:r>
            <a:r>
              <a:rPr lang="en-US" sz="1400" b="1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(node before one being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//   removed) to point past node being removed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else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prev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cur-&gt;next;</a:t>
            </a:r>
          </a:p>
          <a:p>
            <a:pPr marL="0" indent="0">
              <a:spcBef>
                <a:spcPts val="1200"/>
              </a:spcBef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free(cur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1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CA41A-A2C0-3443-A333-1ED04D03E4F8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BB12C-C6DB-9A4E-9375-FC25E4373260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7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finding data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Start with first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Search until after last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while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 !=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{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(n-&gt;value == </a:t>
            </a:r>
            <a:r>
              <a:rPr lang="en-US" sz="3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Data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n-&gt;next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Otherwise, move to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next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If you get here, data 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	//   wasn't found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9B4CE0-014F-214F-B820-D9DEF728B9BE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A0DC1B-C65B-8B49-A8E5-EF75F712ADBE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7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Check for EOF using either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Courier New" pitchFamily="49" charset="0"/>
              </a:rPr>
              <a:t>result or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feof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(FILE *)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9E354E-A630-6245-8D1D-A9E46F39A90D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34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8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General I/</a:t>
            </a:r>
            <a:r>
              <a:rPr lang="en-US" dirty="0" smtClean="0">
                <a:latin typeface="Garamond" charset="0"/>
              </a:rPr>
              <a:t>O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E60EE-0DD5-AE4D-B712-767828BF1B4C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35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 3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9 due Monday, 6/26</a:t>
            </a:r>
          </a:p>
          <a:p>
            <a:pPr lvl="1"/>
            <a:r>
              <a:rPr lang="en-US" dirty="0"/>
              <a:t>Exam 3: Thursday, 6/22</a:t>
            </a:r>
          </a:p>
          <a:p>
            <a:pPr lvl="2"/>
            <a:r>
              <a:rPr lang="en-US" dirty="0"/>
              <a:t>Will be allowed one 8.5” x 11” note sheet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92C562-54A9-554A-87A0-7A7E8B6CD5A8}" type="datetime1">
              <a:rPr lang="en-US" sz="1200" smtClean="0"/>
              <a:t>6/19/17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/>
              <a:pPr/>
              <a:t>36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General I/</a:t>
            </a:r>
            <a:r>
              <a:rPr lang="en-US" dirty="0" smtClean="0">
                <a:latin typeface="Garamond" charset="0"/>
              </a:rPr>
              <a:t>O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E60EE-0DD5-AE4D-B712-767828BF1B4C}" type="datetime1">
              <a:rPr lang="en-US" sz="1200">
                <a:latin typeface="Garamond" charset="0"/>
              </a:rPr>
              <a:pPr eaLnBrk="1" hangingPunct="1"/>
              <a:t>6/19/17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1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F01C92-803F-5946-BBBF-F61B0B37A0FB}" type="datetime1">
              <a:rPr lang="en-US" smtClean="0">
                <a:latin typeface="Garamond" charset="0"/>
              </a:rPr>
              <a:t>6/19/17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42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5A52AC-0ED0-5D4C-8D5E-F8BD06B7462F}" type="datetime1">
              <a:rPr lang="en-US" smtClean="0">
                <a:latin typeface="Garamond" charset="0"/>
              </a:rPr>
              <a:t>6/19/17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325101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EBB590-1C7D-2442-B5E2-E6931ECFAF0C}" type="datetime1">
              <a:rPr lang="en-US" smtClean="0">
                <a:latin typeface="Garamond" charset="0"/>
              </a:rPr>
              <a:t>6/19/17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3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B07062-4948-F94D-A6B8-B60C813CE036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EBC2F5-89A8-6140-B4A3-0A149DE68154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Binary and hexadecimal values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</a:rPr>
              <a:t>Humans operate in decimal (base 10)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Why don’t computers?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</a:rPr>
              <a:t>Computers operate in binary (base 2)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Each digit is a </a:t>
            </a:r>
            <a:r>
              <a:rPr lang="en-US" sz="1900" i="1">
                <a:solidFill>
                  <a:srgbClr val="FF0000"/>
                </a:solidFill>
                <a:latin typeface="Arial" charset="0"/>
              </a:rPr>
              <a:t>bit</a:t>
            </a:r>
            <a:r>
              <a:rPr lang="en-US" sz="1900">
                <a:latin typeface="Arial" charset="0"/>
              </a:rPr>
              <a:t> (</a:t>
            </a:r>
            <a:r>
              <a:rPr lang="en-US" sz="1900" u="sng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1900">
                <a:latin typeface="Arial" charset="0"/>
              </a:rPr>
              <a:t>inary dig</a:t>
            </a:r>
            <a:r>
              <a:rPr lang="en-US" sz="1900" u="sng">
                <a:solidFill>
                  <a:srgbClr val="FF0000"/>
                </a:solidFill>
                <a:latin typeface="Arial" charset="0"/>
              </a:rPr>
              <a:t>it</a:t>
            </a:r>
            <a:r>
              <a:rPr lang="en-US" sz="1900">
                <a:latin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Can also use octal (base 8) or hexadecimal (base 16)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Hexadecimal commonly used in programming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>
                <a:latin typeface="Arial" charset="0"/>
              </a:rPr>
              <a:t>Leading “0x” in C programming indicates hex value</a:t>
            </a:r>
          </a:p>
          <a:p>
            <a:pPr eaLnBrk="1" hangingPunct="1">
              <a:lnSpc>
                <a:spcPct val="80000"/>
              </a:lnSpc>
            </a:pPr>
            <a:r>
              <a:rPr lang="en-US" sz="2100">
                <a:latin typeface="Arial" charset="0"/>
              </a:rPr>
              <a:t>Base conversion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Binary </a:t>
            </a:r>
            <a:r>
              <a:rPr lang="en-US" sz="1900">
                <a:latin typeface="Arial" charset="0"/>
                <a:sym typeface="Wingdings" charset="0"/>
              </a:rPr>
              <a:t> hex:  start with LSB and make 4-bit groups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e.g. </a:t>
            </a:r>
            <a:r>
              <a:rPr lang="en-US" sz="1700">
                <a:solidFill>
                  <a:srgbClr val="0000FF"/>
                </a:solidFill>
                <a:latin typeface="Arial" charset="0"/>
                <a:sym typeface="Wingdings" charset="0"/>
              </a:rPr>
              <a:t>001</a:t>
            </a:r>
            <a:r>
              <a:rPr lang="en-US" sz="1700">
                <a:latin typeface="Arial" charset="0"/>
                <a:sym typeface="Wingdings" charset="0"/>
              </a:rPr>
              <a:t> 1011 0111</a:t>
            </a:r>
            <a:r>
              <a:rPr lang="en-US" sz="1700" baseline="-25000">
                <a:latin typeface="Arial" charset="0"/>
                <a:sym typeface="Wingdings" charset="0"/>
              </a:rPr>
              <a:t>2</a:t>
            </a:r>
            <a:r>
              <a:rPr lang="en-US" sz="1700">
                <a:latin typeface="Arial" charset="0"/>
                <a:sym typeface="Wingdings" charset="0"/>
              </a:rPr>
              <a:t> = </a:t>
            </a:r>
            <a:r>
              <a:rPr lang="en-US" sz="1700">
                <a:solidFill>
                  <a:srgbClr val="0000FF"/>
                </a:solidFill>
                <a:latin typeface="Arial" charset="0"/>
                <a:sym typeface="Wingdings" charset="0"/>
              </a:rPr>
              <a:t>1</a:t>
            </a:r>
            <a:r>
              <a:rPr lang="en-US" sz="1700">
                <a:latin typeface="Arial" charset="0"/>
                <a:sym typeface="Wingdings" charset="0"/>
              </a:rPr>
              <a:t>B7</a:t>
            </a:r>
            <a:r>
              <a:rPr lang="en-US" sz="1700" baseline="-25000">
                <a:latin typeface="Arial" charset="0"/>
                <a:sym typeface="Wingdings" charset="0"/>
              </a:rPr>
              <a:t>16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Note that an extra 0 is implied for the first group: 001</a:t>
            </a:r>
            <a:r>
              <a:rPr lang="en-US" sz="1700" u="sng">
                <a:solidFill>
                  <a:srgbClr val="0000FF"/>
                </a:solidFill>
                <a:latin typeface="Arial" charset="0"/>
                <a:sym typeface="Wingdings" charset="0"/>
              </a:rPr>
              <a:t>0</a:t>
            </a:r>
            <a:r>
              <a:rPr lang="en-US" sz="1700">
                <a:latin typeface="Arial" charset="0"/>
                <a:sym typeface="Wingdings" charset="0"/>
              </a:rPr>
              <a:t>001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  <a:sym typeface="Wingdings" charset="0"/>
              </a:rPr>
              <a:t>Binary  decimal:  multiply bit 0 by 2</a:t>
            </a:r>
            <a:r>
              <a:rPr lang="en-US" sz="1900" baseline="30000">
                <a:latin typeface="Arial" charset="0"/>
                <a:sym typeface="Wingdings" charset="0"/>
              </a:rPr>
              <a:t>0</a:t>
            </a:r>
            <a:r>
              <a:rPr lang="en-US" sz="1900">
                <a:latin typeface="Arial" charset="0"/>
                <a:sym typeface="Wingdings" charset="0"/>
              </a:rPr>
              <a:t>, bit 1 by 2</a:t>
            </a:r>
            <a:r>
              <a:rPr lang="en-US" sz="1900" baseline="30000">
                <a:latin typeface="Arial" charset="0"/>
                <a:sym typeface="Wingdings" charset="0"/>
              </a:rPr>
              <a:t>1</a:t>
            </a:r>
            <a:r>
              <a:rPr lang="en-US" sz="1900">
                <a:latin typeface="Arial" charset="0"/>
                <a:sym typeface="Wingdings" charset="0"/>
              </a:rPr>
              <a:t>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e.g.  0111</a:t>
            </a:r>
            <a:r>
              <a:rPr lang="en-US" sz="1700" baseline="-25000">
                <a:latin typeface="Arial" charset="0"/>
                <a:sym typeface="Wingdings" charset="0"/>
              </a:rPr>
              <a:t>2</a:t>
            </a:r>
            <a:r>
              <a:rPr lang="en-US" sz="1700">
                <a:latin typeface="Arial" charset="0"/>
                <a:sym typeface="Wingdings" charset="0"/>
              </a:rPr>
              <a:t> = (0 x 2</a:t>
            </a:r>
            <a:r>
              <a:rPr lang="en-US" sz="1700" baseline="30000">
                <a:latin typeface="Arial" charset="0"/>
                <a:sym typeface="Wingdings" charset="0"/>
              </a:rPr>
              <a:t>3</a:t>
            </a:r>
            <a:r>
              <a:rPr lang="en-US" sz="1700">
                <a:latin typeface="Arial" charset="0"/>
                <a:sym typeface="Wingdings" charset="0"/>
              </a:rPr>
              <a:t>) + (1 x 2</a:t>
            </a:r>
            <a:r>
              <a:rPr lang="en-US" sz="1700" baseline="30000">
                <a:latin typeface="Arial" charset="0"/>
                <a:sym typeface="Wingdings" charset="0"/>
              </a:rPr>
              <a:t>2</a:t>
            </a:r>
            <a:r>
              <a:rPr lang="en-US" sz="1700">
                <a:latin typeface="Arial" charset="0"/>
                <a:sym typeface="Wingdings" charset="0"/>
              </a:rPr>
              <a:t>) + (1 x 2</a:t>
            </a:r>
            <a:r>
              <a:rPr lang="en-US" sz="1700" baseline="30000">
                <a:latin typeface="Arial" charset="0"/>
                <a:sym typeface="Wingdings" charset="0"/>
              </a:rPr>
              <a:t>1</a:t>
            </a:r>
            <a:r>
              <a:rPr lang="en-US" sz="1700">
                <a:latin typeface="Arial" charset="0"/>
                <a:sym typeface="Wingdings" charset="0"/>
              </a:rPr>
              <a:t>) + (1 x 2</a:t>
            </a:r>
            <a:r>
              <a:rPr lang="en-US" sz="1700" baseline="30000">
                <a:latin typeface="Arial" charset="0"/>
                <a:sym typeface="Wingdings" charset="0"/>
              </a:rPr>
              <a:t>0</a:t>
            </a:r>
            <a:r>
              <a:rPr lang="en-US" sz="1700">
                <a:latin typeface="Arial" charset="0"/>
                <a:sym typeface="Wingdings" charset="0"/>
              </a:rPr>
              <a:t>) = 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Arial" charset="0"/>
                <a:sym typeface="Wingdings" charset="0"/>
              </a:rPr>
              <a:t>		      = 0 + 4 + 2 + 1 = 7</a:t>
            </a:r>
            <a:r>
              <a:rPr lang="en-US" sz="1700" baseline="-25000">
                <a:latin typeface="Arial" charset="0"/>
                <a:sym typeface="Wingdings" charset="0"/>
              </a:rPr>
              <a:t>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>
                <a:latin typeface="Arial" charset="0"/>
              </a:rPr>
              <a:t>Decimal </a:t>
            </a:r>
            <a:r>
              <a:rPr lang="en-US" sz="1900">
                <a:latin typeface="Arial" charset="0"/>
                <a:sym typeface="Wingdings" charset="0"/>
              </a:rPr>
              <a:t> binary / hex:  repeated integer division, where remainder gives you each digit, starting with LSB</a:t>
            </a:r>
            <a:endParaRPr lang="en-US" sz="19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8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Bitwise Logical Operations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Deal with individual bits of a value</a:t>
            </a:r>
          </a:p>
          <a:p>
            <a:r>
              <a:rPr lang="en-US">
                <a:latin typeface="Arial" charset="0"/>
              </a:rPr>
              <a:t>Each bit is evaluated separately</a:t>
            </a:r>
          </a:p>
          <a:p>
            <a:r>
              <a:rPr lang="en-US">
                <a:latin typeface="Arial" charset="0"/>
              </a:rPr>
              <a:t>There is no "Carry" as with addition…i.e. the results of an operation in one bit position has no effect on an adjacent bit.</a:t>
            </a:r>
          </a:p>
          <a:p>
            <a:r>
              <a:rPr lang="en-US">
                <a:latin typeface="Arial" charset="0"/>
              </a:rPr>
              <a:t>Operators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&amp;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AND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|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OR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^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XOR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~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latin typeface="Arial" charset="0"/>
              </a:rPr>
              <a:t>bitwise NOT (flip all bits)</a:t>
            </a:r>
            <a:br>
              <a:rPr lang="en-US">
                <a:latin typeface="Arial" charset="0"/>
              </a:rPr>
            </a:b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212D3D-D0BA-F345-ADF0-2D0238122ACA}" type="datetime1">
              <a:rPr lang="en-US" sz="1200">
                <a:latin typeface="Garamond" charset="0"/>
                <a:cs typeface="Arial" charset="0"/>
              </a:rPr>
              <a:pPr eaLnBrk="1" hangingPunct="1"/>
              <a:t>6/19/17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EC999E-2E2E-694B-B3C1-14FB30696CC8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59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9254</TotalTime>
  <Words>1929</Words>
  <Application>Microsoft Macintosh PowerPoint</Application>
  <PresentationFormat>On-screen Show (4:3)</PresentationFormat>
  <Paragraphs>709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Edge</vt:lpstr>
      <vt:lpstr>EECE.2160 ECE Application Programming</vt:lpstr>
      <vt:lpstr>Lecture outline</vt:lpstr>
      <vt:lpstr>Review: File I/O</vt:lpstr>
      <vt:lpstr>Review: General I/O</vt:lpstr>
      <vt:lpstr>Examples</vt:lpstr>
      <vt:lpstr>Examples (cont.)</vt:lpstr>
      <vt:lpstr>Examples (cont.)</vt:lpstr>
      <vt:lpstr>Binary and hexadecimal values</vt:lpstr>
      <vt:lpstr>Bitwise Logical Operations</vt:lpstr>
      <vt:lpstr>PowerPoint Presentation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Bitwise Logical Operations</vt:lpstr>
      <vt:lpstr>Bit shifts</vt:lpstr>
      <vt:lpstr>Review: C operators</vt:lpstr>
      <vt:lpstr>Example: Bitwise operations</vt:lpstr>
      <vt:lpstr>Example: Solution</vt:lpstr>
      <vt:lpstr>Exam 3 notes</vt:lpstr>
      <vt:lpstr>Review: Structures</vt:lpstr>
      <vt:lpstr>Review: Nested structures</vt:lpstr>
      <vt:lpstr>Review: dynamic memory allocation</vt:lpstr>
      <vt:lpstr>Review: dynamically allocated arrays</vt:lpstr>
      <vt:lpstr>Review: pointer-based data structures</vt:lpstr>
      <vt:lpstr>Review: Adding to list</vt:lpstr>
      <vt:lpstr>Review: deleting from list</vt:lpstr>
      <vt:lpstr>Review: finding data in list</vt:lpstr>
      <vt:lpstr>Review: File I/O</vt:lpstr>
      <vt:lpstr>Review: General I/O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1744</cp:revision>
  <dcterms:created xsi:type="dcterms:W3CDTF">2006-04-03T05:03:01Z</dcterms:created>
  <dcterms:modified xsi:type="dcterms:W3CDTF">2017-06-19T19:24:58Z</dcterms:modified>
</cp:coreProperties>
</file>