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532" r:id="rId4"/>
    <p:sldId id="543" r:id="rId5"/>
    <p:sldId id="540" r:id="rId6"/>
    <p:sldId id="541" r:id="rId7"/>
    <p:sldId id="536" r:id="rId8"/>
    <p:sldId id="525" r:id="rId9"/>
    <p:sldId id="526" r:id="rId10"/>
    <p:sldId id="527" r:id="rId11"/>
    <p:sldId id="528" r:id="rId12"/>
    <p:sldId id="529" r:id="rId13"/>
    <p:sldId id="530" r:id="rId14"/>
    <p:sldId id="324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3C5F13-06A8-4886-91F3-D02EC7DD1158}" v="7" dt="2019-04-29T15:56:47.2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83" d="100"/>
          <a:sy n="83" d="100"/>
        </p:scale>
        <p:origin x="95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BECB4E0D-FBC7-43A8-881B-D23B9E1CFE77}"/>
    <pc:docChg chg="custSel addSld delSld modSld">
      <pc:chgData name="Geiger, Michael J" userId="13cae92b-b37c-450b-a449-82fcae19569d" providerId="ADAL" clId="{BECB4E0D-FBC7-43A8-881B-D23B9E1CFE77}" dt="2019-04-22T17:50:06.233" v="12" actId="27636"/>
      <pc:docMkLst>
        <pc:docMk/>
      </pc:docMkLst>
      <pc:sldChg chg="modSp">
        <pc:chgData name="Geiger, Michael J" userId="13cae92b-b37c-450b-a449-82fcae19569d" providerId="ADAL" clId="{BECB4E0D-FBC7-43A8-881B-D23B9E1CFE77}" dt="2019-04-22T17:49:15.039" v="4" actId="20577"/>
        <pc:sldMkLst>
          <pc:docMk/>
          <pc:sldMk cId="0" sldId="257"/>
        </pc:sldMkLst>
        <pc:spChg chg="mod">
          <ac:chgData name="Geiger, Michael J" userId="13cae92b-b37c-450b-a449-82fcae19569d" providerId="ADAL" clId="{BECB4E0D-FBC7-43A8-881B-D23B9E1CFE77}" dt="2019-04-22T17:49:15.039" v="4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BECB4E0D-FBC7-43A8-881B-D23B9E1CFE77}" dt="2019-04-22T17:50:06.233" v="12" actId="27636"/>
        <pc:sldMkLst>
          <pc:docMk/>
          <pc:sldMk cId="0" sldId="324"/>
        </pc:sldMkLst>
        <pc:spChg chg="mod">
          <ac:chgData name="Geiger, Michael J" userId="13cae92b-b37c-450b-a449-82fcae19569d" providerId="ADAL" clId="{BECB4E0D-FBC7-43A8-881B-D23B9E1CFE77}" dt="2019-04-22T17:50:06.233" v="12" actId="27636"/>
          <ac:spMkLst>
            <pc:docMk/>
            <pc:sldMk cId="0" sldId="324"/>
            <ac:spMk id="23555" creationId="{00000000-0000-0000-0000-000000000000}"/>
          </ac:spMkLst>
        </pc:spChg>
      </pc:sldChg>
      <pc:sldChg chg="add">
        <pc:chgData name="Geiger, Michael J" userId="13cae92b-b37c-450b-a449-82fcae19569d" providerId="ADAL" clId="{BECB4E0D-FBC7-43A8-881B-D23B9E1CFE77}" dt="2019-04-22T17:49:32.830" v="5"/>
        <pc:sldMkLst>
          <pc:docMk/>
          <pc:sldMk cId="304782670" sldId="532"/>
        </pc:sldMkLst>
      </pc:sldChg>
      <pc:sldChg chg="add">
        <pc:chgData name="Geiger, Michael J" userId="13cae92b-b37c-450b-a449-82fcae19569d" providerId="ADAL" clId="{BECB4E0D-FBC7-43A8-881B-D23B9E1CFE77}" dt="2019-04-22T17:49:32.830" v="5"/>
        <pc:sldMkLst>
          <pc:docMk/>
          <pc:sldMk cId="1323441990" sldId="543"/>
        </pc:sldMkLst>
      </pc:sldChg>
    </pc:docChg>
  </pc:docChgLst>
  <pc:docChgLst>
    <pc:chgData name="Geiger, Michael J" userId="13cae92b-b37c-450b-a449-82fcae19569d" providerId="ADAL" clId="{623C5F13-06A8-4886-91F3-D02EC7DD1158}"/>
    <pc:docChg chg="modSld">
      <pc:chgData name="Geiger, Michael J" userId="13cae92b-b37c-450b-a449-82fcae19569d" providerId="ADAL" clId="{623C5F13-06A8-4886-91F3-D02EC7DD1158}" dt="2019-04-29T15:56:58.912" v="117" actId="20577"/>
      <pc:docMkLst>
        <pc:docMk/>
      </pc:docMkLst>
      <pc:sldChg chg="modSp">
        <pc:chgData name="Geiger, Michael J" userId="13cae92b-b37c-450b-a449-82fcae19569d" providerId="ADAL" clId="{623C5F13-06A8-4886-91F3-D02EC7DD1158}" dt="2019-04-29T15:55:21.764" v="24" actId="20577"/>
        <pc:sldMkLst>
          <pc:docMk/>
          <pc:sldMk cId="0" sldId="256"/>
        </pc:sldMkLst>
        <pc:spChg chg="mod">
          <ac:chgData name="Geiger, Michael J" userId="13cae92b-b37c-450b-a449-82fcae19569d" providerId="ADAL" clId="{623C5F13-06A8-4886-91F3-D02EC7DD1158}" dt="2019-04-29T15:55:21.764" v="24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623C5F13-06A8-4886-91F3-D02EC7DD1158}" dt="2019-04-29T15:56:39.437" v="101" actId="20577"/>
        <pc:sldMkLst>
          <pc:docMk/>
          <pc:sldMk cId="0" sldId="257"/>
        </pc:sldMkLst>
        <pc:spChg chg="mod">
          <ac:chgData name="Geiger, Michael J" userId="13cae92b-b37c-450b-a449-82fcae19569d" providerId="ADAL" clId="{623C5F13-06A8-4886-91F3-D02EC7DD1158}" dt="2019-04-29T15:56:39.437" v="101" actId="20577"/>
          <ac:spMkLst>
            <pc:docMk/>
            <pc:sldMk cId="0" sldId="257"/>
            <ac:spMk id="4099" creationId="{00000000-0000-0000-0000-000000000000}"/>
          </ac:spMkLst>
        </pc:spChg>
      </pc:sldChg>
      <pc:sldChg chg="modSp">
        <pc:chgData name="Geiger, Michael J" userId="13cae92b-b37c-450b-a449-82fcae19569d" providerId="ADAL" clId="{623C5F13-06A8-4886-91F3-D02EC7DD1158}" dt="2019-04-29T15:56:58.912" v="117" actId="20577"/>
        <pc:sldMkLst>
          <pc:docMk/>
          <pc:sldMk cId="0" sldId="324"/>
        </pc:sldMkLst>
        <pc:spChg chg="mod">
          <ac:chgData name="Geiger, Michael J" userId="13cae92b-b37c-450b-a449-82fcae19569d" providerId="ADAL" clId="{623C5F13-06A8-4886-91F3-D02EC7DD1158}" dt="2019-04-29T15:56:58.912" v="117" actId="20577"/>
          <ac:spMkLst>
            <pc:docMk/>
            <pc:sldMk cId="0" sldId="324"/>
            <ac:spMk id="2355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3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AF71A-BB5A-8A4C-B00D-04CBBE690D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1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355C12-984F-4B4F-8209-0ADFF3C2485B}" type="datetime1">
              <a:rPr lang="en-US" smtClean="0"/>
              <a:t>4/29/2019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0D9AE-427B-EF42-A80B-63D4319ABB50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23A254-CF81-3B42-8F64-F8452CF415D4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748A0-86AE-6441-96D0-E78176B1C379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86C52-8757-854F-A8F4-5DCC22877617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DD09C-7FF2-8F43-8850-C7FF46E9843C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5FCD3-31BC-EC48-B5AD-A8E5513385C2}" type="datetime1">
              <a:rPr lang="en-US" smtClean="0"/>
              <a:t>4/29/2019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523AB-788E-6D49-8D3C-C94944803DC1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6F802-BA64-8E4C-A6EC-DE123D4A0A9E}" type="datetime1">
              <a:rPr lang="en-US" smtClean="0"/>
              <a:t>4/29/2019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ACF85-6B68-6140-9151-95B2627109D3}" type="datetime1">
              <a:rPr lang="en-US" smtClean="0"/>
              <a:t>4/29/2019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944A67-58A9-7140-9ABF-933722624186}" type="datetime1">
              <a:rPr lang="en-US" smtClean="0"/>
              <a:t>4/29/2019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A9375-26B0-C444-AECE-A2380995D2BB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49A01-6855-5743-961D-F2FEB33692FD}" type="datetime1">
              <a:rPr lang="en-US" smtClean="0"/>
              <a:t>4/29/2019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5CAEA93-11EA-114A-8944-D1A5641DA172}" type="datetime1">
              <a:rPr lang="en-US" smtClean="0"/>
              <a:t>4/29/2019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34: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Character &amp; line I/O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Line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Output functions (</a:t>
            </a:r>
            <a:r>
              <a:rPr lang="en-US" sz="2300" dirty="0">
                <a:latin typeface="Courier New" charset="0"/>
                <a:ea typeface="Courier New" charset="0"/>
                <a:cs typeface="Courier New" charset="0"/>
              </a:rPr>
              <a:t>puts(), </a:t>
            </a:r>
            <a:r>
              <a:rPr lang="en-US" sz="2300" dirty="0" err="1">
                <a:latin typeface="Courier New" charset="0"/>
                <a:ea typeface="Courier New" charset="0"/>
                <a:cs typeface="Courier New" charset="0"/>
              </a:rPr>
              <a:t>fputs</a:t>
            </a:r>
            <a:r>
              <a:rPr lang="en-US" sz="2300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sz="2300" dirty="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Not significantly different than using </a:t>
            </a:r>
            <a:r>
              <a:rPr lang="en-US" sz="2000" dirty="0" err="1">
                <a:latin typeface="Courier New"/>
                <a:cs typeface="Courier New"/>
              </a:rPr>
              <a:t>printf</a:t>
            </a:r>
            <a:r>
              <a:rPr lang="en-US" sz="2000" dirty="0">
                <a:latin typeface="Courier New"/>
                <a:cs typeface="Courier New"/>
              </a:rPr>
              <a:t>()/</a:t>
            </a:r>
            <a:r>
              <a:rPr lang="en-US" sz="2000" dirty="0" err="1">
                <a:latin typeface="Courier New"/>
                <a:cs typeface="Courier New"/>
              </a:rPr>
              <a:t>fprintf</a:t>
            </a:r>
            <a:r>
              <a:rPr lang="en-US" sz="2000" dirty="0">
                <a:latin typeface="Courier New"/>
                <a:cs typeface="Courier New"/>
              </a:rPr>
              <a:t>()</a:t>
            </a:r>
          </a:p>
          <a:p>
            <a:pPr lvl="1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Input functions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Could use </a:t>
            </a:r>
            <a:r>
              <a:rPr lang="en-US" sz="2000" dirty="0" err="1">
                <a:latin typeface="Courier New" charset="0"/>
                <a:cs typeface="Courier New" charset="0"/>
              </a:rPr>
              <a:t>scanf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%[^\n]", </a:t>
            </a:r>
            <a:r>
              <a:rPr lang="en-US" sz="2000" dirty="0" err="1">
                <a:latin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New" charset="0"/>
                <a:cs typeface="Courier New" charset="0"/>
              </a:rPr>
              <a:t>);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Read line from stream: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Arial" charset="0"/>
              </a:rPr>
              <a:t>	</a:t>
            </a:r>
            <a:r>
              <a:rPr lang="en-US" sz="2000" dirty="0">
                <a:latin typeface="Courier New" charset="0"/>
                <a:cs typeface="Courier New" charset="0"/>
              </a:rPr>
              <a:t>char *</a:t>
            </a:r>
            <a:r>
              <a:rPr lang="en-US" sz="2000" dirty="0" err="1">
                <a:latin typeface="Courier New" charset="0"/>
                <a:cs typeface="Courier New" charset="0"/>
              </a:rPr>
              <a:t>fgets</a:t>
            </a:r>
            <a:r>
              <a:rPr lang="en-US" sz="2000" dirty="0">
                <a:latin typeface="Courier New" charset="0"/>
                <a:cs typeface="Courier New" charset="0"/>
              </a:rPr>
              <a:t>(char *s, </a:t>
            </a:r>
            <a:r>
              <a:rPr lang="en-US" sz="2000" dirty="0" err="1">
                <a:latin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cs typeface="Courier New" charset="0"/>
              </a:rPr>
              <a:t> n,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			  FILE *stream);</a:t>
            </a:r>
          </a:p>
          <a:p>
            <a:pPr lvl="2">
              <a:lnSpc>
                <a:spcPct val="80000"/>
              </a:lnSpc>
            </a:pPr>
            <a:r>
              <a:rPr lang="en-US" sz="1700" dirty="0" err="1">
                <a:latin typeface="Courier New" charset="0"/>
                <a:cs typeface="Courier New" charset="0"/>
              </a:rPr>
              <a:t>fgets</a:t>
            </a:r>
            <a:r>
              <a:rPr lang="en-US" sz="1700" dirty="0">
                <a:latin typeface="Courier New" charset="0"/>
                <a:cs typeface="Courier New" charset="0"/>
              </a:rPr>
              <a:t>()</a:t>
            </a:r>
            <a:r>
              <a:rPr lang="en-US" sz="1700" dirty="0">
                <a:latin typeface="Arial" charset="0"/>
              </a:rPr>
              <a:t> can limit # characters read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Automatically null terminates, so it will read up to n-1 characters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Will read newline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A595B9-E4D0-E945-8C4C-B5A1ADBF9BEB}" type="datetime1">
              <a:rPr lang="en-US" smtClean="0">
                <a:latin typeface="Garamond" charset="0"/>
              </a:rPr>
              <a:t>4/29/2019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4AD7CD-560A-3D41-9951-A16E92A2B135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177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sz="3800" dirty="0">
                <a:ea typeface="+mn-ea"/>
              </a:rPr>
              <a:t>Show the output of the following short program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sz="3200" dirty="0"/>
              <a:t>Input: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Test Input    1    23 4 5\n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>
              <a:ea typeface="+mn-ea"/>
            </a:endParaRP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char 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char buffer[50];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0;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while ((c =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)) != '\n')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if (c != ' ') {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	buffer[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++] = c;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}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buffer[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] = '\0';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(buffer,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1D2877-385D-1D42-970A-5AEC9A8776F6}" type="datetime1">
              <a:rPr lang="en-US" smtClean="0">
                <a:latin typeface="Garamond" charset="0"/>
              </a:rPr>
              <a:t>4/29/2019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22C102-46E5-CC4C-9EA7-0C4D03F0DD31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23559" name="TextBox 1"/>
          <p:cNvSpPr txBox="1">
            <a:spLocks noChangeArrowheads="1"/>
          </p:cNvSpPr>
          <p:nvPr/>
        </p:nvSpPr>
        <p:spPr bwMode="auto">
          <a:xfrm>
            <a:off x="4419600" y="2133600"/>
            <a:ext cx="2209800" cy="6461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 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TestInput12345</a:t>
            </a:r>
            <a:endParaRPr lang="en-US" sz="1800" b="1" u="sng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83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20988"/>
            <a:ext cx="8229600" cy="331152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char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[25];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for 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&lt; 5;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++)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24,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strcat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"\n");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fputs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9D7F49-2FF4-E74A-9DC3-80F53BFA2944}" type="datetime1">
              <a:rPr lang="en-US" smtClean="0">
                <a:latin typeface="Garamond" charset="0"/>
              </a:rPr>
              <a:t>4/29/2019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C337C08-C595-8047-94A2-003651670499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1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1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1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cs typeface="Courier New" pitchFamily="49" charset="0"/>
              </a:rPr>
              <a:t>Input: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Test1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Test 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abcdefghijklmnopqrstuvwxyz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This is a test of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function</a:t>
            </a: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5715000" y="2971800"/>
            <a:ext cx="3429000" cy="25860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Test1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Test 2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abcdefghijklmnopqrstuvw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xyz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This is a test of the f </a:t>
            </a:r>
          </a:p>
        </p:txBody>
      </p:sp>
    </p:spTree>
    <p:extLst>
      <p:ext uri="{BB962C8B-B14F-4D97-AF65-F5344CB8AC3E}">
        <p14:creationId xmlns:p14="http://schemas.microsoft.com/office/powerpoint/2010/main" val="16684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Courier New" pitchFamily="49" charset="0"/>
              </a:rPr>
              <a:t>Input: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1024Some other stuff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void main() {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char c;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char buffer[50];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n = 0;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//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in &lt;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ctype.h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while 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isdigit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(c =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getchar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())) {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	n = n * 10 + (c - 48);	// Hint: '0' = 48 	}					// (ASCII value)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ungetc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(c,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(buffer, 50,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("n = %d, n * 2 = %d\n", n, n * 2);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("buffer = %s\n", buffer);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B637AB-EE27-9B4D-A7B9-53ED1B4CFBD4}" type="datetime1">
              <a:rPr lang="en-US" smtClean="0">
                <a:latin typeface="Garamond" charset="0"/>
              </a:rPr>
              <a:t>4/29/2019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C3273-1E22-2749-A912-38741448CAF8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76800" y="838200"/>
            <a:ext cx="3962400" cy="12001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1" u="sng">
                <a:solidFill>
                  <a:srgbClr val="FF0000"/>
                </a:solidFill>
                <a:latin typeface="Courier New" charset="0"/>
                <a:cs typeface="Courier New" charset="0"/>
              </a:rPr>
              <a:t>Output: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1024, n * 2 = 2048</a:t>
            </a:r>
          </a:p>
          <a:p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buffer = Some other stuff</a:t>
            </a:r>
          </a:p>
          <a:p>
            <a:endParaRPr lang="en-US" sz="18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23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 </a:t>
            </a:r>
            <a:r>
              <a:rPr lang="en-US"/>
              <a:t>3 Preview</a:t>
            </a:r>
            <a:endParaRPr lang="en-US" dirty="0"/>
          </a:p>
          <a:p>
            <a:endParaRPr lang="en-US" dirty="0"/>
          </a:p>
          <a:p>
            <a:r>
              <a:rPr lang="en-US" dirty="0"/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8 due 5/3</a:t>
            </a:r>
          </a:p>
          <a:p>
            <a:pPr lvl="1"/>
            <a:r>
              <a:rPr lang="en-US" dirty="0">
                <a:latin typeface="Arial" charset="0"/>
              </a:rPr>
              <a:t>Program 9 (extra credit) due 5/8</a:t>
            </a:r>
          </a:p>
          <a:p>
            <a:pPr lvl="1"/>
            <a:r>
              <a:rPr lang="en-US" dirty="0">
                <a:latin typeface="Arial" charset="0"/>
              </a:rPr>
              <a:t>Course evaluations to be posted online; returned at final exam</a:t>
            </a:r>
          </a:p>
          <a:p>
            <a:pPr lvl="1"/>
            <a:r>
              <a:rPr lang="en-US" dirty="0">
                <a:latin typeface="Arial" charset="0"/>
              </a:rPr>
              <a:t>Final exam: Tue, 5/7, 3-6 PM, Ball 210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BA4FA6-F84C-E74E-9A5A-374B1C5FCA0C}" type="datetime1">
              <a:rPr lang="en-US" sz="1200" smtClean="0">
                <a:latin typeface="+mj-lt"/>
              </a:rPr>
              <a:t>4/29/2019</a:t>
            </a:fld>
            <a:endParaRPr lang="en-US" sz="1200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34</a:t>
            </a:r>
            <a:endParaRPr lang="en-US" altLang="en-US" dirty="0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3FFED0-5613-D747-AC8F-CF84A7339BF4}" type="slidenum">
              <a:rPr lang="en-US" sz="1200" smtClean="0">
                <a:latin typeface="+mj-lt"/>
              </a:rPr>
              <a:pPr/>
              <a:t>14</a:t>
            </a:fld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Announcements/reminders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Program 8 due 5/3</a:t>
            </a:r>
          </a:p>
          <a:p>
            <a:pPr lvl="1"/>
            <a:r>
              <a:rPr lang="en-US" dirty="0">
                <a:latin typeface="Arial" charset="0"/>
              </a:rPr>
              <a:t>Program 9 (extra credit) due 5/8</a:t>
            </a:r>
          </a:p>
          <a:p>
            <a:pPr lvl="1"/>
            <a:r>
              <a:rPr lang="en-US" dirty="0">
                <a:latin typeface="Arial" charset="0"/>
              </a:rPr>
              <a:t>Course evaluations to be posted online; returned at final exam</a:t>
            </a:r>
          </a:p>
          <a:p>
            <a:pPr lvl="1"/>
            <a:r>
              <a:rPr lang="en-US" dirty="0">
                <a:latin typeface="Arial" charset="0"/>
              </a:rPr>
              <a:t>Final exam: Tue, 5/7, 3-6 PM, Ball 210</a:t>
            </a:r>
          </a:p>
          <a:p>
            <a:endParaRPr lang="en-US" dirty="0"/>
          </a:p>
          <a:p>
            <a:r>
              <a:rPr lang="en-US" dirty="0"/>
              <a:t>Today’s class</a:t>
            </a:r>
          </a:p>
          <a:p>
            <a:pPr lvl="1"/>
            <a:r>
              <a:rPr lang="en-US" dirty="0"/>
              <a:t>Review: binary file I/O</a:t>
            </a:r>
          </a:p>
          <a:p>
            <a:pPr lvl="1"/>
            <a:r>
              <a:rPr lang="en-US" dirty="0"/>
              <a:t>Character &amp; line I/O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52DA60-D84A-2A44-90D8-78F17EAE2E43}" type="datetime1">
              <a:rPr lang="en-US" sz="1200" smtClean="0"/>
              <a:t>4/29/2019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Lecture 34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File I/O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Open file: </a:t>
            </a:r>
            <a:r>
              <a:rPr lang="en-US" dirty="0">
                <a:latin typeface="Courier New" charset="0"/>
                <a:cs typeface="Courier New" charset="0"/>
              </a:rPr>
              <a:t>FILE *</a:t>
            </a:r>
            <a:r>
              <a:rPr lang="en-US" dirty="0" err="1">
                <a:latin typeface="Courier New" charset="0"/>
                <a:cs typeface="Courier New" charset="0"/>
              </a:rPr>
              <a:t>fopen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i="1" dirty="0">
                <a:latin typeface="Arial" charset="0"/>
              </a:rPr>
              <a:t>filename</a:t>
            </a:r>
            <a:r>
              <a:rPr lang="en-US" dirty="0">
                <a:latin typeface="Arial" charset="0"/>
              </a:rPr>
              <a:t>, </a:t>
            </a:r>
            <a:r>
              <a:rPr lang="en-US" i="1" dirty="0" err="1">
                <a:latin typeface="Arial" charset="0"/>
              </a:rPr>
              <a:t>file_access</a:t>
            </a:r>
            <a:r>
              <a:rPr lang="en-US" dirty="0">
                <a:latin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dirty="0">
                <a:cs typeface="Courier New" charset="0"/>
              </a:rPr>
              <a:t>Returns </a:t>
            </a:r>
            <a:r>
              <a:rPr lang="en-US" dirty="0">
                <a:latin typeface="Courier New" charset="0"/>
                <a:cs typeface="Courier New" charset="0"/>
              </a:rPr>
              <a:t>NULL</a:t>
            </a:r>
            <a:r>
              <a:rPr lang="en-US" dirty="0">
                <a:cs typeface="Courier New" charset="0"/>
              </a:rPr>
              <a:t> if file can’t be opened</a:t>
            </a:r>
          </a:p>
          <a:p>
            <a:r>
              <a:rPr lang="en-US" dirty="0">
                <a:latin typeface="Arial" charset="0"/>
              </a:rPr>
              <a:t>Close file: </a:t>
            </a:r>
            <a:r>
              <a:rPr lang="en-US" dirty="0" err="1">
                <a:latin typeface="Courier New" charset="0"/>
                <a:cs typeface="Courier New" charset="0"/>
              </a:rPr>
              <a:t>fclose</a:t>
            </a:r>
            <a:r>
              <a:rPr lang="en-US" dirty="0">
                <a:latin typeface="Arial" charset="0"/>
              </a:rPr>
              <a:t>(</a:t>
            </a:r>
            <a:r>
              <a:rPr lang="en-US" i="1" dirty="0" err="1">
                <a:latin typeface="Arial" charset="0"/>
              </a:rPr>
              <a:t>file_handle</a:t>
            </a:r>
            <a:r>
              <a:rPr lang="en-US" dirty="0">
                <a:latin typeface="Arial" charset="0"/>
              </a:rPr>
              <a:t>)</a:t>
            </a:r>
          </a:p>
          <a:p>
            <a:r>
              <a:rPr lang="en-US" dirty="0">
                <a:latin typeface="Arial" charset="0"/>
              </a:rPr>
              <a:t>Formatted I/O: 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fprintf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sz="2800" i="1" dirty="0" err="1">
                <a:latin typeface="Arial" charset="0"/>
              </a:rPr>
              <a:t>file_handle</a:t>
            </a:r>
            <a:r>
              <a:rPr lang="en-US" sz="2800" i="1" dirty="0">
                <a:latin typeface="Arial" charset="0"/>
              </a:rPr>
              <a:t>, </a:t>
            </a:r>
            <a:r>
              <a:rPr lang="en-US" sz="2800" i="1" dirty="0" err="1">
                <a:latin typeface="Arial" charset="0"/>
              </a:rPr>
              <a:t>format_specifier</a:t>
            </a:r>
            <a:r>
              <a:rPr lang="en-US" sz="2800" i="1" dirty="0">
                <a:latin typeface="Arial" charset="0"/>
              </a:rPr>
              <a:t>, 0+ variables</a:t>
            </a:r>
            <a:r>
              <a:rPr lang="en-US" dirty="0">
                <a:latin typeface="Courier New" charset="0"/>
                <a:cs typeface="Courier New" charset="0"/>
              </a:rPr>
              <a:t>)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fscanf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sz="2800" i="1" dirty="0" err="1">
                <a:latin typeface="Arial" charset="0"/>
              </a:rPr>
              <a:t>file_handle</a:t>
            </a:r>
            <a:r>
              <a:rPr lang="en-US" sz="2800" i="1" dirty="0">
                <a:latin typeface="Arial" charset="0"/>
              </a:rPr>
              <a:t>, </a:t>
            </a:r>
            <a:r>
              <a:rPr lang="en-US" sz="2800" i="1" dirty="0" err="1">
                <a:latin typeface="Arial" charset="0"/>
              </a:rPr>
              <a:t>format_specifier</a:t>
            </a:r>
            <a:r>
              <a:rPr lang="en-US" sz="2800" i="1" dirty="0">
                <a:latin typeface="Arial" charset="0"/>
              </a:rPr>
              <a:t>, 0+ variables</a:t>
            </a:r>
            <a:r>
              <a:rPr lang="en-US" dirty="0">
                <a:latin typeface="Courier New" charset="0"/>
                <a:cs typeface="Courier New" charset="0"/>
              </a:rPr>
              <a:t>)</a:t>
            </a:r>
          </a:p>
          <a:p>
            <a:pPr lvl="1"/>
            <a:endParaRPr lang="en-US" dirty="0">
              <a:latin typeface="Arial" charset="0"/>
            </a:endParaRPr>
          </a:p>
          <a:p>
            <a:endParaRPr lang="en-US" dirty="0">
              <a:latin typeface="Courier New" charset="0"/>
              <a:cs typeface="Courier New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E50AC5-0B70-5341-89EC-0D2D94ADFB11}" type="datetime1">
              <a:rPr lang="en-US" smtClean="0">
                <a:latin typeface="Garamond" charset="0"/>
              </a:rPr>
              <a:t>4/29/2019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0F4C71-8329-044C-9869-B3E760673AD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Generic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Three special I/O streams in C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stdin</a:t>
            </a:r>
            <a:r>
              <a:rPr lang="en-US">
                <a:latin typeface="Arial" charset="0"/>
              </a:rPr>
              <a:t>: standard input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stdout</a:t>
            </a:r>
            <a:r>
              <a:rPr lang="en-US">
                <a:latin typeface="Arial" charset="0"/>
              </a:rPr>
              <a:t>: standard output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stderr</a:t>
            </a:r>
            <a:r>
              <a:rPr lang="en-US">
                <a:latin typeface="Arial" charset="0"/>
              </a:rPr>
              <a:t>: standard error stream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printf(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fprintf(stdout,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Hello\n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scanf(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 ==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fscanf(stdin, </a:t>
            </a:r>
            <a:r>
              <a:rPr lang="ja-JP" altLang="en-US">
                <a:latin typeface="Courier New" charset="0"/>
                <a:cs typeface="Courier New" charset="0"/>
              </a:rPr>
              <a:t>“</a:t>
            </a:r>
            <a:r>
              <a:rPr lang="en-US">
                <a:latin typeface="Courier New" charset="0"/>
                <a:cs typeface="Courier New" charset="0"/>
              </a:rPr>
              <a:t>%d</a:t>
            </a:r>
            <a:r>
              <a:rPr lang="ja-JP" altLang="en-US">
                <a:latin typeface="Courier New" charset="0"/>
                <a:cs typeface="Courier New" charset="0"/>
              </a:rPr>
              <a:t>”</a:t>
            </a:r>
            <a:r>
              <a:rPr lang="en-US">
                <a:latin typeface="Courier New" charset="0"/>
                <a:cs typeface="Courier New" charset="0"/>
              </a:rPr>
              <a:t>, &amp;x);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Can write generic functions that deal either with specific file or standard input/output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609646-5A02-2D4C-9CD1-D3EFA16015B3}" type="datetime1">
              <a:rPr lang="en-US" smtClean="0">
                <a:latin typeface="Garamond" charset="0"/>
              </a:rPr>
              <a:t>4/29/2019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CD016F-B84D-D846-96CA-33B40BE22D6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44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Review: binary file I/O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fwrite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>
                <a:ea typeface="+mn-ea"/>
              </a:rPr>
              <a:t>pointer, element size, # elements, </a:t>
            </a:r>
            <a:r>
              <a:rPr lang="en-US" sz="2200" i="1" dirty="0" err="1">
                <a:ea typeface="+mn-ea"/>
              </a:rPr>
              <a:t>file_handle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Arial" charset="0"/>
              <a:buNone/>
              <a:defRPr/>
            </a:pP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fread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200" i="1" dirty="0">
                <a:ea typeface="+mn-ea"/>
              </a:rPr>
              <a:t>pointer, element size, # elements, </a:t>
            </a:r>
            <a:r>
              <a:rPr lang="en-US" sz="2200" i="1" dirty="0" err="1">
                <a:ea typeface="+mn-ea"/>
              </a:rPr>
              <a:t>file_handle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>
                <a:ea typeface="+mn-ea"/>
                <a:cs typeface="Courier New" pitchFamily="49" charset="0"/>
              </a:rPr>
              <a:t>pointer: </a:t>
            </a:r>
            <a:r>
              <a:rPr lang="en-US" dirty="0">
                <a:ea typeface="+mn-ea"/>
                <a:cs typeface="Courier New" pitchFamily="49" charset="0"/>
              </a:rPr>
              <a:t>address of data to be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Typically an array, although can be scalar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>
                <a:ea typeface="+mn-ea"/>
                <a:cs typeface="Courier New" pitchFamily="49" charset="0"/>
              </a:rPr>
              <a:t>element size:</a:t>
            </a:r>
            <a:r>
              <a:rPr lang="en-US" dirty="0">
                <a:ea typeface="+mn-ea"/>
                <a:cs typeface="Courier New" pitchFamily="49" charset="0"/>
              </a:rPr>
              <a:t> Size of each element in array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>
                <a:ea typeface="+mn-ea"/>
                <a:cs typeface="Courier New" pitchFamily="49" charset="0"/>
              </a:rPr>
              <a:t># elements:</a:t>
            </a:r>
            <a:r>
              <a:rPr lang="en-US" dirty="0">
                <a:ea typeface="+mn-ea"/>
                <a:cs typeface="Courier New" pitchFamily="49" charset="0"/>
              </a:rPr>
              <a:t> Number of elements in array</a:t>
            </a:r>
            <a:endParaRPr lang="en-US" i="1" dirty="0"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i="1" dirty="0" err="1">
                <a:ea typeface="+mn-ea"/>
                <a:cs typeface="Courier New" pitchFamily="49" charset="0"/>
              </a:rPr>
              <a:t>file_handle</a:t>
            </a:r>
            <a:r>
              <a:rPr lang="en-US" i="1" dirty="0">
                <a:ea typeface="+mn-ea"/>
                <a:cs typeface="Courier New" pitchFamily="49" charset="0"/>
              </a:rPr>
              <a:t>:</a:t>
            </a:r>
            <a:r>
              <a:rPr lang="en-US" dirty="0">
                <a:ea typeface="+mn-ea"/>
                <a:cs typeface="Courier New" pitchFamily="49" charset="0"/>
              </a:rPr>
              <a:t> is address returned by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fopen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Courier New" pitchFamily="49" charset="0"/>
              </a:rPr>
              <a:t>Returns # of elements actually read/written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cs typeface="Courier New" pitchFamily="49" charset="0"/>
              </a:rPr>
              <a:t>If &lt; # elements requested, either error or EOF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B048B8-F71A-BE4E-843B-142EDE310091}" type="datetime1">
              <a:rPr lang="en-US" smtClean="0">
                <a:latin typeface="Garamond" charset="0"/>
              </a:rPr>
              <a:t>4/29/2019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E1029C0-4DF7-B946-A6BF-9D4F0622BA0C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</p:spTree>
    <p:extLst>
      <p:ext uri="{BB962C8B-B14F-4D97-AF65-F5344CB8AC3E}">
        <p14:creationId xmlns:p14="http://schemas.microsoft.com/office/powerpoint/2010/main" val="10376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binary file I/O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One benefit—ability to read/write entire array at once</a:t>
            </a:r>
          </a:p>
          <a:p>
            <a:r>
              <a:rPr lang="en-US">
                <a:latin typeface="Arial" charset="0"/>
              </a:rPr>
              <a:t>For example:</a:t>
            </a:r>
          </a:p>
          <a:p>
            <a:pPr lvl="1"/>
            <a:r>
              <a:rPr lang="en-US">
                <a:latin typeface="Arial" charset="0"/>
              </a:rPr>
              <a:t>Given int x[100];</a:t>
            </a:r>
          </a:p>
          <a:p>
            <a:pPr lvl="1"/>
            <a:r>
              <a:rPr lang="en-US">
                <a:latin typeface="Arial" charset="0"/>
              </a:rPr>
              <a:t>Can read array from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n = fread(x, sizeof(int), 100, fp);</a:t>
            </a:r>
          </a:p>
          <a:p>
            <a:pPr lvl="3"/>
            <a:r>
              <a:rPr lang="en-US">
                <a:latin typeface="Arial" charset="0"/>
              </a:rPr>
              <a:t>n should equal 100</a:t>
            </a:r>
          </a:p>
          <a:p>
            <a:pPr lvl="1"/>
            <a:r>
              <a:rPr lang="en-US">
                <a:latin typeface="Arial" charset="0"/>
              </a:rPr>
              <a:t>Can write array to file pointed to by fp: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fwrite(x, sizeof(int), 100, fp);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BD8E8A-550A-AA4E-B149-424D9647B844}" type="datetime1">
              <a:rPr lang="en-US" smtClean="0">
                <a:latin typeface="Garamond" charset="0"/>
              </a:rPr>
              <a:t>4/29/2019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D3ABE8-2D96-F248-A14E-8C2B6D2B78FD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4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Review: End of file/error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Two ways to check for end of file: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Text files: Check if </a:t>
            </a:r>
            <a:r>
              <a:rPr lang="en-US" sz="2400" dirty="0" err="1">
                <a:latin typeface="Courier New" charset="0"/>
                <a:cs typeface="Courier New" charset="0"/>
              </a:rPr>
              <a:t>fscanf</a:t>
            </a:r>
            <a:r>
              <a:rPr lang="en-US" sz="2400" dirty="0">
                <a:latin typeface="Courier New" charset="0"/>
                <a:cs typeface="Courier New" charset="0"/>
              </a:rPr>
              <a:t>() == EOF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More common: do </a:t>
            </a:r>
            <a:r>
              <a:rPr lang="en-US" sz="2000" dirty="0" err="1">
                <a:latin typeface="Arial" charset="0"/>
                <a:cs typeface="Courier New" charset="0"/>
              </a:rPr>
              <a:t>fscanf</a:t>
            </a:r>
            <a:r>
              <a:rPr lang="en-US" sz="2000" dirty="0">
                <a:latin typeface="Arial" charset="0"/>
                <a:cs typeface="Courier New" charset="0"/>
              </a:rPr>
              <a:t>() as part of loop condition, and continue while EOF not reached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charset="0"/>
                <a:cs typeface="Courier New" charset="0"/>
              </a:rPr>
              <a:t>e.g. </a:t>
            </a:r>
            <a:r>
              <a:rPr lang="en-US" sz="2000" dirty="0">
                <a:latin typeface="Courier New" charset="0"/>
                <a:cs typeface="Courier New" charset="0"/>
              </a:rPr>
              <a:t>while (</a:t>
            </a:r>
            <a:r>
              <a:rPr lang="en-US" sz="2000" dirty="0" err="1">
                <a:latin typeface="Courier New" charset="0"/>
                <a:cs typeface="Courier New" charset="0"/>
              </a:rPr>
              <a:t>fscanf</a:t>
            </a:r>
            <a:r>
              <a:rPr lang="en-US" sz="2000" dirty="0">
                <a:latin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cs typeface="Courier New" charset="0"/>
              </a:rPr>
              <a:t>fp</a:t>
            </a:r>
            <a:r>
              <a:rPr lang="en-US" sz="2000" dirty="0">
                <a:latin typeface="Courier New" charset="0"/>
                <a:cs typeface="Courier New" charset="0"/>
              </a:rPr>
              <a:t>, 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%d</a:t>
            </a:r>
            <a:r>
              <a:rPr lang="ja-JP" altLang="en-US" sz="2000" dirty="0">
                <a:latin typeface="Courier New" charset="0"/>
                <a:cs typeface="Courier New" charset="0"/>
              </a:rPr>
              <a:t>”</a:t>
            </a:r>
            <a:r>
              <a:rPr lang="en-US" sz="2000" dirty="0">
                <a:latin typeface="Courier New" charset="0"/>
                <a:cs typeface="Courier New" charset="0"/>
              </a:rPr>
              <a:t>, &amp;y) != EOF)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Binary files: </a:t>
            </a:r>
            <a:r>
              <a:rPr lang="en-US" sz="2400" dirty="0" err="1">
                <a:latin typeface="Courier New" charset="0"/>
                <a:cs typeface="Courier New" charset="0"/>
              </a:rPr>
              <a:t>feof</a:t>
            </a:r>
            <a:r>
              <a:rPr lang="en-US" sz="2400" dirty="0">
                <a:latin typeface="Courier New" charset="0"/>
                <a:cs typeface="Courier New" charset="0"/>
              </a:rPr>
              <a:t>(</a:t>
            </a:r>
            <a:r>
              <a:rPr lang="en-US" sz="2400" i="1" dirty="0" err="1">
                <a:latin typeface="Courier New" charset="0"/>
                <a:cs typeface="Courier New" charset="0"/>
              </a:rPr>
              <a:t>file_handle</a:t>
            </a:r>
            <a:r>
              <a:rPr lang="en-US" sz="2400" i="1" dirty="0">
                <a:latin typeface="Courier New" charset="0"/>
                <a:cs typeface="Courier New" charset="0"/>
              </a:rPr>
              <a:t>);</a:t>
            </a:r>
            <a:endParaRPr lang="en-US" sz="2400" dirty="0">
              <a:latin typeface="Arial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cs typeface="Courier New" charset="0"/>
              </a:rPr>
              <a:t>Note: both functions indicate EOF after failed read operation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  <a:cs typeface="Courier New" charset="0"/>
              </a:rPr>
              <a:t>Must try to read data and discover that there’s nothing to read before testing for EOF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  <a:cs typeface="Courier New" charset="0"/>
              </a:rPr>
              <a:t>Checking for error (binary only): </a:t>
            </a:r>
            <a:r>
              <a:rPr lang="en-US" sz="2800" dirty="0" err="1">
                <a:latin typeface="Courier New" charset="0"/>
                <a:cs typeface="Courier New" charset="0"/>
              </a:rPr>
              <a:t>ferror</a:t>
            </a:r>
            <a:r>
              <a:rPr lang="en-US" sz="2800" dirty="0">
                <a:latin typeface="Courier New" charset="0"/>
                <a:cs typeface="Courier New" charset="0"/>
              </a:rPr>
              <a:t>(</a:t>
            </a:r>
            <a:r>
              <a:rPr lang="en-US" sz="2800" dirty="0" err="1">
                <a:latin typeface="Courier New" charset="0"/>
                <a:cs typeface="Courier New" charset="0"/>
              </a:rPr>
              <a:t>file_handle</a:t>
            </a:r>
            <a:r>
              <a:rPr lang="en-US" sz="2800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460902-734C-3746-9915-F56E2FF5C7CC}" type="datetime1">
              <a:rPr lang="en-US" smtClean="0">
                <a:latin typeface="Garamond" charset="0"/>
              </a:rPr>
              <a:t>4/29/2019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7DBB6D-4763-CB4F-9929-3EB97B34363E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dirty="0">
                <a:ea typeface="+mn-ea"/>
              </a:rPr>
              <a:t>Output functions: send single character to output stream 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fputc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(),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putchar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>
              <a:buFont typeface="Wingdings" pitchFamily="1" charset="2"/>
              <a:buChar char="n"/>
              <a:defRPr/>
            </a:pPr>
            <a:r>
              <a:rPr lang="en-US" dirty="0">
                <a:ea typeface="+mn-ea"/>
              </a:rPr>
              <a:t>Not significantly different than using </a:t>
            </a:r>
            <a:r>
              <a:rPr lang="en-US" dirty="0" err="1">
                <a:latin typeface="Courier New"/>
                <a:ea typeface="+mn-ea"/>
                <a:cs typeface="Courier New"/>
              </a:rPr>
              <a:t>printf</a:t>
            </a:r>
            <a:r>
              <a:rPr lang="en-US" dirty="0">
                <a:latin typeface="Courier New"/>
                <a:ea typeface="+mn-ea"/>
                <a:cs typeface="Courier New"/>
              </a:rPr>
              <a:t>()/</a:t>
            </a:r>
            <a:r>
              <a:rPr lang="en-US" dirty="0" err="1">
                <a:latin typeface="Courier New"/>
                <a:ea typeface="+mn-ea"/>
                <a:cs typeface="Courier New"/>
              </a:rPr>
              <a:t>fprintf</a:t>
            </a:r>
            <a:r>
              <a:rPr lang="en-US" dirty="0">
                <a:latin typeface="Courier New"/>
                <a:ea typeface="+mn-ea"/>
                <a:cs typeface="Courier New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1" charset="2"/>
              <a:buChar char="n"/>
              <a:defRPr/>
            </a:pPr>
            <a:r>
              <a:rPr lang="en-US" dirty="0">
                <a:ea typeface="+mn-ea"/>
              </a:rPr>
              <a:t>Input functions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/>
              <a:t>Read single character from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3">
              <a:buFont typeface="Wingdings" pitchFamily="1" charset="2"/>
              <a:buChar char="q"/>
              <a:defRPr/>
            </a:pPr>
            <a:r>
              <a:rPr lang="en-US" dirty="0"/>
              <a:t>Macro: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#define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/>
              <a:t>Return last character to input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c, FILE *stream);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A429A6-F189-2549-A564-5F8E664E2F59}" type="datetime1">
              <a:rPr lang="en-US" smtClean="0">
                <a:latin typeface="Garamond" charset="0"/>
              </a:rPr>
              <a:t>4/29/2019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5ED762-C861-6F40-866E-C36E6DFDB37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90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Common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Read input character-by-character until EOF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while ((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fgetc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)) != EOF) { … }</a:t>
            </a:r>
          </a:p>
          <a:p>
            <a:r>
              <a:rPr lang="en-US" dirty="0">
                <a:latin typeface="Arial" charset="0"/>
              </a:rPr>
              <a:t>Read character until it does not match format</a:t>
            </a:r>
          </a:p>
          <a:p>
            <a:pPr lvl="1"/>
            <a:r>
              <a:rPr lang="en-US" dirty="0">
                <a:latin typeface="Arial" charset="0"/>
              </a:rPr>
              <a:t>Example: read digits until first non-digit encountered</a:t>
            </a:r>
          </a:p>
          <a:p>
            <a:pPr lvl="1"/>
            <a:r>
              <a:rPr lang="en-US" dirty="0">
                <a:latin typeface="Courier New" charset="0"/>
                <a:cs typeface="Courier New" charset="0"/>
              </a:rPr>
              <a:t>while (</a:t>
            </a:r>
            <a:r>
              <a:rPr lang="en-US" dirty="0" err="1">
                <a:latin typeface="Courier New" charset="0"/>
                <a:cs typeface="Courier New" charset="0"/>
              </a:rPr>
              <a:t>isdigit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 = </a:t>
            </a:r>
            <a:r>
              <a:rPr lang="en-US" dirty="0" err="1">
                <a:latin typeface="Courier New" charset="0"/>
                <a:cs typeface="Courier New" charset="0"/>
              </a:rPr>
              <a:t>fgetc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))) {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…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cs typeface="Courier New" charset="0"/>
              </a:rPr>
              <a:t>ungetc</a:t>
            </a:r>
            <a:r>
              <a:rPr lang="en-US" dirty="0">
                <a:latin typeface="Courier New" charset="0"/>
                <a:cs typeface="Courier New" charset="0"/>
              </a:rPr>
              <a:t>(</a:t>
            </a:r>
            <a:r>
              <a:rPr lang="en-US" dirty="0" err="1">
                <a:latin typeface="Courier New" charset="0"/>
                <a:cs typeface="Courier New" charset="0"/>
              </a:rPr>
              <a:t>ch</a:t>
            </a:r>
            <a:r>
              <a:rPr lang="en-US" dirty="0">
                <a:latin typeface="Courier New" charset="0"/>
                <a:cs typeface="Courier New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fp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94B1D3-4892-AD44-ABE7-2C4BCA94AD87}" type="datetime1">
              <a:rPr lang="en-US" smtClean="0">
                <a:latin typeface="Garamond" charset="0"/>
              </a:rPr>
              <a:t>4/29/2019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A5E9FA-7AA8-B34D-AFCB-62CDF16E63C6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812512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9042</TotalTime>
  <Words>875</Words>
  <Application>Microsoft Office PowerPoint</Application>
  <PresentationFormat>On-screen Show (4:3)</PresentationFormat>
  <Paragraphs>211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Review: File I/O</vt:lpstr>
      <vt:lpstr>Review: Generic I/O</vt:lpstr>
      <vt:lpstr>Review: binary file I/O</vt:lpstr>
      <vt:lpstr>Review: binary file I/O (cont.)</vt:lpstr>
      <vt:lpstr>Review: End of file/error</vt:lpstr>
      <vt:lpstr>Character I/O</vt:lpstr>
      <vt:lpstr>Common uses</vt:lpstr>
      <vt:lpstr>Line I/O</vt:lpstr>
      <vt:lpstr>Examples</vt:lpstr>
      <vt:lpstr>Examples (cont.)</vt:lpstr>
      <vt:lpstr>Examples (cont.)</vt:lpstr>
      <vt:lpstr>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Geiger, Michael J</cp:lastModifiedBy>
  <cp:revision>1822</cp:revision>
  <dcterms:created xsi:type="dcterms:W3CDTF">2006-04-03T05:03:01Z</dcterms:created>
  <dcterms:modified xsi:type="dcterms:W3CDTF">2019-04-29T15:56:59Z</dcterms:modified>
</cp:coreProperties>
</file>