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542" r:id="rId4"/>
    <p:sldId id="543" r:id="rId5"/>
    <p:sldId id="544" r:id="rId6"/>
    <p:sldId id="545" r:id="rId7"/>
    <p:sldId id="546" r:id="rId8"/>
    <p:sldId id="547" r:id="rId9"/>
    <p:sldId id="548" r:id="rId10"/>
    <p:sldId id="549" r:id="rId11"/>
    <p:sldId id="518" r:id="rId12"/>
    <p:sldId id="515" r:id="rId13"/>
    <p:sldId id="516" r:id="rId14"/>
    <p:sldId id="517" r:id="rId15"/>
    <p:sldId id="507" r:id="rId16"/>
    <p:sldId id="508" r:id="rId17"/>
    <p:sldId id="410" r:id="rId1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491FEB-C67F-455A-8649-F2E29F0DE9AD}" v="2" dt="2019-04-05T15:36:05.0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>
      <p:cViewPr varScale="1">
        <p:scale>
          <a:sx n="83" d="100"/>
          <a:sy n="83" d="100"/>
        </p:scale>
        <p:origin x="957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719CE03D-AC03-4212-9400-EE67FE9B87AA}"/>
    <pc:docChg chg="undo addSld modSld">
      <pc:chgData name="Geiger, Michael J" userId="13cae92b-b37c-450b-a449-82fcae19569d" providerId="ADAL" clId="{719CE03D-AC03-4212-9400-EE67FE9B87AA}" dt="2019-04-05T15:35:56.289" v="72" actId="20577"/>
      <pc:docMkLst>
        <pc:docMk/>
      </pc:docMkLst>
      <pc:sldChg chg="modSp">
        <pc:chgData name="Geiger, Michael J" userId="13cae92b-b37c-450b-a449-82fcae19569d" providerId="ADAL" clId="{719CE03D-AC03-4212-9400-EE67FE9B87AA}" dt="2019-04-05T15:34:57.539" v="41" actId="20577"/>
        <pc:sldMkLst>
          <pc:docMk/>
          <pc:sldMk cId="0" sldId="257"/>
        </pc:sldMkLst>
        <pc:spChg chg="mod">
          <ac:chgData name="Geiger, Michael J" userId="13cae92b-b37c-450b-a449-82fcae19569d" providerId="ADAL" clId="{719CE03D-AC03-4212-9400-EE67FE9B87AA}" dt="2019-04-05T15:34:57.539" v="41" actId="20577"/>
          <ac:spMkLst>
            <pc:docMk/>
            <pc:sldMk cId="0" sldId="257"/>
            <ac:spMk id="18434" creationId="{00000000-0000-0000-0000-000000000000}"/>
          </ac:spMkLst>
        </pc:spChg>
      </pc:sldChg>
      <pc:sldChg chg="modSp">
        <pc:chgData name="Geiger, Michael J" userId="13cae92b-b37c-450b-a449-82fcae19569d" providerId="ADAL" clId="{719CE03D-AC03-4212-9400-EE67FE9B87AA}" dt="2019-04-05T15:35:56.289" v="72" actId="20577"/>
        <pc:sldMkLst>
          <pc:docMk/>
          <pc:sldMk cId="0" sldId="410"/>
        </pc:sldMkLst>
        <pc:spChg chg="mod">
          <ac:chgData name="Geiger, Michael J" userId="13cae92b-b37c-450b-a449-82fcae19569d" providerId="ADAL" clId="{719CE03D-AC03-4212-9400-EE67FE9B87AA}" dt="2019-04-05T15:35:56.289" v="72" actId="20577"/>
          <ac:spMkLst>
            <pc:docMk/>
            <pc:sldMk cId="0" sldId="410"/>
            <ac:spMk id="40962" creationId="{00000000-0000-0000-0000-000000000000}"/>
          </ac:spMkLst>
        </pc:spChg>
      </pc:sldChg>
      <pc:sldChg chg="add">
        <pc:chgData name="Geiger, Michael J" userId="13cae92b-b37c-450b-a449-82fcae19569d" providerId="ADAL" clId="{719CE03D-AC03-4212-9400-EE67FE9B87AA}" dt="2019-04-05T15:35:20.750" v="42"/>
        <pc:sldMkLst>
          <pc:docMk/>
          <pc:sldMk cId="1141375807" sldId="542"/>
        </pc:sldMkLst>
      </pc:sldChg>
      <pc:sldChg chg="add">
        <pc:chgData name="Geiger, Michael J" userId="13cae92b-b37c-450b-a449-82fcae19569d" providerId="ADAL" clId="{719CE03D-AC03-4212-9400-EE67FE9B87AA}" dt="2019-04-05T15:35:20.750" v="42"/>
        <pc:sldMkLst>
          <pc:docMk/>
          <pc:sldMk cId="1779253245" sldId="543"/>
        </pc:sldMkLst>
      </pc:sldChg>
      <pc:sldChg chg="add">
        <pc:chgData name="Geiger, Michael J" userId="13cae92b-b37c-450b-a449-82fcae19569d" providerId="ADAL" clId="{719CE03D-AC03-4212-9400-EE67FE9B87AA}" dt="2019-04-05T15:35:20.750" v="42"/>
        <pc:sldMkLst>
          <pc:docMk/>
          <pc:sldMk cId="199504240" sldId="544"/>
        </pc:sldMkLst>
      </pc:sldChg>
      <pc:sldChg chg="add">
        <pc:chgData name="Geiger, Michael J" userId="13cae92b-b37c-450b-a449-82fcae19569d" providerId="ADAL" clId="{719CE03D-AC03-4212-9400-EE67FE9B87AA}" dt="2019-04-05T15:35:20.750" v="42"/>
        <pc:sldMkLst>
          <pc:docMk/>
          <pc:sldMk cId="845788713" sldId="545"/>
        </pc:sldMkLst>
      </pc:sldChg>
      <pc:sldChg chg="add">
        <pc:chgData name="Geiger, Michael J" userId="13cae92b-b37c-450b-a449-82fcae19569d" providerId="ADAL" clId="{719CE03D-AC03-4212-9400-EE67FE9B87AA}" dt="2019-04-05T15:35:20.750" v="42"/>
        <pc:sldMkLst>
          <pc:docMk/>
          <pc:sldMk cId="976639898" sldId="546"/>
        </pc:sldMkLst>
      </pc:sldChg>
      <pc:sldChg chg="add">
        <pc:chgData name="Geiger, Michael J" userId="13cae92b-b37c-450b-a449-82fcae19569d" providerId="ADAL" clId="{719CE03D-AC03-4212-9400-EE67FE9B87AA}" dt="2019-04-05T15:35:20.750" v="42"/>
        <pc:sldMkLst>
          <pc:docMk/>
          <pc:sldMk cId="1169251665" sldId="547"/>
        </pc:sldMkLst>
      </pc:sldChg>
      <pc:sldChg chg="add">
        <pc:chgData name="Geiger, Michael J" userId="13cae92b-b37c-450b-a449-82fcae19569d" providerId="ADAL" clId="{719CE03D-AC03-4212-9400-EE67FE9B87AA}" dt="2019-04-05T15:35:20.750" v="42"/>
        <pc:sldMkLst>
          <pc:docMk/>
          <pc:sldMk cId="2137363605" sldId="548"/>
        </pc:sldMkLst>
      </pc:sldChg>
      <pc:sldChg chg="add">
        <pc:chgData name="Geiger, Michael J" userId="13cae92b-b37c-450b-a449-82fcae19569d" providerId="ADAL" clId="{719CE03D-AC03-4212-9400-EE67FE9B87AA}" dt="2019-04-05T15:35:20.750" v="42"/>
        <pc:sldMkLst>
          <pc:docMk/>
          <pc:sldMk cId="1711145866" sldId="549"/>
        </pc:sldMkLst>
      </pc:sldChg>
    </pc:docChg>
  </pc:docChgLst>
  <pc:docChgLst>
    <pc:chgData name="Geiger, Michael J" userId="13cae92b-b37c-450b-a449-82fcae19569d" providerId="ADAL" clId="{6F491FEB-C67F-455A-8649-F2E29F0DE9AD}"/>
    <pc:docChg chg="modSld">
      <pc:chgData name="Geiger, Michael J" userId="13cae92b-b37c-450b-a449-82fcae19569d" providerId="ADAL" clId="{6F491FEB-C67F-455A-8649-F2E29F0DE9AD}" dt="2019-04-08T15:47:13.454" v="23" actId="20577"/>
      <pc:docMkLst>
        <pc:docMk/>
      </pc:docMkLst>
      <pc:sldChg chg="modSp">
        <pc:chgData name="Geiger, Michael J" userId="13cae92b-b37c-450b-a449-82fcae19569d" providerId="ADAL" clId="{6F491FEB-C67F-455A-8649-F2E29F0DE9AD}" dt="2019-04-08T15:47:13.454" v="23" actId="20577"/>
        <pc:sldMkLst>
          <pc:docMk/>
          <pc:sldMk cId="0" sldId="256"/>
        </pc:sldMkLst>
        <pc:spChg chg="mod">
          <ac:chgData name="Geiger, Michael J" userId="13cae92b-b37c-450b-a449-82fcae19569d" providerId="ADAL" clId="{6F491FEB-C67F-455A-8649-F2E29F0DE9AD}" dt="2019-04-08T15:47:13.454" v="23" actId="20577"/>
          <ac:spMkLst>
            <pc:docMk/>
            <pc:sldMk cId="0" sldId="256"/>
            <ac:spMk id="174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5E8251-A0E9-634C-9599-3DFF0431B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163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573D6B-9D99-FE44-89F3-2F1DFD60C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33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557BC0B-7799-2141-A4F0-1D1C6528FA0F}" type="slidenum">
              <a:rPr lang="en-US" sz="1200">
                <a:cs typeface="Arial" charset="0"/>
              </a:rPr>
              <a:pPr eaLnBrk="1" hangingPunct="1"/>
              <a:t>2</a:t>
            </a:fld>
            <a:endParaRPr lang="en-US" sz="120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10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73D6B-9D99-FE44-89F3-2F1DFD60CB2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45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73D6B-9D99-FE44-89F3-2F1DFD60CB2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06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BE52F-C823-44C3-9D5B-C0A28628E2F0}" type="datetime1">
              <a:rPr lang="en-US" smtClean="0"/>
              <a:t>4/8/2019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26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4889-257B-6F47-8AFB-CBF8C43AF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5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A0451-093A-4AB1-B4EA-41995BEE22A2}" type="datetime1">
              <a:rPr lang="en-US" smtClean="0"/>
              <a:t>4/8/2019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641A5-6E24-924E-9D08-160ABAB75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7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FEBB1-9C68-4AB3-B37D-BA53FDC9F67F}" type="datetime1">
              <a:rPr lang="en-US" smtClean="0"/>
              <a:t>4/8/2019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1BF9E-C34E-FF45-A3E5-B3D968EB2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48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F1542-B6A4-4596-9BB3-F42B96B42C0D}" type="datetime1">
              <a:rPr lang="en-US" smtClean="0"/>
              <a:t>4/8/2019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2AFB1-79C3-B348-9C1A-B976DA6D3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20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DE984-2267-4772-B0A0-6797DB6E7450}" type="datetime1">
              <a:rPr lang="en-US" smtClean="0"/>
              <a:t>4/8/2019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3423D-64F0-3E41-A96E-BB7A1CC1C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5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47E64-53FE-4F02-AA8B-E556EDA0FEF1}" type="datetime1">
              <a:rPr lang="en-US" smtClean="0"/>
              <a:t>4/8/2019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9CFE6-C5D5-024F-8CE3-7E4D4E100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4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DA65D-4CDD-49C0-B853-7C4F8549EC67}" type="datetime1">
              <a:rPr lang="en-US" smtClean="0"/>
              <a:t>4/8/2019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8F8AF-611E-B842-9EB7-41DB0AAF6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4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267AE-949E-4844-A532-9C47E7A77295}" type="datetime1">
              <a:rPr lang="en-US" smtClean="0"/>
              <a:t>4/8/2019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58F30-D49A-B24E-8C89-E31321571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6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8C4C6-9EF4-408C-94D8-DF3D9A661D00}" type="datetime1">
              <a:rPr lang="en-US" smtClean="0"/>
              <a:t>4/8/2019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E432F-E896-354B-A4DB-FE5EA787C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9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643D9-F65E-4539-8855-B48C903AEE7B}" type="datetime1">
              <a:rPr lang="en-US" smtClean="0"/>
              <a:t>4/8/2019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4166D-38EE-AF43-9327-8BEBD4899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1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047E3-1FDC-42E2-9F0E-36E1B4131F5A}" type="datetime1">
              <a:rPr lang="en-US" smtClean="0"/>
              <a:t>4/8/2019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B8AB0-AD99-1649-A3F7-7918F018A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67C07-5FF0-4AC6-977A-0CD340A49C66}" type="datetime1">
              <a:rPr lang="en-US" smtClean="0"/>
              <a:t>4/8/2019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344F4-6149-4045-9258-0B4842A54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8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091B4-A45C-411C-8F7B-91D07992B307}" type="datetime1">
              <a:rPr lang="en-US" smtClean="0"/>
              <a:t>4/8/2019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26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115B5-8D45-6348-9427-E215CC138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1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pPr>
              <a:defRPr/>
            </a:pPr>
            <a:fld id="{804CE0B7-A5ED-4062-BDE4-65F7C430D29D}" type="datetime1">
              <a:rPr lang="en-US" smtClean="0"/>
              <a:t>4/8/2019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26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pPr>
              <a:defRPr/>
            </a:pPr>
            <a:fld id="{B83408AC-AA72-3347-9A60-99EAAD7C2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1" r:id="rId1"/>
    <p:sldLayoutId id="2147484789" r:id="rId2"/>
    <p:sldLayoutId id="2147484790" r:id="rId3"/>
    <p:sldLayoutId id="2147484791" r:id="rId4"/>
    <p:sldLayoutId id="2147484792" r:id="rId5"/>
    <p:sldLayoutId id="2147484793" r:id="rId6"/>
    <p:sldLayoutId id="2147484794" r:id="rId7"/>
    <p:sldLayoutId id="2147484795" r:id="rId8"/>
    <p:sldLayoutId id="2147484796" r:id="rId9"/>
    <p:sldLayoutId id="2147484797" r:id="rId10"/>
    <p:sldLayoutId id="2147484798" r:id="rId11"/>
    <p:sldLayoutId id="2147484799" r:id="rId12"/>
    <p:sldLayoutId id="2147484800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Dr. Lin Li &amp;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>
                <a:latin typeface="Arial" charset="0"/>
              </a:rPr>
              <a:t>Spring 2019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24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Character arrays and strings (continued)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DrawText</a:t>
            </a:r>
            <a:r>
              <a:rPr lang="en-US" dirty="0"/>
              <a:t>()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For each row of output</a:t>
            </a:r>
          </a:p>
          <a:p>
            <a:pPr marL="841375" lvl="1" indent="-514350">
              <a:buFont typeface="+mj-lt"/>
              <a:buAutoNum type="alphaUcPeriod"/>
            </a:pPr>
            <a:r>
              <a:rPr lang="en-US" dirty="0"/>
              <a:t>For each entry in histogram</a:t>
            </a:r>
          </a:p>
          <a:p>
            <a:pPr marL="1193800" lvl="2" indent="-514350">
              <a:buFont typeface="+mj-lt"/>
              <a:buAutoNum type="romanLcPeriod"/>
            </a:pPr>
            <a:r>
              <a:rPr lang="en-US" dirty="0"/>
              <a:t>If current entry is at least row #, print “| “ (bar &amp; space)</a:t>
            </a:r>
          </a:p>
          <a:p>
            <a:pPr marL="1193800" lvl="2" indent="-514350">
              <a:buFont typeface="+mj-lt"/>
              <a:buAutoNum type="romanLcPeriod"/>
            </a:pPr>
            <a:r>
              <a:rPr lang="en-US" dirty="0"/>
              <a:t>Otherwise, print “  “ (two spaces)</a:t>
            </a:r>
          </a:p>
          <a:p>
            <a:endParaRPr lang="en-US" dirty="0"/>
          </a:p>
          <a:p>
            <a:r>
              <a:rPr lang="en-US" dirty="0"/>
              <a:t>Must print bar graph from top to bottom</a:t>
            </a:r>
          </a:p>
          <a:p>
            <a:r>
              <a:rPr lang="en-US" dirty="0"/>
              <a:t># rows based on max value in histogram</a:t>
            </a:r>
          </a:p>
          <a:p>
            <a:r>
              <a:rPr lang="en-US" dirty="0"/>
              <a:t>Printing </a:t>
            </a:r>
            <a:r>
              <a:rPr lang="en-US"/>
              <a:t>spaces necessary to </a:t>
            </a:r>
            <a:r>
              <a:rPr lang="en-US" dirty="0"/>
              <a:t>get everything to line up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39BD7B-F0F9-4EDD-B4FC-05E7A62C265B}" type="datetime1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45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strings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>
                <a:latin typeface="Arial" charset="0"/>
              </a:rPr>
              <a:t>Represented as character arrays</a:t>
            </a:r>
          </a:p>
          <a:p>
            <a:r>
              <a:rPr lang="en-US" sz="2800" dirty="0">
                <a:latin typeface="Arial" charset="0"/>
              </a:rPr>
              <a:t>Can be initialized using string constants</a:t>
            </a:r>
          </a:p>
          <a:p>
            <a:pPr lvl="1"/>
            <a:r>
              <a:rPr lang="en-US" sz="2400" dirty="0">
                <a:latin typeface="Courier New" charset="0"/>
                <a:cs typeface="Courier New" charset="0"/>
                <a:sym typeface="Wingdings" charset="0"/>
              </a:rPr>
              <a:t>char hello[] = 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“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Hello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”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r>
              <a:rPr lang="en-US" sz="2800" dirty="0">
                <a:latin typeface="Arial" charset="0"/>
              </a:rPr>
              <a:t>Can access individual elements</a:t>
            </a:r>
          </a:p>
          <a:p>
            <a:pPr lvl="1"/>
            <a:r>
              <a:rPr lang="en-US" sz="2400" dirty="0">
                <a:latin typeface="Courier New" charset="0"/>
                <a:cs typeface="Courier New" charset="0"/>
                <a:sym typeface="Wingdings" charset="0"/>
              </a:rPr>
              <a:t>hello[3] = 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;</a:t>
            </a:r>
            <a:endParaRPr lang="en-US" altLang="ja-JP" sz="24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Can print directly or with formatting</a:t>
            </a:r>
          </a:p>
          <a:p>
            <a:pPr lvl="1"/>
            <a:r>
              <a:rPr lang="en-US" sz="2400" dirty="0">
                <a:latin typeface="Arial" charset="0"/>
              </a:rPr>
              <a:t>Print directly: </a:t>
            </a:r>
            <a:r>
              <a:rPr lang="en-US" sz="2400" dirty="0" err="1">
                <a:latin typeface="Courier New" charset="0"/>
                <a:cs typeface="Courier New" charset="0"/>
              </a:rPr>
              <a:t>printf</a:t>
            </a:r>
            <a:r>
              <a:rPr lang="en-US" sz="2400" dirty="0">
                <a:latin typeface="Courier New" charset="0"/>
                <a:cs typeface="Courier New" charset="0"/>
              </a:rPr>
              <a:t>(hello);</a:t>
            </a:r>
          </a:p>
          <a:p>
            <a:pPr lvl="1"/>
            <a:r>
              <a:rPr lang="en-US" sz="2400" dirty="0">
                <a:latin typeface="Arial" charset="0"/>
                <a:cs typeface="Courier New" charset="0"/>
              </a:rPr>
              <a:t>Print w/formatting using %s: </a:t>
            </a:r>
            <a:r>
              <a:rPr lang="en-US" sz="2400" dirty="0" err="1">
                <a:latin typeface="Courier New" charset="0"/>
                <a:cs typeface="Courier New" charset="0"/>
              </a:rPr>
              <a:t>printf</a:t>
            </a:r>
            <a:r>
              <a:rPr lang="en-US" sz="2400" dirty="0">
                <a:latin typeface="Courier New" charset="0"/>
                <a:cs typeface="Courier New" charset="0"/>
              </a:rPr>
              <a:t>(</a:t>
            </a:r>
            <a:r>
              <a:rPr lang="ja-JP" altLang="en-US" sz="2400" dirty="0">
                <a:latin typeface="Courier New" charset="0"/>
                <a:cs typeface="Courier New" charset="0"/>
              </a:rPr>
              <a:t>“</a:t>
            </a:r>
            <a:r>
              <a:rPr lang="en-US" altLang="ja-JP" sz="2400" dirty="0">
                <a:latin typeface="Courier New" charset="0"/>
                <a:cs typeface="Courier New" charset="0"/>
              </a:rPr>
              <a:t>%s\n</a:t>
            </a:r>
            <a:r>
              <a:rPr lang="ja-JP" altLang="en-US" sz="2400" dirty="0">
                <a:latin typeface="Courier New" charset="0"/>
                <a:cs typeface="Courier New" charset="0"/>
              </a:rPr>
              <a:t>”</a:t>
            </a:r>
            <a:r>
              <a:rPr lang="en-US" altLang="ja-JP" sz="2400" dirty="0">
                <a:latin typeface="Courier New" charset="0"/>
                <a:cs typeface="Courier New" charset="0"/>
              </a:rPr>
              <a:t>, 						 	hello);</a:t>
            </a:r>
          </a:p>
          <a:p>
            <a:r>
              <a:rPr lang="en-US" altLang="ja-JP" sz="2800" dirty="0">
                <a:latin typeface="Arial"/>
                <a:cs typeface="Arial"/>
              </a:rPr>
              <a:t>Reading strings: </a:t>
            </a:r>
            <a:r>
              <a:rPr lang="en-US" altLang="ja-JP" sz="2800" dirty="0" err="1">
                <a:latin typeface="Courier New" charset="0"/>
                <a:cs typeface="Courier New" charset="0"/>
              </a:rPr>
              <a:t>scanf</a:t>
            </a:r>
            <a:r>
              <a:rPr lang="en-US" altLang="ja-JP" sz="2800" dirty="0">
                <a:latin typeface="Courier New" charset="0"/>
                <a:cs typeface="Courier New" charset="0"/>
              </a:rPr>
              <a:t>(“%s”, </a:t>
            </a:r>
            <a:r>
              <a:rPr lang="en-US" altLang="ja-JP" sz="2800" dirty="0" err="1">
                <a:latin typeface="Courier New" charset="0"/>
                <a:cs typeface="Courier New" charset="0"/>
              </a:rPr>
              <a:t>str</a:t>
            </a:r>
            <a:r>
              <a:rPr lang="en-US" altLang="ja-JP" sz="2800" dirty="0">
                <a:latin typeface="Courier New" charset="0"/>
                <a:cs typeface="Courier New" charset="0"/>
              </a:rPr>
              <a:t>);</a:t>
            </a:r>
          </a:p>
          <a:p>
            <a:pPr lvl="1"/>
            <a:r>
              <a:rPr lang="en-US" altLang="ja-JP" sz="2400" dirty="0">
                <a:latin typeface="Arial"/>
                <a:cs typeface="Arial"/>
              </a:rPr>
              <a:t>Reads all characters up to (but not including) first space, tab, or newline</a:t>
            </a:r>
          </a:p>
          <a:p>
            <a:r>
              <a:rPr lang="en-US" sz="2800" dirty="0">
                <a:latin typeface="Arial" charset="0"/>
              </a:rPr>
              <a:t>Must leave enough room for terminating 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‘</a:t>
            </a:r>
            <a:r>
              <a:rPr lang="en-US" altLang="ja-JP" sz="2800" dirty="0">
                <a:latin typeface="Courier New" charset="0"/>
                <a:cs typeface="Courier New" charset="0"/>
              </a:rPr>
              <a:t>\0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’</a:t>
            </a:r>
            <a:endParaRPr lang="en-US" sz="2800" dirty="0">
              <a:latin typeface="Courier New" charset="0"/>
              <a:cs typeface="Courier New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DC464B3-6328-4009-B164-C6E5EDE723DB}" type="datetime1">
              <a:rPr lang="en-US" sz="1200" smtClean="0">
                <a:latin typeface="Garamond" charset="0"/>
              </a:rPr>
              <a:t>4/8/2019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26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DB60E1-8167-7D48-B2C2-B7C9F249252B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54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String functions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Things we’d like to do with strings:</a:t>
            </a:r>
          </a:p>
          <a:p>
            <a:pPr lvl="1"/>
            <a:r>
              <a:rPr lang="en-US">
                <a:latin typeface="Arial" charset="0"/>
              </a:rPr>
              <a:t>Set one equal to another</a:t>
            </a:r>
          </a:p>
          <a:p>
            <a:pPr lvl="1"/>
            <a:r>
              <a:rPr lang="en-US">
                <a:latin typeface="Arial" charset="0"/>
              </a:rPr>
              <a:t>Compare two strings</a:t>
            </a:r>
          </a:p>
          <a:p>
            <a:pPr lvl="1"/>
            <a:r>
              <a:rPr lang="en-US">
                <a:latin typeface="Arial" charset="0"/>
              </a:rPr>
              <a:t>Find # characters in string</a:t>
            </a:r>
          </a:p>
          <a:p>
            <a:pPr lvl="2"/>
            <a:r>
              <a:rPr lang="en-US">
                <a:latin typeface="Arial" charset="0"/>
              </a:rPr>
              <a:t>String may not fill array (“buffer”) allocated for it</a:t>
            </a:r>
          </a:p>
          <a:p>
            <a:pPr lvl="1"/>
            <a:r>
              <a:rPr lang="en-US">
                <a:latin typeface="Arial" charset="0"/>
              </a:rPr>
              <a:t>“Add” two strings together</a:t>
            </a:r>
          </a:p>
          <a:p>
            <a:pPr lvl="2"/>
            <a:r>
              <a:rPr lang="en-US">
                <a:latin typeface="Arial" charset="0"/>
              </a:rPr>
              <a:t>“abc” + “def” = “abcdef”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9303C05-FB2A-49F1-87A3-300B060A6764}" type="datetime1">
              <a:rPr lang="en-US" sz="1200" smtClean="0">
                <a:latin typeface="Garamond" charset="0"/>
                <a:cs typeface="Arial" charset="0"/>
              </a:rPr>
              <a:t>4/8/2019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26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301CE6-3F17-A846-BA25-0D6463054381}" type="slidenum">
              <a:rPr lang="en-US" sz="1200">
                <a:latin typeface="Garamond" charset="0"/>
                <a:cs typeface="Arial" charset="0"/>
              </a:rPr>
              <a:pPr eaLnBrk="1" hangingPunct="1"/>
              <a:t>12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480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String functions (cont.)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In </a:t>
            </a:r>
            <a:r>
              <a:rPr lang="en-US" sz="2800">
                <a:latin typeface="Courier New" charset="0"/>
                <a:cs typeface="Courier New" charset="0"/>
              </a:rPr>
              <a:t>&lt;string.h&gt;</a:t>
            </a:r>
            <a:r>
              <a:rPr lang="en-US" sz="2800">
                <a:latin typeface="Arial" charset="0"/>
              </a:rPr>
              <a:t> library: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Copying strings: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char *strcpy(char *dest, 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   const char *source);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char *strncpy(char *dest, 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    const char *source, 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    size_t num);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Return </a:t>
            </a:r>
            <a:r>
              <a:rPr lang="en-US" sz="2000">
                <a:latin typeface="Courier New" charset="0"/>
                <a:cs typeface="Courier New" charset="0"/>
              </a:rPr>
              <a:t>dest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</a:rPr>
              <a:t>Does not append </a:t>
            </a:r>
            <a:r>
              <a:rPr lang="ja-JP" altLang="en-US" sz="2000">
                <a:latin typeface="Arial" charset="0"/>
                <a:cs typeface="Courier New" charset="0"/>
              </a:rPr>
              <a:t>‘</a:t>
            </a:r>
            <a:r>
              <a:rPr lang="en-US" altLang="ja-JP" sz="2000">
                <a:latin typeface="Arial" charset="0"/>
                <a:cs typeface="Courier New" charset="0"/>
              </a:rPr>
              <a:t>\0</a:t>
            </a:r>
            <a:r>
              <a:rPr lang="ja-JP" altLang="en-US" sz="2000">
                <a:latin typeface="Arial" charset="0"/>
                <a:cs typeface="Courier New" charset="0"/>
              </a:rPr>
              <a:t>’</a:t>
            </a:r>
            <a:r>
              <a:rPr lang="en-US" altLang="ja-JP" sz="2000">
                <a:latin typeface="Arial" charset="0"/>
                <a:cs typeface="Courier New" charset="0"/>
              </a:rPr>
              <a:t> unless length of </a:t>
            </a:r>
            <a:r>
              <a:rPr lang="en-US" altLang="ja-JP" sz="2000">
                <a:latin typeface="Courier New" charset="0"/>
                <a:cs typeface="Courier New" charset="0"/>
              </a:rPr>
              <a:t>source</a:t>
            </a:r>
            <a:r>
              <a:rPr lang="en-US" altLang="ja-JP" sz="2000">
                <a:latin typeface="Arial" charset="0"/>
                <a:cs typeface="Courier New" charset="0"/>
              </a:rPr>
              <a:t> &lt; </a:t>
            </a:r>
            <a:r>
              <a:rPr lang="en-US" altLang="ja-JP" sz="2000">
                <a:latin typeface="Courier New" charset="0"/>
                <a:cs typeface="Courier New" charset="0"/>
              </a:rPr>
              <a:t>num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Comparing strings: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int strcmp(const char *s1, const char *s2);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int strncmp(const char *s1, const char *s2, 		size_t num);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</a:rPr>
              <a:t>Character-by-character comparison of character values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</a:rPr>
              <a:t>Returns 0 if s1 == s2, &gt;0 if s1 &gt; s2, &lt;0 if s1 &lt; s2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6C8DEC-8BB0-48E4-AE3A-9ADE214FD1B8}" type="datetime1">
              <a:rPr lang="en-US" sz="1200" smtClean="0">
                <a:latin typeface="Garamond" charset="0"/>
                <a:cs typeface="Arial" charset="0"/>
              </a:rPr>
              <a:t>4/8/2019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26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CD81D62-82F2-7344-B049-4ED08255A5DC}" type="slidenum">
              <a:rPr lang="en-US" sz="1200">
                <a:latin typeface="Garamond" charset="0"/>
                <a:cs typeface="Arial" charset="0"/>
              </a:rPr>
              <a:pPr eaLnBrk="1" hangingPunct="1"/>
              <a:t>13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773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String functions (cont.)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Find # of characters in a string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size_t strlen(const char *s1);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Returns # characters before </a:t>
            </a:r>
            <a:r>
              <a:rPr lang="ja-JP" altLang="en-US">
                <a:latin typeface="Courier New" charset="0"/>
                <a:cs typeface="Courier New" charset="0"/>
              </a:rPr>
              <a:t>‘</a:t>
            </a:r>
            <a:r>
              <a:rPr lang="en-US" altLang="ja-JP">
                <a:latin typeface="Courier New" charset="0"/>
                <a:cs typeface="Courier New" charset="0"/>
              </a:rPr>
              <a:t>\0</a:t>
            </a:r>
            <a:r>
              <a:rPr lang="ja-JP" altLang="en-US">
                <a:latin typeface="Courier New" charset="0"/>
                <a:cs typeface="Courier New" charset="0"/>
              </a:rPr>
              <a:t>’</a:t>
            </a:r>
            <a:endParaRPr lang="en-US" altLang="ja-JP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Not necessarily size of array</a:t>
            </a:r>
          </a:p>
          <a:p>
            <a:pPr>
              <a:lnSpc>
                <a:spcPct val="90000"/>
              </a:lnSpc>
            </a:pPr>
            <a:r>
              <a:rPr lang="ja-JP" altLang="en-US">
                <a:latin typeface="Arial" charset="0"/>
                <a:cs typeface="Courier New" charset="0"/>
              </a:rPr>
              <a:t>“</a:t>
            </a:r>
            <a:r>
              <a:rPr lang="en-US" altLang="ja-JP">
                <a:latin typeface="Arial" charset="0"/>
                <a:cs typeface="Courier New" charset="0"/>
              </a:rPr>
              <a:t>Add</a:t>
            </a:r>
            <a:r>
              <a:rPr lang="ja-JP" altLang="en-US">
                <a:latin typeface="Arial" charset="0"/>
                <a:cs typeface="Courier New" charset="0"/>
              </a:rPr>
              <a:t>”</a:t>
            </a:r>
            <a:r>
              <a:rPr lang="en-US" altLang="ja-JP">
                <a:latin typeface="Arial" charset="0"/>
                <a:cs typeface="Courier New" charset="0"/>
              </a:rPr>
              <a:t> strings together—string concatenation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char *strcat(char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   const char *source);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char *strncat(char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    const char *source,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    size_t num);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Returns </a:t>
            </a:r>
            <a:r>
              <a:rPr lang="en-US">
                <a:latin typeface="Courier New" charset="0"/>
                <a:cs typeface="Courier New" charset="0"/>
              </a:rPr>
              <a:t>dest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1F9A7DF-D35D-4488-992E-492F289F60BF}" type="datetime1">
              <a:rPr lang="en-US" sz="1200" smtClean="0">
                <a:latin typeface="Garamond" charset="0"/>
                <a:cs typeface="Arial" charset="0"/>
              </a:rPr>
              <a:t>4/8/2019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26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A4E562-9E91-1D48-8FB4-F5CF7960CF23}" type="slidenum">
              <a:rPr lang="en-US" sz="1200">
                <a:latin typeface="Garamond" charset="0"/>
                <a:cs typeface="Arial" charset="0"/>
              </a:rPr>
              <a:pPr eaLnBrk="1" hangingPunct="1"/>
              <a:t>14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209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Strings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572000" cy="4987925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What does the following program print?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	char s1[15];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int n1;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char s2[10] = 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.216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int n;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strncpy(s1, 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16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15);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n1 = strlen(s1);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s1 =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Length of s1 = %d\n\n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n1);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%c\n\n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s1[1]);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</p:txBody>
      </p:sp>
      <p:sp>
        <p:nvSpPr>
          <p:cNvPr id="25603" name="Content Placeholder 6"/>
          <p:cNvSpPr>
            <a:spLocks noGrp="1"/>
          </p:cNvSpPr>
          <p:nvPr>
            <p:ph sz="half" idx="2"/>
          </p:nvPr>
        </p:nvSpPr>
        <p:spPr>
          <a:xfrm>
            <a:off x="4572000" y="1143000"/>
            <a:ext cx="4495800" cy="4987925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strncat(s1,s2,10);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n1 = strlen(s1);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s1 =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Length of s1 = %d\n\n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n1);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// Assume user inputs: ABC ABD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Enter two strings: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scanf(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%s%s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s1, s2);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n = strncmp(s1, s2, 15);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if (n &gt; 0)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	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%s &gt;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s1, s2);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else if (n &lt; 0)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	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%s &lt;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s1, s2);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else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	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%s ==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s1, s2);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return 0;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}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800">
              <a:latin typeface="Courier New" charset="0"/>
              <a:cs typeface="Courier New" charset="0"/>
            </a:endParaRP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4BC920C-9804-42C3-BF49-BC1E8F92252B}" type="datetime1">
              <a:rPr lang="en-US" sz="1200" smtClean="0">
                <a:latin typeface="Garamond" charset="0"/>
                <a:cs typeface="Arial" charset="0"/>
              </a:rPr>
              <a:t>4/8/2019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26</a:t>
            </a: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ACC0434-5536-4F45-8975-FAE2D3EC70DD}" type="slidenum">
              <a:rPr lang="en-US" sz="1200">
                <a:latin typeface="Garamond" charset="0"/>
                <a:cs typeface="Arial" charset="0"/>
              </a:rPr>
              <a:pPr eaLnBrk="1" hangingPunct="1"/>
              <a:t>15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744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s1 = 16				</a:t>
            </a:r>
            <a:r>
              <a:rPr lang="en-US" dirty="0">
                <a:ea typeface="+mn-ea"/>
                <a:cs typeface="Courier New" pitchFamily="49" charset="0"/>
                <a:sym typeface="Wingdings" pitchFamily="2" charset="2"/>
              </a:rPr>
              <a:t>Initial value of s1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Length of s1 = 2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6						</a:t>
            </a:r>
            <a:r>
              <a:rPr lang="en-US" dirty="0">
                <a:ea typeface="+mn-ea"/>
                <a:cs typeface="Courier New" pitchFamily="49" charset="0"/>
                <a:sym typeface="Wingdings" pitchFamily="2" charset="2"/>
              </a:rPr>
              <a:t> s1[1]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s1 = 16.216			</a:t>
            </a:r>
            <a:r>
              <a:rPr lang="en-US" dirty="0">
                <a:ea typeface="+mn-ea"/>
                <a:cs typeface="Courier New" pitchFamily="49" charset="0"/>
                <a:sym typeface="Wingdings" pitchFamily="2" charset="2"/>
              </a:rPr>
              <a:t> s1 after </a:t>
            </a:r>
            <a:r>
              <a:rPr lang="en-US" dirty="0" err="1">
                <a:ea typeface="+mn-ea"/>
                <a:cs typeface="Courier New" pitchFamily="49" charset="0"/>
                <a:sym typeface="Wingdings" pitchFamily="2" charset="2"/>
              </a:rPr>
              <a:t>strncat</a:t>
            </a:r>
            <a:r>
              <a:rPr lang="en-US" dirty="0">
                <a:ea typeface="+mn-ea"/>
                <a:cs typeface="Courier New" pitchFamily="49" charset="0"/>
                <a:sym typeface="Wingdings" pitchFamily="2" charset="2"/>
              </a:rPr>
              <a:t>()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Length of s1 = 6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Enter two strings: </a:t>
            </a:r>
            <a:r>
              <a:rPr lang="en-US" u="sng" dirty="0">
                <a:latin typeface="Courier New" pitchFamily="49" charset="0"/>
                <a:ea typeface="+mn-ea"/>
                <a:cs typeface="Courier New" pitchFamily="49" charset="0"/>
              </a:rPr>
              <a:t>ABC ABD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ABC &lt; ABD			</a:t>
            </a:r>
            <a:r>
              <a:rPr lang="en-US" dirty="0">
                <a:ea typeface="+mn-ea"/>
                <a:cs typeface="Courier New" pitchFamily="49" charset="0"/>
                <a:sym typeface="Wingdings" pitchFamily="2" charset="2"/>
              </a:rPr>
              <a:t> Result of </a:t>
            </a:r>
            <a:r>
              <a:rPr lang="en-US" dirty="0" err="1">
                <a:ea typeface="+mn-ea"/>
                <a:cs typeface="Courier New" pitchFamily="49" charset="0"/>
                <a:sym typeface="Wingdings" pitchFamily="2" charset="2"/>
              </a:rPr>
              <a:t>strncmp</a:t>
            </a:r>
            <a:r>
              <a:rPr lang="en-US" dirty="0">
                <a:ea typeface="+mn-ea"/>
                <a:cs typeface="Courier New" pitchFamily="49" charset="0"/>
                <a:sym typeface="Wingdings" pitchFamily="2" charset="2"/>
              </a:rPr>
              <a:t>()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6627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DDE9FE8-EDF1-40E7-9106-183B9721F07F}" type="datetime1">
              <a:rPr lang="en-US" sz="1200" smtClean="0">
                <a:latin typeface="Garamond" charset="0"/>
                <a:cs typeface="Arial" charset="0"/>
              </a:rPr>
              <a:t>4/8/2019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26</a:t>
            </a:r>
          </a:p>
        </p:txBody>
      </p:sp>
      <p:sp>
        <p:nvSpPr>
          <p:cNvPr id="2662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BA00BFF-6F30-D348-9DEE-A61DE5213C31}" type="slidenum">
              <a:rPr lang="en-US" sz="1200">
                <a:latin typeface="Garamond" charset="0"/>
                <a:cs typeface="Arial" charset="0"/>
              </a:rPr>
              <a:pPr eaLnBrk="1" hangingPunct="1"/>
              <a:t>16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675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Structures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6 due 4/15</a:t>
            </a: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F1582D4-1C82-4C1B-B04C-5895F97B73F8}" type="datetime1">
              <a:rPr lang="en-US" sz="1200" smtClean="0">
                <a:latin typeface="Garamond" charset="0"/>
              </a:rPr>
              <a:t>4/8/2019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26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5840FA-E6F5-0343-A066-8FDDE6435D57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6 due 4/15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/>
              <a:t>Today’s lecture</a:t>
            </a:r>
          </a:p>
          <a:p>
            <a:pPr lvl="1"/>
            <a:r>
              <a:rPr lang="en-US" dirty="0"/>
              <a:t>Program 6 overview</a:t>
            </a:r>
          </a:p>
          <a:p>
            <a:pPr lvl="1"/>
            <a:r>
              <a:rPr lang="en-US" dirty="0"/>
              <a:t>Review: String basics</a:t>
            </a:r>
          </a:p>
          <a:p>
            <a:pPr lvl="1"/>
            <a:r>
              <a:rPr lang="en-US" dirty="0"/>
              <a:t>String functions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6EC1860-1FBF-436F-999B-12759D30759C}" type="datetime1">
              <a:rPr lang="en-US" sz="1200" smtClean="0">
                <a:latin typeface="Garamond"/>
              </a:rPr>
              <a:t>4/8/2019</a:t>
            </a:fld>
            <a:endParaRPr lang="en-US" sz="1200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Lecture 26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F8E4B5-312C-7642-92D5-9DCEDFEF1852}" type="slidenum">
              <a:rPr lang="en-US" sz="1200" smtClean="0">
                <a:latin typeface="Garamond"/>
                <a:cs typeface="Garamond"/>
              </a:rPr>
              <a:pPr/>
              <a:t>2</a:t>
            </a:fld>
            <a:endParaRPr lang="en-US" sz="1200" dirty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6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lines of text from input</a:t>
            </a:r>
          </a:p>
          <a:p>
            <a:r>
              <a:rPr lang="en-US" dirty="0"/>
              <a:t>Use array to track # times each letter occurs in input text</a:t>
            </a:r>
          </a:p>
          <a:p>
            <a:r>
              <a:rPr lang="en-US" dirty="0"/>
              <a:t>Use array contents to generate bar graph showing relative frequencies of each letter</a:t>
            </a:r>
          </a:p>
          <a:p>
            <a:endParaRPr lang="en-US" dirty="0"/>
          </a:p>
          <a:p>
            <a:r>
              <a:rPr lang="en-US" dirty="0"/>
              <a:t>Gives you practice using arrays and functions</a:t>
            </a:r>
          </a:p>
          <a:p>
            <a:r>
              <a:rPr lang="en-US" dirty="0"/>
              <a:t>Does </a:t>
            </a:r>
            <a:r>
              <a:rPr lang="en-US" u="sng"/>
              <a:t>not</a:t>
            </a:r>
            <a:r>
              <a:rPr lang="en-US"/>
              <a:t> require the use of strings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A86EFE-D38F-4E80-9EC3-57519D5DC244}" type="datetime1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75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program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main() should contain</a:t>
            </a:r>
          </a:p>
          <a:p>
            <a:pPr lvl="1"/>
            <a:r>
              <a:rPr lang="en-US" dirty="0"/>
              <a:t>Array to track letter frequency: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myHist</a:t>
            </a:r>
            <a:r>
              <a:rPr lang="en-US" dirty="0">
                <a:latin typeface="Courier New"/>
                <a:cs typeface="Courier New"/>
              </a:rPr>
              <a:t>[26]</a:t>
            </a:r>
          </a:p>
          <a:p>
            <a:pPr lvl="1"/>
            <a:r>
              <a:rPr lang="en-US" dirty="0"/>
              <a:t>Maximum value in array: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myMax</a:t>
            </a:r>
            <a:endParaRPr lang="en-US" dirty="0">
              <a:latin typeface="Courier New"/>
              <a:cs typeface="Courier New"/>
            </a:endParaRPr>
          </a:p>
          <a:p>
            <a:pPr lvl="2"/>
            <a:r>
              <a:rPr lang="en-US" dirty="0"/>
              <a:t>Used to determine height of histogram output</a:t>
            </a:r>
          </a:p>
          <a:p>
            <a:r>
              <a:rPr lang="en-US" dirty="0"/>
              <a:t>Program uses four commands</a:t>
            </a:r>
          </a:p>
          <a:p>
            <a:pPr lvl="1"/>
            <a:r>
              <a:rPr lang="en-US" dirty="0"/>
              <a:t>‘R’, ‘r’: Read a single line of input</a:t>
            </a:r>
          </a:p>
          <a:p>
            <a:pPr lvl="2"/>
            <a:r>
              <a:rPr lang="en-US" dirty="0"/>
              <a:t>Call </a:t>
            </a:r>
            <a:r>
              <a:rPr lang="en-US" dirty="0" err="1">
                <a:latin typeface="Courier New"/>
                <a:cs typeface="Courier New"/>
              </a:rPr>
              <a:t>ReadText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myHist</a:t>
            </a:r>
            <a:r>
              <a:rPr lang="en-US" dirty="0">
                <a:latin typeface="Courier New"/>
                <a:cs typeface="Courier New"/>
              </a:rPr>
              <a:t>, &amp;</a:t>
            </a:r>
            <a:r>
              <a:rPr lang="en-US" dirty="0" err="1">
                <a:latin typeface="Courier New"/>
                <a:cs typeface="Courier New"/>
              </a:rPr>
              <a:t>myMax</a:t>
            </a:r>
            <a:r>
              <a:rPr lang="en-US" dirty="0">
                <a:latin typeface="Courier New"/>
                <a:cs typeface="Courier New"/>
              </a:rPr>
              <a:t>)</a:t>
            </a:r>
            <a:r>
              <a:rPr lang="en-US" dirty="0"/>
              <a:t>; to read line</a:t>
            </a:r>
          </a:p>
          <a:p>
            <a:pPr lvl="1"/>
            <a:r>
              <a:rPr lang="en-US" dirty="0"/>
              <a:t>‘P’, ‘p’: Print histogram</a:t>
            </a:r>
          </a:p>
          <a:p>
            <a:pPr lvl="2"/>
            <a:r>
              <a:rPr lang="en-US" dirty="0"/>
              <a:t>Call </a:t>
            </a:r>
            <a:r>
              <a:rPr lang="en-US" dirty="0" err="1">
                <a:latin typeface="Courier New"/>
                <a:cs typeface="Courier New"/>
              </a:rPr>
              <a:t>DrawHist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myHist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myMax</a:t>
            </a:r>
            <a:r>
              <a:rPr lang="en-US" dirty="0">
                <a:latin typeface="Courier New"/>
                <a:cs typeface="Courier New"/>
              </a:rPr>
              <a:t>);</a:t>
            </a:r>
            <a:r>
              <a:rPr lang="en-US" dirty="0"/>
              <a:t> to print histogram</a:t>
            </a:r>
          </a:p>
          <a:p>
            <a:pPr lvl="1"/>
            <a:r>
              <a:rPr lang="en-US" dirty="0"/>
              <a:t>‘C’, ‘c’: Clear histogram (and max value)</a:t>
            </a:r>
          </a:p>
          <a:p>
            <a:pPr lvl="1"/>
            <a:r>
              <a:rPr lang="en-US" dirty="0"/>
              <a:t>‘Q’, ‘q’: Quit program</a:t>
            </a:r>
          </a:p>
          <a:p>
            <a:r>
              <a:rPr lang="en-US" dirty="0"/>
              <a:t>Only error checking: invalid command</a:t>
            </a:r>
          </a:p>
          <a:p>
            <a:pPr lvl="1"/>
            <a:r>
              <a:rPr lang="en-US" dirty="0"/>
              <a:t>All other input: reading characters, so no formatting errors</a:t>
            </a:r>
          </a:p>
          <a:p>
            <a:pPr lvl="1"/>
            <a:r>
              <a:rPr lang="en-US" dirty="0"/>
              <a:t>You may ignore some characters, but they’re not errors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991438-572F-4178-A7A5-BF96DDDEB0D9}" type="datetime1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53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ReadText</a:t>
            </a:r>
            <a:r>
              <a:rPr lang="en-US" dirty="0"/>
              <a:t>()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Read a </a:t>
            </a:r>
            <a:r>
              <a:rPr lang="en-US" b="1" u="sng" dirty="0"/>
              <a:t>single character</a:t>
            </a:r>
          </a:p>
          <a:p>
            <a:pPr marL="841375" lvl="1" indent="-514350"/>
            <a:r>
              <a:rPr lang="en-US" b="1" u="sng" dirty="0"/>
              <a:t>Do not use a string for the input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that character is a letter, update the appropriate entry in the histogram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that character is </a:t>
            </a:r>
            <a:r>
              <a:rPr lang="en-US" u="sng" dirty="0"/>
              <a:t>not</a:t>
            </a:r>
            <a:r>
              <a:rPr lang="en-US" dirty="0"/>
              <a:t> a newline, return to step 1 and read another character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Function should also update max value, either as it reads characters or after reading all input characters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7B9021-EFB3-4E15-A512-D1F4F0C4BDE1}" type="datetime1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4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ReadText</a:t>
            </a:r>
            <a:r>
              <a:rPr lang="en-US" dirty="0"/>
              <a:t>() 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&lt;</a:t>
            </a:r>
            <a:r>
              <a:rPr lang="en-US" dirty="0" err="1">
                <a:latin typeface="Courier New"/>
                <a:cs typeface="Courier New"/>
              </a:rPr>
              <a:t>ctype.h</a:t>
            </a:r>
            <a:r>
              <a:rPr lang="en-US" dirty="0">
                <a:latin typeface="Courier New"/>
                <a:cs typeface="Courier New"/>
              </a:rPr>
              <a:t>&gt;</a:t>
            </a:r>
            <a:r>
              <a:rPr lang="en-US" dirty="0"/>
              <a:t> functions will help in </a:t>
            </a:r>
            <a:r>
              <a:rPr lang="en-US" dirty="0" err="1"/>
              <a:t>ReadText</a:t>
            </a:r>
            <a:r>
              <a:rPr lang="en-US" dirty="0"/>
              <a:t>()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isalpha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ch</a:t>
            </a:r>
            <a:r>
              <a:rPr lang="en-US" dirty="0">
                <a:latin typeface="Courier New"/>
                <a:cs typeface="Courier New"/>
              </a:rPr>
              <a:t>)</a:t>
            </a:r>
            <a:r>
              <a:rPr lang="en-US" dirty="0"/>
              <a:t>: returns “true” if </a:t>
            </a:r>
            <a:r>
              <a:rPr lang="en-US" dirty="0" err="1">
                <a:latin typeface="Courier New"/>
                <a:cs typeface="Courier New"/>
              </a:rPr>
              <a:t>ch</a:t>
            </a:r>
            <a:r>
              <a:rPr lang="en-US" dirty="0"/>
              <a:t> is letter, “false” otherwise</a:t>
            </a:r>
          </a:p>
          <a:p>
            <a:pPr lvl="2"/>
            <a:r>
              <a:rPr lang="en-US" dirty="0"/>
              <a:t>Directly applies to one step on previous slide</a:t>
            </a:r>
          </a:p>
          <a:p>
            <a:pPr lvl="1"/>
            <a:r>
              <a:rPr lang="en-US" dirty="0"/>
              <a:t>Converting each letter to same case makes it easier to find appropriate entry in histogram</a:t>
            </a:r>
          </a:p>
          <a:p>
            <a:pPr lvl="2"/>
            <a:r>
              <a:rPr lang="en-US" dirty="0" err="1">
                <a:latin typeface="Courier New"/>
                <a:cs typeface="Courier New"/>
              </a:rPr>
              <a:t>toupper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ch</a:t>
            </a:r>
            <a:r>
              <a:rPr lang="en-US" dirty="0">
                <a:latin typeface="Courier New"/>
                <a:cs typeface="Courier New"/>
              </a:rPr>
              <a:t>)</a:t>
            </a:r>
            <a:r>
              <a:rPr lang="en-US" dirty="0"/>
              <a:t>: returns uppercase letter if </a:t>
            </a:r>
            <a:r>
              <a:rPr lang="en-US" dirty="0" err="1">
                <a:latin typeface="Courier New"/>
                <a:cs typeface="Courier New"/>
              </a:rPr>
              <a:t>ch</a:t>
            </a:r>
            <a:r>
              <a:rPr lang="en-US" dirty="0"/>
              <a:t> is lowercase letter; returns original </a:t>
            </a:r>
            <a:r>
              <a:rPr lang="en-US" dirty="0" err="1">
                <a:latin typeface="Courier New"/>
                <a:cs typeface="Courier New"/>
              </a:rPr>
              <a:t>ch</a:t>
            </a:r>
            <a:r>
              <a:rPr lang="en-US" dirty="0"/>
              <a:t> otherwise</a:t>
            </a:r>
          </a:p>
          <a:p>
            <a:pPr lvl="3"/>
            <a:r>
              <a:rPr lang="en-US" dirty="0" err="1">
                <a:latin typeface="Courier New"/>
                <a:cs typeface="Courier New"/>
              </a:rPr>
              <a:t>toupper</a:t>
            </a:r>
            <a:r>
              <a:rPr lang="en-US" dirty="0">
                <a:latin typeface="Courier New"/>
                <a:cs typeface="Courier New"/>
              </a:rPr>
              <a:t>('x') = 'X'; </a:t>
            </a:r>
            <a:r>
              <a:rPr lang="en-US" dirty="0" err="1">
                <a:latin typeface="Courier New"/>
                <a:cs typeface="Courier New"/>
              </a:rPr>
              <a:t>toupper</a:t>
            </a:r>
            <a:r>
              <a:rPr lang="en-US" dirty="0">
                <a:latin typeface="Courier New"/>
                <a:cs typeface="Courier New"/>
              </a:rPr>
              <a:t>('A') = 'A'</a:t>
            </a:r>
          </a:p>
          <a:p>
            <a:pPr lvl="2"/>
            <a:r>
              <a:rPr lang="en-US" dirty="0" err="1">
                <a:latin typeface="Courier New"/>
                <a:cs typeface="Courier New"/>
              </a:rPr>
              <a:t>tolower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ch</a:t>
            </a:r>
            <a:r>
              <a:rPr lang="en-US" dirty="0">
                <a:latin typeface="Courier New"/>
                <a:cs typeface="Courier New"/>
              </a:rPr>
              <a:t>)</a:t>
            </a:r>
            <a:r>
              <a:rPr lang="en-US" dirty="0"/>
              <a:t>: returns lowercase letter if </a:t>
            </a:r>
            <a:r>
              <a:rPr lang="en-US" dirty="0" err="1">
                <a:latin typeface="Courier New"/>
                <a:cs typeface="Courier New"/>
              </a:rPr>
              <a:t>ch</a:t>
            </a:r>
            <a:r>
              <a:rPr lang="en-US" dirty="0"/>
              <a:t> is uppercase letter; returns original </a:t>
            </a:r>
            <a:r>
              <a:rPr lang="en-US" dirty="0" err="1">
                <a:latin typeface="Courier New"/>
                <a:cs typeface="Courier New"/>
              </a:rPr>
              <a:t>ch</a:t>
            </a:r>
            <a:r>
              <a:rPr lang="en-US" dirty="0"/>
              <a:t> otherwise</a:t>
            </a:r>
          </a:p>
          <a:p>
            <a:pPr lvl="3"/>
            <a:r>
              <a:rPr lang="en-US" dirty="0" err="1">
                <a:latin typeface="Courier New"/>
                <a:cs typeface="Courier New"/>
              </a:rPr>
              <a:t>tolower</a:t>
            </a:r>
            <a:r>
              <a:rPr lang="en-US" dirty="0">
                <a:latin typeface="Courier New"/>
                <a:cs typeface="Courier New"/>
              </a:rPr>
              <a:t>('x') = 'x'; </a:t>
            </a:r>
            <a:r>
              <a:rPr lang="en-US" dirty="0" err="1">
                <a:latin typeface="Courier New"/>
                <a:cs typeface="Courier New"/>
              </a:rPr>
              <a:t>tolower</a:t>
            </a:r>
            <a:r>
              <a:rPr lang="en-US" dirty="0">
                <a:latin typeface="Courier New"/>
                <a:cs typeface="Courier New"/>
              </a:rPr>
              <a:t>('A') = 'a'</a:t>
            </a:r>
          </a:p>
          <a:p>
            <a:pPr lvl="2"/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FF36CD-0DC9-4575-ABE0-B4AC412F1908}" type="datetime1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88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ReadText</a:t>
            </a:r>
            <a:r>
              <a:rPr lang="en-US" dirty="0"/>
              <a:t>() hints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Finding appropriate entry in histogram does </a:t>
            </a:r>
            <a:r>
              <a:rPr lang="en-US" u="sng" dirty="0"/>
              <a:t>not</a:t>
            </a:r>
            <a:r>
              <a:rPr lang="en-US" dirty="0"/>
              <a:t> require conditional statement</a:t>
            </a:r>
          </a:p>
          <a:p>
            <a:pPr lvl="1"/>
            <a:r>
              <a:rPr lang="en-US" dirty="0"/>
              <a:t>You shouldn’t need to compare your input character to anything to find correct array index</a:t>
            </a:r>
          </a:p>
          <a:p>
            <a:pPr lvl="1"/>
            <a:r>
              <a:rPr lang="en-US" dirty="0"/>
              <a:t>Very basic “transformation” between ASCII value of letter and histogram index</a:t>
            </a:r>
          </a:p>
          <a:p>
            <a:pPr lvl="1"/>
            <a:r>
              <a:rPr lang="en-US" dirty="0"/>
              <a:t>Can treat a char variable as either </a:t>
            </a:r>
          </a:p>
          <a:p>
            <a:pPr lvl="2"/>
            <a:r>
              <a:rPr lang="en-US" dirty="0"/>
              <a:t>Character to be printed, or</a:t>
            </a:r>
          </a:p>
          <a:p>
            <a:pPr lvl="2"/>
            <a:r>
              <a:rPr lang="en-US" dirty="0"/>
              <a:t>Integer value corresponding to printed character</a:t>
            </a:r>
          </a:p>
          <a:p>
            <a:r>
              <a:rPr lang="en-US" dirty="0"/>
              <a:t>ASCII values</a:t>
            </a:r>
          </a:p>
          <a:p>
            <a:pPr lvl="1"/>
            <a:r>
              <a:rPr lang="en-US" dirty="0"/>
              <a:t>Uppercase and lowercase letters separate</a:t>
            </a:r>
          </a:p>
          <a:p>
            <a:pPr lvl="1"/>
            <a:r>
              <a:rPr lang="en-US" dirty="0"/>
              <a:t>Each set of letters is consecutive</a:t>
            </a:r>
          </a:p>
          <a:p>
            <a:pPr lvl="1"/>
            <a:r>
              <a:rPr lang="en-US" dirty="0"/>
              <a:t>‘A’ = 65, ‘B’ = 66, … ‘Z’ = 90</a:t>
            </a:r>
          </a:p>
          <a:p>
            <a:pPr lvl="1"/>
            <a:r>
              <a:rPr lang="en-US" dirty="0"/>
              <a:t>‘a’ = 97, ‘b’ = 98, … ‘z’ = 122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035649-74FC-47FA-8762-FF26E3A2DA54}" type="datetime1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39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not to do in </a:t>
            </a:r>
            <a:r>
              <a:rPr lang="en-US" dirty="0" err="1"/>
              <a:t>ReadText</a:t>
            </a:r>
            <a:r>
              <a:rPr lang="en-US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Using brute force method to find appropriate histogram index will incur -10 deduction</a:t>
            </a:r>
          </a:p>
          <a:p>
            <a:pPr lvl="1"/>
            <a:r>
              <a:rPr lang="en-US" dirty="0"/>
              <a:t>Brute force methods basically compare input letter to all possible letters</a:t>
            </a:r>
          </a:p>
          <a:p>
            <a:r>
              <a:rPr lang="en-US" dirty="0"/>
              <a:t>Prohibited brute force method #1: giant conditional statement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switch(</a:t>
            </a:r>
            <a:r>
              <a:rPr lang="en-US" dirty="0" err="1">
                <a:latin typeface="Courier New"/>
                <a:cs typeface="Courier New"/>
              </a:rPr>
              <a:t>ch</a:t>
            </a:r>
            <a:r>
              <a:rPr lang="en-US" dirty="0">
                <a:latin typeface="Courier New"/>
                <a:cs typeface="Courier New"/>
              </a:rPr>
              <a:t>) {			// </a:t>
            </a:r>
            <a:r>
              <a:rPr lang="en-US" dirty="0" err="1">
                <a:latin typeface="Courier New"/>
                <a:cs typeface="Courier New"/>
              </a:rPr>
              <a:t>ch</a:t>
            </a:r>
            <a:r>
              <a:rPr lang="en-US" dirty="0">
                <a:latin typeface="Courier New"/>
                <a:cs typeface="Courier New"/>
              </a:rPr>
              <a:t> = input char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case ‘A’: case ‘a’: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	// modify </a:t>
            </a:r>
            <a:r>
              <a:rPr lang="en-US" dirty="0" err="1">
                <a:latin typeface="Courier New"/>
                <a:cs typeface="Courier New"/>
              </a:rPr>
              <a:t>histo</a:t>
            </a:r>
            <a:r>
              <a:rPr lang="en-US" dirty="0">
                <a:latin typeface="Courier New"/>
                <a:cs typeface="Courier New"/>
              </a:rPr>
              <a:t>[0]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	break;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case ‘B’: case ‘b’: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	// modify </a:t>
            </a:r>
            <a:r>
              <a:rPr lang="en-US" dirty="0" err="1">
                <a:latin typeface="Courier New"/>
                <a:cs typeface="Courier New"/>
              </a:rPr>
              <a:t>histo</a:t>
            </a:r>
            <a:r>
              <a:rPr lang="en-US" dirty="0">
                <a:latin typeface="Courier New"/>
                <a:cs typeface="Courier New"/>
              </a:rPr>
              <a:t>[1]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	break;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etc</a:t>
            </a:r>
            <a:r>
              <a:rPr lang="en-US" dirty="0">
                <a:latin typeface="Courier New"/>
                <a:cs typeface="Courier New"/>
              </a:rPr>
              <a:t> …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7B0B0-CAF6-4315-B55C-939F42DDF5BC}" type="datetime1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51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not to do in </a:t>
            </a:r>
            <a:r>
              <a:rPr lang="en-US" dirty="0" err="1"/>
              <a:t>ReadText</a:t>
            </a:r>
            <a:r>
              <a:rPr lang="en-US" dirty="0"/>
              <a:t>()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Using brute force method to find appropriate histogram index will incur -10 deduction</a:t>
            </a:r>
          </a:p>
          <a:p>
            <a:pPr lvl="1"/>
            <a:r>
              <a:rPr lang="en-US" dirty="0"/>
              <a:t>Brute force methods basically compare input letter to all possible letters</a:t>
            </a:r>
          </a:p>
          <a:p>
            <a:r>
              <a:rPr lang="en-US" dirty="0"/>
              <a:t>Prohibited brute force method #2: loop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char test = ‘A’;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for (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= 0;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&lt; 26;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if (</a:t>
            </a:r>
            <a:r>
              <a:rPr lang="en-US" dirty="0" err="1">
                <a:latin typeface="Courier New"/>
                <a:cs typeface="Courier New"/>
              </a:rPr>
              <a:t>ch</a:t>
            </a:r>
            <a:r>
              <a:rPr lang="en-US" dirty="0">
                <a:latin typeface="Courier New"/>
                <a:cs typeface="Courier New"/>
              </a:rPr>
              <a:t> == test)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	// modify </a:t>
            </a:r>
            <a:r>
              <a:rPr lang="en-US" dirty="0" err="1">
                <a:latin typeface="Courier New"/>
                <a:cs typeface="Courier New"/>
              </a:rPr>
              <a:t>histo</a:t>
            </a:r>
            <a:r>
              <a:rPr lang="en-US" dirty="0">
                <a:latin typeface="Courier New"/>
                <a:cs typeface="Courier New"/>
              </a:rPr>
              <a:t>[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]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test++;		// Change test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}				//  to next letter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DDE33D-3674-4616-B8B6-CF70CF85F73B}" type="datetime1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63605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17107</TotalTime>
  <Words>1119</Words>
  <Application>Microsoft Office PowerPoint</Application>
  <PresentationFormat>On-screen Show (4:3)</PresentationFormat>
  <Paragraphs>244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Courier New</vt:lpstr>
      <vt:lpstr>Garamond</vt:lpstr>
      <vt:lpstr>Wingdings</vt:lpstr>
      <vt:lpstr>Edge</vt:lpstr>
      <vt:lpstr>EECE.2160 ECE Application Programming</vt:lpstr>
      <vt:lpstr>Lecture outline</vt:lpstr>
      <vt:lpstr>Program 6 overview</vt:lpstr>
      <vt:lpstr>Overall program structure</vt:lpstr>
      <vt:lpstr>ReadText() algorithm</vt:lpstr>
      <vt:lpstr>ReadText() hints</vt:lpstr>
      <vt:lpstr>ReadText() hints (continued)</vt:lpstr>
      <vt:lpstr>What not to do in ReadText()</vt:lpstr>
      <vt:lpstr>What not to do in ReadText() (cont)</vt:lpstr>
      <vt:lpstr>DrawText() algorithm</vt:lpstr>
      <vt:lpstr>Review: strings</vt:lpstr>
      <vt:lpstr>String functions</vt:lpstr>
      <vt:lpstr>String functions (cont.)</vt:lpstr>
      <vt:lpstr>String functions (cont.)</vt:lpstr>
      <vt:lpstr>Example: Strings</vt:lpstr>
      <vt:lpstr>Example solution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1724</cp:revision>
  <dcterms:created xsi:type="dcterms:W3CDTF">2006-04-03T05:03:01Z</dcterms:created>
  <dcterms:modified xsi:type="dcterms:W3CDTF">2019-04-08T15:47:14Z</dcterms:modified>
</cp:coreProperties>
</file>