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92" r:id="rId1"/>
  </p:sldMasterIdLst>
  <p:notesMasterIdLst>
    <p:notesMasterId r:id="rId19"/>
  </p:notesMasterIdLst>
  <p:handoutMasterIdLst>
    <p:handoutMasterId r:id="rId20"/>
  </p:handoutMasterIdLst>
  <p:sldIdLst>
    <p:sldId id="256" r:id="rId2"/>
    <p:sldId id="422" r:id="rId3"/>
    <p:sldId id="467" r:id="rId4"/>
    <p:sldId id="468" r:id="rId5"/>
    <p:sldId id="469" r:id="rId6"/>
    <p:sldId id="470" r:id="rId7"/>
    <p:sldId id="471" r:id="rId8"/>
    <p:sldId id="472" r:id="rId9"/>
    <p:sldId id="473" r:id="rId10"/>
    <p:sldId id="474" r:id="rId11"/>
    <p:sldId id="475" r:id="rId12"/>
    <p:sldId id="476" r:id="rId13"/>
    <p:sldId id="477" r:id="rId14"/>
    <p:sldId id="478" r:id="rId15"/>
    <p:sldId id="479" r:id="rId16"/>
    <p:sldId id="480" r:id="rId17"/>
    <p:sldId id="447" r:id="rId18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521415D9-36F7-43E2-AB2F-B90AF26B5E84}">
      <p14:sectionLst xmlns:p14="http://schemas.microsoft.com/office/powerpoint/2010/main">
        <p14:section name="Default Section" id="{15932DB7-C50E-4405-991F-85DC14223169}">
          <p14:sldIdLst>
            <p14:sldId id="256"/>
            <p14:sldId id="422"/>
            <p14:sldId id="467"/>
            <p14:sldId id="468"/>
            <p14:sldId id="469"/>
            <p14:sldId id="470"/>
            <p14:sldId id="471"/>
            <p14:sldId id="472"/>
            <p14:sldId id="473"/>
            <p14:sldId id="474"/>
            <p14:sldId id="475"/>
            <p14:sldId id="476"/>
            <p14:sldId id="477"/>
            <p14:sldId id="478"/>
            <p14:sldId id="479"/>
            <p14:sldId id="480"/>
            <p14:sldId id="44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FA90578-A9CA-4E96-9EAB-D00587AD2348}" v="2" dt="2019-03-07T23:16:14.80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582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5" d="100"/>
          <a:sy n="75" d="100"/>
        </p:scale>
        <p:origin x="-1548" y="-8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5/10/relationships/revisionInfo" Target="revisionInfo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eiger, Michael J" userId="13cae92b-b37c-450b-a449-82fcae19569d" providerId="ADAL" clId="{AFA90578-A9CA-4E96-9EAB-D00587AD2348}"/>
    <pc:docChg chg="undo delSld modSld addSection delSection">
      <pc:chgData name="Geiger, Michael J" userId="13cae92b-b37c-450b-a449-82fcae19569d" providerId="ADAL" clId="{AFA90578-A9CA-4E96-9EAB-D00587AD2348}" dt="2019-03-07T23:16:07.432" v="149" actId="20577"/>
      <pc:docMkLst>
        <pc:docMk/>
      </pc:docMkLst>
      <pc:sldChg chg="modSp">
        <pc:chgData name="Geiger, Michael J" userId="13cae92b-b37c-450b-a449-82fcae19569d" providerId="ADAL" clId="{AFA90578-A9CA-4E96-9EAB-D00587AD2348}" dt="2019-03-07T23:14:05.648" v="35" actId="20577"/>
        <pc:sldMkLst>
          <pc:docMk/>
          <pc:sldMk cId="0" sldId="256"/>
        </pc:sldMkLst>
        <pc:spChg chg="mod">
          <ac:chgData name="Geiger, Michael J" userId="13cae92b-b37c-450b-a449-82fcae19569d" providerId="ADAL" clId="{AFA90578-A9CA-4E96-9EAB-D00587AD2348}" dt="2019-03-07T23:14:05.648" v="35" actId="20577"/>
          <ac:spMkLst>
            <pc:docMk/>
            <pc:sldMk cId="0" sldId="256"/>
            <ac:spMk id="17410" creationId="{00000000-0000-0000-0000-000000000000}"/>
          </ac:spMkLst>
        </pc:spChg>
      </pc:sldChg>
      <pc:sldChg chg="modSp">
        <pc:chgData name="Geiger, Michael J" userId="13cae92b-b37c-450b-a449-82fcae19569d" providerId="ADAL" clId="{AFA90578-A9CA-4E96-9EAB-D00587AD2348}" dt="2019-03-07T23:14:13.298" v="40" actId="20577"/>
        <pc:sldMkLst>
          <pc:docMk/>
          <pc:sldMk cId="0" sldId="422"/>
        </pc:sldMkLst>
        <pc:spChg chg="mod">
          <ac:chgData name="Geiger, Michael J" userId="13cae92b-b37c-450b-a449-82fcae19569d" providerId="ADAL" clId="{AFA90578-A9CA-4E96-9EAB-D00587AD2348}" dt="2019-03-07T23:14:13.298" v="40" actId="20577"/>
          <ac:spMkLst>
            <pc:docMk/>
            <pc:sldMk cId="0" sldId="422"/>
            <ac:spMk id="18434" creationId="{00000000-0000-0000-0000-000000000000}"/>
          </ac:spMkLst>
        </pc:spChg>
      </pc:sldChg>
      <pc:sldChg chg="modSp">
        <pc:chgData name="Geiger, Michael J" userId="13cae92b-b37c-450b-a449-82fcae19569d" providerId="ADAL" clId="{AFA90578-A9CA-4E96-9EAB-D00587AD2348}" dt="2019-03-07T23:16:07.432" v="149" actId="20577"/>
        <pc:sldMkLst>
          <pc:docMk/>
          <pc:sldMk cId="0" sldId="447"/>
        </pc:sldMkLst>
        <pc:spChg chg="mod">
          <ac:chgData name="Geiger, Michael J" userId="13cae92b-b37c-450b-a449-82fcae19569d" providerId="ADAL" clId="{AFA90578-A9CA-4E96-9EAB-D00587AD2348}" dt="2019-03-07T23:16:07.432" v="149" actId="20577"/>
          <ac:spMkLst>
            <pc:docMk/>
            <pc:sldMk cId="0" sldId="447"/>
            <ac:spMk id="35842" creationId="{00000000-0000-0000-0000-000000000000}"/>
          </ac:spMkLst>
        </pc:spChg>
      </pc:sldChg>
      <pc:sldChg chg="del">
        <pc:chgData name="Geiger, Michael J" userId="13cae92b-b37c-450b-a449-82fcae19569d" providerId="ADAL" clId="{AFA90578-A9CA-4E96-9EAB-D00587AD2348}" dt="2019-03-07T23:14:16.086" v="41" actId="2696"/>
        <pc:sldMkLst>
          <pc:docMk/>
          <pc:sldMk cId="3308009047" sldId="488"/>
        </pc:sldMkLst>
      </pc:sldChg>
      <pc:sldChg chg="del">
        <pc:chgData name="Geiger, Michael J" userId="13cae92b-b37c-450b-a449-82fcae19569d" providerId="ADAL" clId="{AFA90578-A9CA-4E96-9EAB-D00587AD2348}" dt="2019-03-07T23:14:18.826" v="42" actId="2696"/>
        <pc:sldMkLst>
          <pc:docMk/>
          <pc:sldMk cId="1978868803" sldId="489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cs typeface="Arial" charset="0"/>
              </a:defRPr>
            </a:lvl1pPr>
          </a:lstStyle>
          <a:p>
            <a:pPr>
              <a:defRPr/>
            </a:pPr>
            <a:fld id="{7F141DDF-7AF5-7148-8517-FA5EE30205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45878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48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cs typeface="Arial" charset="0"/>
              </a:defRPr>
            </a:lvl1pPr>
          </a:lstStyle>
          <a:p>
            <a:pPr>
              <a:defRPr/>
            </a:pPr>
            <a:fld id="{C369A9BB-D310-0D44-91F2-E5A237EEBF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245599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FCA1C657-2908-2C4B-8ECE-CD179831DB0D}" type="slidenum">
              <a:rPr lang="en-US" sz="1200"/>
              <a:pPr eaLnBrk="1" hangingPunct="1"/>
              <a:t>2</a:t>
            </a:fld>
            <a:endParaRPr lang="en-US" sz="1200"/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200"/>
              <a:t>ECE 160 - Introduction to Computer Engineering I</a:t>
            </a:r>
          </a:p>
        </p:txBody>
      </p:sp>
      <p:sp>
        <p:nvSpPr>
          <p:cNvPr id="21506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200"/>
              <a:t>02/09/2005</a:t>
            </a:r>
          </a:p>
        </p:txBody>
      </p:sp>
      <p:sp>
        <p:nvSpPr>
          <p:cNvPr id="21507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200"/>
              <a:t>(c) 2005, P. H. Viall</a:t>
            </a:r>
          </a:p>
        </p:txBody>
      </p:sp>
      <p:sp>
        <p:nvSpPr>
          <p:cNvPr id="2150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E0FF63D0-F60C-584D-AFC5-1E800BED969E}" type="slidenum">
              <a:rPr lang="en-US" sz="1200"/>
              <a:pPr eaLnBrk="1" hangingPunct="1"/>
              <a:t>3</a:t>
            </a:fld>
            <a:endParaRPr lang="en-US" sz="1200"/>
          </a:p>
        </p:txBody>
      </p:sp>
      <p:sp>
        <p:nvSpPr>
          <p:cNvPr id="2150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1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4290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6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3276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5052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257E068-5F51-4208-8839-A3CA7FAED02D}" type="datetime1">
              <a:rPr lang="en-US" smtClean="0"/>
              <a:t>3/13/2019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ECE Application Programming: Lecture 16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F85EF1B-BC27-254D-828D-92C1760ECB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9367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F7B7EA-6B9C-4B09-A0D6-DC475BD1D7B6}" type="datetime1">
              <a:rPr lang="en-US" smtClean="0"/>
              <a:t>3/13/2019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Lecture 16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2447E5-8448-4B45-BC71-DFA7A5CFA6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8442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72CF1D-640E-4010-BFCF-F0791C4E36B8}" type="datetime1">
              <a:rPr lang="en-US" smtClean="0"/>
              <a:t>3/13/2019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Lecture 16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EFF462-EC09-2C43-AF6E-01AE5235E0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20457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8229600" cy="24177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713163"/>
            <a:ext cx="8229600" cy="24177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A0E5F4-87CD-43FA-A5ED-BC550D5C8D50}" type="datetime1">
              <a:rPr lang="en-US" smtClean="0"/>
              <a:t>3/13/2019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Lecture 16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55CC86-4854-A540-BA75-E7099D7B2D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18483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0C1C4E-D345-440E-ACB5-AD1A366041A0}" type="datetime1">
              <a:rPr lang="en-US" smtClean="0"/>
              <a:t>3/13/2019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Lecture 16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9083E8-70BF-D845-BAD2-711278D6BE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5584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2E7D96-6516-4993-B1DC-5757421D3F91}" type="datetime1">
              <a:rPr lang="en-US" smtClean="0"/>
              <a:t>3/13/2019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Lecture 16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BD0505-ED58-BD46-922B-8CEF8ADFFD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64854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7206BF-9AA2-476F-8275-29B296FCB70E}" type="datetime1">
              <a:rPr lang="en-US" smtClean="0"/>
              <a:t>3/13/2019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Lecture 16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BAC6B2-CD5C-5B48-BB26-3118D6E85B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6574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254809-B28B-4832-9D4D-3658CBC39ACF}" type="datetime1">
              <a:rPr lang="en-US" smtClean="0"/>
              <a:t>3/13/2019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Lecture 16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5AC55E-5918-FF41-942C-6D39EA5206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7668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8E9EDC-C6D3-48DA-A403-B49C86A44FE0}" type="datetime1">
              <a:rPr lang="en-US" smtClean="0"/>
              <a:t>3/13/2019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Lecture 16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B2436E-50EA-AE4E-B5A6-790BD56472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1563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8F49AE-5FD5-456C-A1A2-048AA0FD3716}" type="datetime1">
              <a:rPr lang="en-US" smtClean="0"/>
              <a:t>3/13/2019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Lecture 16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E4A6D4-FF9E-2A47-8910-D796F4F2B0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6164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E13A14-7AB1-4963-B649-3A0FB97362DA}" type="datetime1">
              <a:rPr lang="en-US" smtClean="0"/>
              <a:t>3/13/2019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Lecture 16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6F9047-C747-B04B-BC00-3409D0E37A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0740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8775C7-6355-47C0-91AD-1C9837A27B24}" type="datetime1">
              <a:rPr lang="en-US" smtClean="0"/>
              <a:t>3/13/2019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Lecture 16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F6064A-8DEB-6748-808C-C1EAD6122F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88270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8CFB29-1B29-4961-908A-FD737E32742A}" type="datetime1">
              <a:rPr lang="en-US" smtClean="0"/>
              <a:t>3/13/2019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Lecture 16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F15D68-B361-C84F-9B2C-23F61D9D24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43137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712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43000"/>
            <a:ext cx="8229600" cy="498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266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Garamond" charset="0"/>
                <a:cs typeface="Arial" charset="0"/>
              </a:defRPr>
            </a:lvl1pPr>
          </a:lstStyle>
          <a:p>
            <a:pPr>
              <a:defRPr/>
            </a:pPr>
            <a:fld id="{DE27D703-73E3-4F58-AE42-4E62992355D1}" type="datetime1">
              <a:rPr lang="en-US" smtClean="0"/>
              <a:t>3/13/2019</a:t>
            </a:fld>
            <a:endParaRPr lang="en-US"/>
          </a:p>
        </p:txBody>
      </p:sp>
      <p:sp>
        <p:nvSpPr>
          <p:cNvPr id="3266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 smtClean="0">
                <a:latin typeface="+mj-lt"/>
                <a:ea typeface="+mn-ea"/>
                <a:cs typeface="Arial" charset="0"/>
              </a:defRPr>
            </a:lvl1pPr>
          </a:lstStyle>
          <a:p>
            <a:pPr>
              <a:defRPr/>
            </a:pPr>
            <a:r>
              <a:rPr lang="en-US" altLang="en-US"/>
              <a:t>ECE Application Programming: Lecture 16</a:t>
            </a:r>
          </a:p>
        </p:txBody>
      </p:sp>
      <p:sp>
        <p:nvSpPr>
          <p:cNvPr id="3266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Garamond" charset="0"/>
                <a:cs typeface="Arial" charset="0"/>
              </a:defRPr>
            </a:lvl1pPr>
          </a:lstStyle>
          <a:p>
            <a:pPr>
              <a:defRPr/>
            </a:pPr>
            <a:fld id="{75D03909-9F2B-FD4E-9465-D16294D4B5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61" r:id="rId1"/>
    <p:sldLayoutId id="2147484549" r:id="rId2"/>
    <p:sldLayoutId id="2147484550" r:id="rId3"/>
    <p:sldLayoutId id="2147484551" r:id="rId4"/>
    <p:sldLayoutId id="2147484552" r:id="rId5"/>
    <p:sldLayoutId id="2147484553" r:id="rId6"/>
    <p:sldLayoutId id="2147484554" r:id="rId7"/>
    <p:sldLayoutId id="2147484555" r:id="rId8"/>
    <p:sldLayoutId id="2147484556" r:id="rId9"/>
    <p:sldLayoutId id="2147484557" r:id="rId10"/>
    <p:sldLayoutId id="2147484558" r:id="rId11"/>
    <p:sldLayoutId id="2147484559" r:id="rId12"/>
    <p:sldLayoutId id="2147484560" r:id="rId13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30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charset="0"/>
        <a:buChar char="q"/>
        <a:defRPr sz="2600">
          <a:solidFill>
            <a:schemeClr val="tx1"/>
          </a:solidFill>
          <a:latin typeface="+mn-lt"/>
          <a:ea typeface="ＭＳ Ｐゴシック" charset="0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2200">
          <a:solidFill>
            <a:schemeClr val="tx1"/>
          </a:solidFill>
          <a:latin typeface="+mn-lt"/>
          <a:ea typeface="ＭＳ Ｐゴシック" charset="0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0"/>
        <a:buChar char="q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0"/>
        <a:buChar char="§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295400"/>
            <a:ext cx="7623175" cy="2133600"/>
          </a:xfrm>
        </p:spPr>
        <p:txBody>
          <a:bodyPr/>
          <a:lstStyle/>
          <a:p>
            <a:pPr algn="ctr" eaLnBrk="1" hangingPunct="1"/>
            <a:r>
              <a:rPr lang="en-US" sz="4600" dirty="0">
                <a:latin typeface="Garamond" charset="0"/>
              </a:rPr>
              <a:t>EECE.2160</a:t>
            </a:r>
            <a:br>
              <a:rPr lang="en-US" sz="4600" dirty="0">
                <a:latin typeface="Garamond" charset="0"/>
              </a:rPr>
            </a:br>
            <a:r>
              <a:rPr lang="en-US" sz="4600" dirty="0">
                <a:latin typeface="Garamond" charset="0"/>
              </a:rPr>
              <a:t>ECE Application Programming</a:t>
            </a:r>
          </a:p>
        </p:txBody>
      </p:sp>
      <p:sp>
        <p:nvSpPr>
          <p:cNvPr id="1741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3505200"/>
            <a:ext cx="9144000" cy="30480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Arial" charset="0"/>
              </a:rPr>
              <a:t>Instructor:  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Arial" charset="0"/>
              </a:rPr>
              <a:t>Dr. Michael Geiger &amp; Dr. Lin Li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Arial" charset="0"/>
              </a:rPr>
              <a:t>Spring 2019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b="1">
                <a:solidFill>
                  <a:srgbClr val="0000FF"/>
                </a:solidFill>
                <a:latin typeface="Arial" charset="0"/>
              </a:rPr>
              <a:t>Lecture 17:</a:t>
            </a:r>
            <a:endParaRPr lang="en-US" b="1" dirty="0">
              <a:solidFill>
                <a:srgbClr val="0000FF"/>
              </a:solidFill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Arial" charset="0"/>
              </a:rPr>
              <a:t>Functions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CB1F61DF-6643-CE45-A7BC-2DDD1E0183F3}" type="slidenum">
              <a:rPr lang="en-US" sz="1200">
                <a:latin typeface="Garamond" charset="0"/>
              </a:rPr>
              <a:pPr eaLnBrk="1" hangingPunct="1"/>
              <a:t>10</a:t>
            </a:fld>
            <a:endParaRPr lang="en-US" sz="1200">
              <a:latin typeface="Garamond" charset="0"/>
            </a:endParaRPr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685800"/>
          </a:xfrm>
        </p:spPr>
        <p:txBody>
          <a:bodyPr/>
          <a:lstStyle/>
          <a:p>
            <a:r>
              <a:rPr lang="en-US">
                <a:latin typeface="Garamond" charset="0"/>
              </a:rPr>
              <a:t>Functions - scope</a:t>
            </a:r>
          </a:p>
        </p:txBody>
      </p:sp>
      <p:sp>
        <p:nvSpPr>
          <p:cNvPr id="28675" name="Text Box 3"/>
          <p:cNvSpPr txBox="1">
            <a:spLocks noChangeArrowheads="1"/>
          </p:cNvSpPr>
          <p:nvPr/>
        </p:nvSpPr>
        <p:spPr bwMode="auto">
          <a:xfrm>
            <a:off x="228600" y="995363"/>
            <a:ext cx="8382000" cy="5862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latin typeface="Courier New" charset="0"/>
              </a:rPr>
              <a:t>#include &lt;stdio.h&gt;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#include &lt;math.h&gt;</a:t>
            </a:r>
          </a:p>
          <a:p>
            <a:pPr eaLnBrk="1" hangingPunct="1"/>
            <a:r>
              <a:rPr lang="en-US" sz="1800">
                <a:latin typeface="Courier New" charset="0"/>
              </a:rPr>
              <a:t>double hyp(double a, double b);</a:t>
            </a:r>
          </a:p>
          <a:p>
            <a:pPr eaLnBrk="1" hangingPunct="1"/>
            <a:r>
              <a:rPr lang="en-US" sz="1800">
                <a:latin typeface="Courier New" charset="0"/>
              </a:rPr>
              <a:t>void main()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{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double x,y,h;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printf("Enter two legs of triangle: ");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scanf("%lf %lf",&amp;x,&amp;y);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h=hyp(x,y);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printf("Trgle w legs %lf and %lf has hyp of %lf\n",x,y,h);   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}</a:t>
            </a:r>
          </a:p>
          <a:p>
            <a:pPr eaLnBrk="1" hangingPunct="1"/>
            <a:r>
              <a:rPr lang="en-US" sz="1800">
                <a:latin typeface="Courier New" charset="0"/>
              </a:rPr>
              <a:t>double hyp(double a, double b)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{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double sum, result;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sum = a*a + b*b;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result = sqrt(sum);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return result;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}</a:t>
            </a:r>
          </a:p>
          <a:p>
            <a:pPr eaLnBrk="1" hangingPunct="1"/>
            <a:endParaRPr lang="en-US" sz="1800">
              <a:latin typeface="Courier New" charset="0"/>
            </a:endParaRPr>
          </a:p>
        </p:txBody>
      </p:sp>
      <p:sp>
        <p:nvSpPr>
          <p:cNvPr id="28676" name="Text Box 4"/>
          <p:cNvSpPr txBox="1">
            <a:spLocks noChangeArrowheads="1"/>
          </p:cNvSpPr>
          <p:nvPr/>
        </p:nvSpPr>
        <p:spPr bwMode="auto">
          <a:xfrm>
            <a:off x="6400800" y="16002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800"/>
              <a:t>x</a:t>
            </a:r>
          </a:p>
        </p:txBody>
      </p:sp>
      <p:sp>
        <p:nvSpPr>
          <p:cNvPr id="28677" name="Rectangle 5"/>
          <p:cNvSpPr>
            <a:spLocks noChangeArrowheads="1"/>
          </p:cNvSpPr>
          <p:nvPr/>
        </p:nvSpPr>
        <p:spPr bwMode="auto">
          <a:xfrm>
            <a:off x="6781800" y="16002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3.0</a:t>
            </a:r>
          </a:p>
        </p:txBody>
      </p:sp>
      <p:sp>
        <p:nvSpPr>
          <p:cNvPr id="28678" name="Text Box 6"/>
          <p:cNvSpPr txBox="1">
            <a:spLocks noChangeArrowheads="1"/>
          </p:cNvSpPr>
          <p:nvPr/>
        </p:nvSpPr>
        <p:spPr bwMode="auto">
          <a:xfrm>
            <a:off x="6400800" y="20574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800"/>
              <a:t>y</a:t>
            </a:r>
          </a:p>
        </p:txBody>
      </p:sp>
      <p:sp>
        <p:nvSpPr>
          <p:cNvPr id="28679" name="Text Box 7"/>
          <p:cNvSpPr txBox="1">
            <a:spLocks noChangeArrowheads="1"/>
          </p:cNvSpPr>
          <p:nvPr/>
        </p:nvSpPr>
        <p:spPr bwMode="auto">
          <a:xfrm>
            <a:off x="6400800" y="2514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800"/>
              <a:t>h</a:t>
            </a:r>
          </a:p>
        </p:txBody>
      </p:sp>
      <p:sp>
        <p:nvSpPr>
          <p:cNvPr id="28680" name="Text Box 8"/>
          <p:cNvSpPr txBox="1">
            <a:spLocks noChangeArrowheads="1"/>
          </p:cNvSpPr>
          <p:nvPr/>
        </p:nvSpPr>
        <p:spPr bwMode="auto">
          <a:xfrm>
            <a:off x="6248400" y="4419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800"/>
              <a:t>a</a:t>
            </a:r>
          </a:p>
        </p:txBody>
      </p:sp>
      <p:sp>
        <p:nvSpPr>
          <p:cNvPr id="28681" name="Rectangle 9"/>
          <p:cNvSpPr>
            <a:spLocks noChangeArrowheads="1"/>
          </p:cNvSpPr>
          <p:nvPr/>
        </p:nvSpPr>
        <p:spPr bwMode="auto">
          <a:xfrm>
            <a:off x="6781800" y="20574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4.0</a:t>
            </a:r>
          </a:p>
        </p:txBody>
      </p:sp>
      <p:sp>
        <p:nvSpPr>
          <p:cNvPr id="28682" name="Rectangle 10"/>
          <p:cNvSpPr>
            <a:spLocks noChangeArrowheads="1"/>
          </p:cNvSpPr>
          <p:nvPr/>
        </p:nvSpPr>
        <p:spPr bwMode="auto">
          <a:xfrm>
            <a:off x="6781800" y="25146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?</a:t>
            </a:r>
          </a:p>
        </p:txBody>
      </p:sp>
      <p:sp>
        <p:nvSpPr>
          <p:cNvPr id="28683" name="Text Box 11"/>
          <p:cNvSpPr txBox="1">
            <a:spLocks noChangeArrowheads="1"/>
          </p:cNvSpPr>
          <p:nvPr/>
        </p:nvSpPr>
        <p:spPr bwMode="auto">
          <a:xfrm>
            <a:off x="6248400" y="48768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800"/>
              <a:t>b</a:t>
            </a:r>
          </a:p>
        </p:txBody>
      </p:sp>
      <p:sp>
        <p:nvSpPr>
          <p:cNvPr id="28684" name="Rectangle 12"/>
          <p:cNvSpPr>
            <a:spLocks noChangeArrowheads="1"/>
          </p:cNvSpPr>
          <p:nvPr/>
        </p:nvSpPr>
        <p:spPr bwMode="auto">
          <a:xfrm>
            <a:off x="6629400" y="48768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4.0</a:t>
            </a:r>
          </a:p>
        </p:txBody>
      </p:sp>
      <p:sp>
        <p:nvSpPr>
          <p:cNvPr id="28685" name="Text Box 13"/>
          <p:cNvSpPr txBox="1">
            <a:spLocks noChangeArrowheads="1"/>
          </p:cNvSpPr>
          <p:nvPr/>
        </p:nvSpPr>
        <p:spPr bwMode="auto">
          <a:xfrm>
            <a:off x="5638800" y="5334000"/>
            <a:ext cx="990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800"/>
              <a:t>sum</a:t>
            </a:r>
          </a:p>
        </p:txBody>
      </p:sp>
      <p:sp>
        <p:nvSpPr>
          <p:cNvPr id="28686" name="Text Box 14"/>
          <p:cNvSpPr txBox="1">
            <a:spLocks noChangeArrowheads="1"/>
          </p:cNvSpPr>
          <p:nvPr/>
        </p:nvSpPr>
        <p:spPr bwMode="auto">
          <a:xfrm>
            <a:off x="5638800" y="5791200"/>
            <a:ext cx="990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800"/>
              <a:t>result</a:t>
            </a:r>
          </a:p>
        </p:txBody>
      </p:sp>
      <p:sp>
        <p:nvSpPr>
          <p:cNvPr id="28687" name="Rectangle 15"/>
          <p:cNvSpPr>
            <a:spLocks noChangeArrowheads="1"/>
          </p:cNvSpPr>
          <p:nvPr/>
        </p:nvSpPr>
        <p:spPr bwMode="auto">
          <a:xfrm>
            <a:off x="6629400" y="53340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25.0</a:t>
            </a:r>
          </a:p>
        </p:txBody>
      </p:sp>
      <p:sp>
        <p:nvSpPr>
          <p:cNvPr id="28688" name="Rectangle 16"/>
          <p:cNvSpPr>
            <a:spLocks noChangeArrowheads="1"/>
          </p:cNvSpPr>
          <p:nvPr/>
        </p:nvSpPr>
        <p:spPr bwMode="auto">
          <a:xfrm>
            <a:off x="6629400" y="57912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5.0</a:t>
            </a:r>
          </a:p>
        </p:txBody>
      </p:sp>
      <p:sp>
        <p:nvSpPr>
          <p:cNvPr id="28689" name="Rectangle 17"/>
          <p:cNvSpPr>
            <a:spLocks noChangeArrowheads="1"/>
          </p:cNvSpPr>
          <p:nvPr/>
        </p:nvSpPr>
        <p:spPr bwMode="auto">
          <a:xfrm>
            <a:off x="6629400" y="44196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3.0</a:t>
            </a:r>
          </a:p>
        </p:txBody>
      </p:sp>
      <p:sp>
        <p:nvSpPr>
          <p:cNvPr id="28690" name="Line 18"/>
          <p:cNvSpPr>
            <a:spLocks noChangeShapeType="1"/>
          </p:cNvSpPr>
          <p:nvPr/>
        </p:nvSpPr>
        <p:spPr bwMode="auto">
          <a:xfrm>
            <a:off x="152400" y="54864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91" name="Date Placeholder 19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0073FE9E-92FB-4A81-81E5-0D7444013EF4}" type="datetime1">
              <a:rPr lang="en-US" sz="1200" smtClean="0">
                <a:latin typeface="Garamond" charset="0"/>
              </a:rPr>
              <a:t>3/13/2019</a:t>
            </a:fld>
            <a:endParaRPr lang="en-US" sz="1200">
              <a:latin typeface="Garamond" charset="0"/>
            </a:endParaRPr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16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C2B918C3-4213-E342-B1BB-52577EB95283}" type="slidenum">
              <a:rPr lang="en-US" sz="1200">
                <a:latin typeface="Garamond" charset="0"/>
              </a:rPr>
              <a:pPr eaLnBrk="1" hangingPunct="1"/>
              <a:t>11</a:t>
            </a:fld>
            <a:endParaRPr lang="en-US" sz="1200">
              <a:latin typeface="Garamond" charset="0"/>
            </a:endParaRPr>
          </a:p>
        </p:txBody>
      </p:sp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685800"/>
          </a:xfrm>
        </p:spPr>
        <p:txBody>
          <a:bodyPr/>
          <a:lstStyle/>
          <a:p>
            <a:r>
              <a:rPr lang="en-US">
                <a:latin typeface="Garamond" charset="0"/>
              </a:rPr>
              <a:t>Functions - scope</a:t>
            </a:r>
          </a:p>
        </p:txBody>
      </p:sp>
      <p:sp>
        <p:nvSpPr>
          <p:cNvPr id="29699" name="Text Box 3"/>
          <p:cNvSpPr txBox="1">
            <a:spLocks noChangeArrowheads="1"/>
          </p:cNvSpPr>
          <p:nvPr/>
        </p:nvSpPr>
        <p:spPr bwMode="auto">
          <a:xfrm>
            <a:off x="228600" y="995363"/>
            <a:ext cx="8382000" cy="5862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latin typeface="Courier New" charset="0"/>
              </a:rPr>
              <a:t>#include &lt;stdio.h&gt;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#include &lt;math.h&gt;</a:t>
            </a:r>
          </a:p>
          <a:p>
            <a:pPr eaLnBrk="1" hangingPunct="1"/>
            <a:r>
              <a:rPr lang="en-US" sz="1800">
                <a:latin typeface="Courier New" charset="0"/>
              </a:rPr>
              <a:t>double hyp(double a, double b);</a:t>
            </a:r>
          </a:p>
          <a:p>
            <a:pPr eaLnBrk="1" hangingPunct="1"/>
            <a:r>
              <a:rPr lang="en-US" sz="1800">
                <a:latin typeface="Courier New" charset="0"/>
              </a:rPr>
              <a:t>void main()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{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double x,y,h;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printf("Enter two legs of triangle: ");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scanf("%lf %lf",&amp;x,&amp;y);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h=hyp(x,y);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printf("Trgle w legs %lf and %lf has hyp of %lf\n",x,y,h);   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}</a:t>
            </a:r>
          </a:p>
          <a:p>
            <a:pPr eaLnBrk="1" hangingPunct="1"/>
            <a:r>
              <a:rPr lang="en-US" sz="1800">
                <a:latin typeface="Courier New" charset="0"/>
              </a:rPr>
              <a:t>double hyp(double a, double b)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{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double sum, result;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sum = a*a + b*b;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result = sqrt(sum);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return result;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}</a:t>
            </a:r>
          </a:p>
          <a:p>
            <a:pPr eaLnBrk="1" hangingPunct="1"/>
            <a:endParaRPr lang="en-US" sz="1800">
              <a:latin typeface="Courier New" charset="0"/>
            </a:endParaRPr>
          </a:p>
        </p:txBody>
      </p:sp>
      <p:sp>
        <p:nvSpPr>
          <p:cNvPr id="29700" name="Text Box 4"/>
          <p:cNvSpPr txBox="1">
            <a:spLocks noChangeArrowheads="1"/>
          </p:cNvSpPr>
          <p:nvPr/>
        </p:nvSpPr>
        <p:spPr bwMode="auto">
          <a:xfrm>
            <a:off x="6400800" y="16002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800"/>
              <a:t>x</a:t>
            </a:r>
          </a:p>
        </p:txBody>
      </p:sp>
      <p:sp>
        <p:nvSpPr>
          <p:cNvPr id="29701" name="Rectangle 5"/>
          <p:cNvSpPr>
            <a:spLocks noChangeArrowheads="1"/>
          </p:cNvSpPr>
          <p:nvPr/>
        </p:nvSpPr>
        <p:spPr bwMode="auto">
          <a:xfrm>
            <a:off x="6781800" y="16002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3.0</a:t>
            </a:r>
          </a:p>
        </p:txBody>
      </p:sp>
      <p:sp>
        <p:nvSpPr>
          <p:cNvPr id="29702" name="Text Box 6"/>
          <p:cNvSpPr txBox="1">
            <a:spLocks noChangeArrowheads="1"/>
          </p:cNvSpPr>
          <p:nvPr/>
        </p:nvSpPr>
        <p:spPr bwMode="auto">
          <a:xfrm>
            <a:off x="6400800" y="20574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800"/>
              <a:t>y</a:t>
            </a:r>
          </a:p>
        </p:txBody>
      </p:sp>
      <p:sp>
        <p:nvSpPr>
          <p:cNvPr id="29703" name="Text Box 7"/>
          <p:cNvSpPr txBox="1">
            <a:spLocks noChangeArrowheads="1"/>
          </p:cNvSpPr>
          <p:nvPr/>
        </p:nvSpPr>
        <p:spPr bwMode="auto">
          <a:xfrm>
            <a:off x="6400800" y="2514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800"/>
              <a:t>h</a:t>
            </a:r>
          </a:p>
        </p:txBody>
      </p:sp>
      <p:sp>
        <p:nvSpPr>
          <p:cNvPr id="29704" name="Text Box 8"/>
          <p:cNvSpPr txBox="1">
            <a:spLocks noChangeArrowheads="1"/>
          </p:cNvSpPr>
          <p:nvPr/>
        </p:nvSpPr>
        <p:spPr bwMode="auto">
          <a:xfrm>
            <a:off x="6248400" y="4419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800"/>
              <a:t>a</a:t>
            </a:r>
          </a:p>
        </p:txBody>
      </p:sp>
      <p:sp>
        <p:nvSpPr>
          <p:cNvPr id="29705" name="Rectangle 9"/>
          <p:cNvSpPr>
            <a:spLocks noChangeArrowheads="1"/>
          </p:cNvSpPr>
          <p:nvPr/>
        </p:nvSpPr>
        <p:spPr bwMode="auto">
          <a:xfrm>
            <a:off x="6781800" y="20574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4.0</a:t>
            </a:r>
          </a:p>
        </p:txBody>
      </p:sp>
      <p:sp>
        <p:nvSpPr>
          <p:cNvPr id="29706" name="Rectangle 10"/>
          <p:cNvSpPr>
            <a:spLocks noChangeArrowheads="1"/>
          </p:cNvSpPr>
          <p:nvPr/>
        </p:nvSpPr>
        <p:spPr bwMode="auto">
          <a:xfrm>
            <a:off x="6781800" y="25146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?</a:t>
            </a:r>
          </a:p>
        </p:txBody>
      </p:sp>
      <p:sp>
        <p:nvSpPr>
          <p:cNvPr id="29707" name="Text Box 11"/>
          <p:cNvSpPr txBox="1">
            <a:spLocks noChangeArrowheads="1"/>
          </p:cNvSpPr>
          <p:nvPr/>
        </p:nvSpPr>
        <p:spPr bwMode="auto">
          <a:xfrm>
            <a:off x="6248400" y="48768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800"/>
              <a:t>b</a:t>
            </a:r>
          </a:p>
        </p:txBody>
      </p:sp>
      <p:sp>
        <p:nvSpPr>
          <p:cNvPr id="29708" name="Rectangle 12"/>
          <p:cNvSpPr>
            <a:spLocks noChangeArrowheads="1"/>
          </p:cNvSpPr>
          <p:nvPr/>
        </p:nvSpPr>
        <p:spPr bwMode="auto">
          <a:xfrm>
            <a:off x="6629400" y="48768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4.0</a:t>
            </a:r>
          </a:p>
        </p:txBody>
      </p:sp>
      <p:sp>
        <p:nvSpPr>
          <p:cNvPr id="29709" name="Text Box 13"/>
          <p:cNvSpPr txBox="1">
            <a:spLocks noChangeArrowheads="1"/>
          </p:cNvSpPr>
          <p:nvPr/>
        </p:nvSpPr>
        <p:spPr bwMode="auto">
          <a:xfrm>
            <a:off x="5638800" y="5334000"/>
            <a:ext cx="990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800"/>
              <a:t>sum</a:t>
            </a:r>
          </a:p>
        </p:txBody>
      </p:sp>
      <p:sp>
        <p:nvSpPr>
          <p:cNvPr id="29710" name="Text Box 14"/>
          <p:cNvSpPr txBox="1">
            <a:spLocks noChangeArrowheads="1"/>
          </p:cNvSpPr>
          <p:nvPr/>
        </p:nvSpPr>
        <p:spPr bwMode="auto">
          <a:xfrm>
            <a:off x="5638800" y="5791200"/>
            <a:ext cx="990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800"/>
              <a:t>result</a:t>
            </a:r>
          </a:p>
        </p:txBody>
      </p:sp>
      <p:sp>
        <p:nvSpPr>
          <p:cNvPr id="29711" name="Rectangle 15"/>
          <p:cNvSpPr>
            <a:spLocks noChangeArrowheads="1"/>
          </p:cNvSpPr>
          <p:nvPr/>
        </p:nvSpPr>
        <p:spPr bwMode="auto">
          <a:xfrm>
            <a:off x="6629400" y="53340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25.0</a:t>
            </a:r>
          </a:p>
        </p:txBody>
      </p:sp>
      <p:sp>
        <p:nvSpPr>
          <p:cNvPr id="29712" name="Rectangle 16"/>
          <p:cNvSpPr>
            <a:spLocks noChangeArrowheads="1"/>
          </p:cNvSpPr>
          <p:nvPr/>
        </p:nvSpPr>
        <p:spPr bwMode="auto">
          <a:xfrm>
            <a:off x="6629400" y="57912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5.0</a:t>
            </a:r>
          </a:p>
        </p:txBody>
      </p:sp>
      <p:sp>
        <p:nvSpPr>
          <p:cNvPr id="29713" name="Rectangle 17"/>
          <p:cNvSpPr>
            <a:spLocks noChangeArrowheads="1"/>
          </p:cNvSpPr>
          <p:nvPr/>
        </p:nvSpPr>
        <p:spPr bwMode="auto">
          <a:xfrm>
            <a:off x="6629400" y="44196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3.0</a:t>
            </a:r>
          </a:p>
        </p:txBody>
      </p:sp>
      <p:sp>
        <p:nvSpPr>
          <p:cNvPr id="29714" name="Line 18"/>
          <p:cNvSpPr>
            <a:spLocks noChangeShapeType="1"/>
          </p:cNvSpPr>
          <p:nvPr/>
        </p:nvSpPr>
        <p:spPr bwMode="auto">
          <a:xfrm>
            <a:off x="152400" y="57150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5" name="AutoShape 19"/>
          <p:cNvSpPr>
            <a:spLocks noChangeArrowheads="1"/>
          </p:cNvSpPr>
          <p:nvPr/>
        </p:nvSpPr>
        <p:spPr bwMode="auto">
          <a:xfrm rot="1617166">
            <a:off x="1905000" y="4572000"/>
            <a:ext cx="4800600" cy="457200"/>
          </a:xfrm>
          <a:prstGeom prst="leftArrow">
            <a:avLst>
              <a:gd name="adj1" fmla="val 43056"/>
              <a:gd name="adj2" fmla="val 100333"/>
            </a:avLst>
          </a:prstGeom>
          <a:solidFill>
            <a:srgbClr val="FFFF00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16" name="Date Placeholder 20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84633602-F8AC-4A0E-A9C6-5FCBBBAD1CA9}" type="datetime1">
              <a:rPr lang="en-US" sz="1200" smtClean="0">
                <a:latin typeface="Garamond" charset="0"/>
              </a:rPr>
              <a:t>3/13/2019</a:t>
            </a:fld>
            <a:endParaRPr lang="en-US" sz="1200">
              <a:latin typeface="Garamond" charset="0"/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16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F23ED1A6-4FBB-9C49-A315-81AF106AEF70}" type="slidenum">
              <a:rPr lang="en-US" sz="1200">
                <a:latin typeface="Garamond" charset="0"/>
              </a:rPr>
              <a:pPr eaLnBrk="1" hangingPunct="1"/>
              <a:t>12</a:t>
            </a:fld>
            <a:endParaRPr lang="en-US" sz="1200">
              <a:latin typeface="Garamond" charset="0"/>
            </a:endParaRPr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685800"/>
          </a:xfrm>
        </p:spPr>
        <p:txBody>
          <a:bodyPr/>
          <a:lstStyle/>
          <a:p>
            <a:r>
              <a:rPr lang="en-US">
                <a:latin typeface="Garamond" charset="0"/>
              </a:rPr>
              <a:t>Functions - scope</a:t>
            </a:r>
          </a:p>
        </p:txBody>
      </p:sp>
      <p:sp>
        <p:nvSpPr>
          <p:cNvPr id="30723" name="Text Box 3"/>
          <p:cNvSpPr txBox="1">
            <a:spLocks noChangeArrowheads="1"/>
          </p:cNvSpPr>
          <p:nvPr/>
        </p:nvSpPr>
        <p:spPr bwMode="auto">
          <a:xfrm>
            <a:off x="228600" y="995363"/>
            <a:ext cx="8382000" cy="5862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latin typeface="Courier New" charset="0"/>
              </a:rPr>
              <a:t>#include &lt;stdio.h&gt;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#include &lt;math.h&gt;</a:t>
            </a:r>
          </a:p>
          <a:p>
            <a:pPr eaLnBrk="1" hangingPunct="1"/>
            <a:r>
              <a:rPr lang="en-US" sz="1800">
                <a:latin typeface="Courier New" charset="0"/>
              </a:rPr>
              <a:t>double hyp(double a, double b);</a:t>
            </a:r>
          </a:p>
          <a:p>
            <a:pPr eaLnBrk="1" hangingPunct="1"/>
            <a:r>
              <a:rPr lang="en-US" sz="1800">
                <a:latin typeface="Courier New" charset="0"/>
              </a:rPr>
              <a:t>void main()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{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double x,y,h;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printf("Enter two legs of triangle: ");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scanf("%lf %lf",&amp;x,&amp;y);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h=hyp(x,y);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printf("Trgle w legs %lf and %lf has hyp of %lf\n",x,y,h);   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}</a:t>
            </a:r>
          </a:p>
          <a:p>
            <a:pPr eaLnBrk="1" hangingPunct="1"/>
            <a:r>
              <a:rPr lang="en-US" sz="1800">
                <a:latin typeface="Courier New" charset="0"/>
              </a:rPr>
              <a:t>double hyp(double a, double b)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{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double sum, result;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sum = a*a + b*b;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result = sqrt(sum);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return result;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}</a:t>
            </a:r>
          </a:p>
          <a:p>
            <a:pPr eaLnBrk="1" hangingPunct="1"/>
            <a:endParaRPr lang="en-US" sz="1800">
              <a:latin typeface="Courier New" charset="0"/>
            </a:endParaRPr>
          </a:p>
        </p:txBody>
      </p:sp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6400800" y="16002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800"/>
              <a:t>x</a:t>
            </a:r>
          </a:p>
        </p:txBody>
      </p:sp>
      <p:sp>
        <p:nvSpPr>
          <p:cNvPr id="30725" name="Rectangle 5"/>
          <p:cNvSpPr>
            <a:spLocks noChangeArrowheads="1"/>
          </p:cNvSpPr>
          <p:nvPr/>
        </p:nvSpPr>
        <p:spPr bwMode="auto">
          <a:xfrm>
            <a:off x="6781800" y="16002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3.0</a:t>
            </a:r>
          </a:p>
        </p:txBody>
      </p:sp>
      <p:sp>
        <p:nvSpPr>
          <p:cNvPr id="30726" name="Text Box 6"/>
          <p:cNvSpPr txBox="1">
            <a:spLocks noChangeArrowheads="1"/>
          </p:cNvSpPr>
          <p:nvPr/>
        </p:nvSpPr>
        <p:spPr bwMode="auto">
          <a:xfrm>
            <a:off x="6400800" y="20574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800"/>
              <a:t>y</a:t>
            </a:r>
          </a:p>
        </p:txBody>
      </p:sp>
      <p:sp>
        <p:nvSpPr>
          <p:cNvPr id="30727" name="Text Box 7"/>
          <p:cNvSpPr txBox="1">
            <a:spLocks noChangeArrowheads="1"/>
          </p:cNvSpPr>
          <p:nvPr/>
        </p:nvSpPr>
        <p:spPr bwMode="auto">
          <a:xfrm>
            <a:off x="6400800" y="2514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800"/>
              <a:t>h</a:t>
            </a:r>
          </a:p>
        </p:txBody>
      </p:sp>
      <p:sp>
        <p:nvSpPr>
          <p:cNvPr id="30728" name="Rectangle 9"/>
          <p:cNvSpPr>
            <a:spLocks noChangeArrowheads="1"/>
          </p:cNvSpPr>
          <p:nvPr/>
        </p:nvSpPr>
        <p:spPr bwMode="auto">
          <a:xfrm>
            <a:off x="6781800" y="20574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4.0</a:t>
            </a:r>
          </a:p>
        </p:txBody>
      </p:sp>
      <p:sp>
        <p:nvSpPr>
          <p:cNvPr id="30729" name="Rectangle 10"/>
          <p:cNvSpPr>
            <a:spLocks noChangeArrowheads="1"/>
          </p:cNvSpPr>
          <p:nvPr/>
        </p:nvSpPr>
        <p:spPr bwMode="auto">
          <a:xfrm>
            <a:off x="6781800" y="25146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5.0</a:t>
            </a:r>
          </a:p>
        </p:txBody>
      </p:sp>
      <p:sp>
        <p:nvSpPr>
          <p:cNvPr id="30730" name="Line 18"/>
          <p:cNvSpPr>
            <a:spLocks noChangeShapeType="1"/>
          </p:cNvSpPr>
          <p:nvPr/>
        </p:nvSpPr>
        <p:spPr bwMode="auto">
          <a:xfrm>
            <a:off x="152400" y="38100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1" name="Text Box 20"/>
          <p:cNvSpPr txBox="1">
            <a:spLocks noChangeArrowheads="1"/>
          </p:cNvSpPr>
          <p:nvPr/>
        </p:nvSpPr>
        <p:spPr bwMode="auto">
          <a:xfrm>
            <a:off x="685800" y="6248400"/>
            <a:ext cx="7391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solidFill>
                  <a:srgbClr val="FF0000"/>
                </a:solidFill>
              </a:rPr>
              <a:t>NOTE - a and b are NOT copied back to x and y</a:t>
            </a:r>
          </a:p>
        </p:txBody>
      </p:sp>
      <p:sp>
        <p:nvSpPr>
          <p:cNvPr id="30732" name="Date Placeholder 12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06B4066C-3046-416C-84BB-F7CE8D38D1C6}" type="datetime1">
              <a:rPr lang="en-US" sz="1200" smtClean="0">
                <a:latin typeface="Garamond" charset="0"/>
              </a:rPr>
              <a:t>3/13/2019</a:t>
            </a:fld>
            <a:endParaRPr lang="en-US" sz="1200">
              <a:latin typeface="Garamond" charset="0"/>
            </a:endParaRPr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16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9BC032D2-7E61-B240-9CF6-486D860F3D97}" type="slidenum">
              <a:rPr lang="en-US" sz="1200">
                <a:latin typeface="Garamond" charset="0"/>
              </a:rPr>
              <a:pPr eaLnBrk="1" hangingPunct="1"/>
              <a:t>13</a:t>
            </a:fld>
            <a:endParaRPr lang="en-US" sz="1200">
              <a:latin typeface="Garamond" charset="0"/>
            </a:endParaRPr>
          </a:p>
        </p:txBody>
      </p:sp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685800"/>
          </a:xfrm>
        </p:spPr>
        <p:txBody>
          <a:bodyPr/>
          <a:lstStyle/>
          <a:p>
            <a:r>
              <a:rPr lang="en-US" sz="3600">
                <a:latin typeface="Garamond" charset="0"/>
              </a:rPr>
              <a:t>Exercise - What prints (if 5, 12 entered)</a:t>
            </a:r>
          </a:p>
        </p:txBody>
      </p:sp>
      <p:sp>
        <p:nvSpPr>
          <p:cNvPr id="31747" name="Text Box 3"/>
          <p:cNvSpPr txBox="1">
            <a:spLocks noChangeArrowheads="1"/>
          </p:cNvSpPr>
          <p:nvPr/>
        </p:nvSpPr>
        <p:spPr bwMode="auto">
          <a:xfrm>
            <a:off x="228600" y="995363"/>
            <a:ext cx="8382000" cy="5722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latin typeface="Courier New" charset="0"/>
              </a:rPr>
              <a:t>#include &lt;stdio.h&gt;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#include &lt;math.h&gt;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double hyp(double a, double b);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void main()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{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double x,y,h;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printf("Enter two legs of triangle: ");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scanf("%lf %lf",&amp;x,&amp;y);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h=hyp(x,y);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printf("Trgle w legs %lf and %lf has hyp of %lf\n",x,y,h);   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}</a:t>
            </a:r>
          </a:p>
          <a:p>
            <a:pPr eaLnBrk="1" hangingPunct="1"/>
            <a:r>
              <a:rPr lang="en-US" sz="1800">
                <a:latin typeface="Courier New" charset="0"/>
              </a:rPr>
              <a:t>double hyp(double a, double b)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{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double sum, result;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a = 3;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b = 4;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sum = a*a + b*b;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result = sqrt(sum);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return result;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}</a:t>
            </a:r>
          </a:p>
        </p:txBody>
      </p:sp>
      <p:sp>
        <p:nvSpPr>
          <p:cNvPr id="31748" name="Text Box 4"/>
          <p:cNvSpPr txBox="1">
            <a:spLocks noChangeArrowheads="1"/>
          </p:cNvSpPr>
          <p:nvPr/>
        </p:nvSpPr>
        <p:spPr bwMode="auto">
          <a:xfrm>
            <a:off x="6400800" y="16002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800"/>
              <a:t>x</a:t>
            </a:r>
          </a:p>
        </p:txBody>
      </p:sp>
      <p:sp>
        <p:nvSpPr>
          <p:cNvPr id="31749" name="Rectangle 5"/>
          <p:cNvSpPr>
            <a:spLocks noChangeArrowheads="1"/>
          </p:cNvSpPr>
          <p:nvPr/>
        </p:nvSpPr>
        <p:spPr bwMode="auto">
          <a:xfrm>
            <a:off x="6781800" y="16002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endParaRPr lang="en-US"/>
          </a:p>
        </p:txBody>
      </p:sp>
      <p:sp>
        <p:nvSpPr>
          <p:cNvPr id="31750" name="Text Box 6"/>
          <p:cNvSpPr txBox="1">
            <a:spLocks noChangeArrowheads="1"/>
          </p:cNvSpPr>
          <p:nvPr/>
        </p:nvSpPr>
        <p:spPr bwMode="auto">
          <a:xfrm>
            <a:off x="6400800" y="20574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800"/>
              <a:t>y</a:t>
            </a:r>
          </a:p>
        </p:txBody>
      </p:sp>
      <p:sp>
        <p:nvSpPr>
          <p:cNvPr id="31751" name="Text Box 7"/>
          <p:cNvSpPr txBox="1">
            <a:spLocks noChangeArrowheads="1"/>
          </p:cNvSpPr>
          <p:nvPr/>
        </p:nvSpPr>
        <p:spPr bwMode="auto">
          <a:xfrm>
            <a:off x="6400800" y="2514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800"/>
              <a:t>h</a:t>
            </a:r>
          </a:p>
        </p:txBody>
      </p:sp>
      <p:sp>
        <p:nvSpPr>
          <p:cNvPr id="31752" name="Text Box 8"/>
          <p:cNvSpPr txBox="1">
            <a:spLocks noChangeArrowheads="1"/>
          </p:cNvSpPr>
          <p:nvPr/>
        </p:nvSpPr>
        <p:spPr bwMode="auto">
          <a:xfrm>
            <a:off x="6248400" y="4419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800"/>
              <a:t>a</a:t>
            </a:r>
          </a:p>
        </p:txBody>
      </p:sp>
      <p:sp>
        <p:nvSpPr>
          <p:cNvPr id="31753" name="Rectangle 9"/>
          <p:cNvSpPr>
            <a:spLocks noChangeArrowheads="1"/>
          </p:cNvSpPr>
          <p:nvPr/>
        </p:nvSpPr>
        <p:spPr bwMode="auto">
          <a:xfrm>
            <a:off x="6781800" y="20574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endParaRPr lang="en-US"/>
          </a:p>
        </p:txBody>
      </p:sp>
      <p:sp>
        <p:nvSpPr>
          <p:cNvPr id="31754" name="Rectangle 10"/>
          <p:cNvSpPr>
            <a:spLocks noChangeArrowheads="1"/>
          </p:cNvSpPr>
          <p:nvPr/>
        </p:nvSpPr>
        <p:spPr bwMode="auto">
          <a:xfrm>
            <a:off x="6781800" y="25146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endParaRPr lang="en-US"/>
          </a:p>
        </p:txBody>
      </p:sp>
      <p:sp>
        <p:nvSpPr>
          <p:cNvPr id="31755" name="Text Box 11"/>
          <p:cNvSpPr txBox="1">
            <a:spLocks noChangeArrowheads="1"/>
          </p:cNvSpPr>
          <p:nvPr/>
        </p:nvSpPr>
        <p:spPr bwMode="auto">
          <a:xfrm>
            <a:off x="6248400" y="48768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800"/>
              <a:t>b</a:t>
            </a:r>
          </a:p>
        </p:txBody>
      </p:sp>
      <p:sp>
        <p:nvSpPr>
          <p:cNvPr id="31756" name="Rectangle 12"/>
          <p:cNvSpPr>
            <a:spLocks noChangeArrowheads="1"/>
          </p:cNvSpPr>
          <p:nvPr/>
        </p:nvSpPr>
        <p:spPr bwMode="auto">
          <a:xfrm>
            <a:off x="6629400" y="48768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endParaRPr lang="en-US"/>
          </a:p>
        </p:txBody>
      </p:sp>
      <p:sp>
        <p:nvSpPr>
          <p:cNvPr id="31757" name="Text Box 13"/>
          <p:cNvSpPr txBox="1">
            <a:spLocks noChangeArrowheads="1"/>
          </p:cNvSpPr>
          <p:nvPr/>
        </p:nvSpPr>
        <p:spPr bwMode="auto">
          <a:xfrm>
            <a:off x="5638800" y="5334000"/>
            <a:ext cx="990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800"/>
              <a:t>sum</a:t>
            </a:r>
          </a:p>
        </p:txBody>
      </p:sp>
      <p:sp>
        <p:nvSpPr>
          <p:cNvPr id="31758" name="Text Box 14"/>
          <p:cNvSpPr txBox="1">
            <a:spLocks noChangeArrowheads="1"/>
          </p:cNvSpPr>
          <p:nvPr/>
        </p:nvSpPr>
        <p:spPr bwMode="auto">
          <a:xfrm>
            <a:off x="5638800" y="5791200"/>
            <a:ext cx="990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800"/>
              <a:t>result</a:t>
            </a:r>
          </a:p>
        </p:txBody>
      </p:sp>
      <p:sp>
        <p:nvSpPr>
          <p:cNvPr id="31759" name="Rectangle 15"/>
          <p:cNvSpPr>
            <a:spLocks noChangeArrowheads="1"/>
          </p:cNvSpPr>
          <p:nvPr/>
        </p:nvSpPr>
        <p:spPr bwMode="auto">
          <a:xfrm>
            <a:off x="6629400" y="53340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endParaRPr lang="en-US"/>
          </a:p>
        </p:txBody>
      </p:sp>
      <p:sp>
        <p:nvSpPr>
          <p:cNvPr id="31760" name="Rectangle 16"/>
          <p:cNvSpPr>
            <a:spLocks noChangeArrowheads="1"/>
          </p:cNvSpPr>
          <p:nvPr/>
        </p:nvSpPr>
        <p:spPr bwMode="auto">
          <a:xfrm>
            <a:off x="6629400" y="57912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endParaRPr lang="en-US"/>
          </a:p>
        </p:txBody>
      </p:sp>
      <p:sp>
        <p:nvSpPr>
          <p:cNvPr id="31761" name="Rectangle 17"/>
          <p:cNvSpPr>
            <a:spLocks noChangeArrowheads="1"/>
          </p:cNvSpPr>
          <p:nvPr/>
        </p:nvSpPr>
        <p:spPr bwMode="auto">
          <a:xfrm>
            <a:off x="6629400" y="44196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endParaRPr lang="en-US"/>
          </a:p>
        </p:txBody>
      </p:sp>
      <p:sp>
        <p:nvSpPr>
          <p:cNvPr id="31762" name="Date Placeholder 18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E876655F-16BB-4173-8771-20CA48240D21}" type="datetime1">
              <a:rPr lang="en-US" sz="1200" smtClean="0">
                <a:latin typeface="Garamond" charset="0"/>
              </a:rPr>
              <a:t>3/13/2019</a:t>
            </a:fld>
            <a:endParaRPr lang="en-US" sz="1200">
              <a:latin typeface="Garamond" charset="0"/>
            </a:endParaRPr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16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>
                <a:latin typeface="Garamond" charset="0"/>
              </a:rPr>
              <a:t>Answer</a:t>
            </a:r>
          </a:p>
        </p:txBody>
      </p:sp>
      <p:sp>
        <p:nvSpPr>
          <p:cNvPr id="3277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z="1800">
                <a:latin typeface="Courier New" charset="0"/>
              </a:rPr>
              <a:t>Trgle w legs 5.000000 and 12.000000 has hyp of 5.00000</a:t>
            </a:r>
          </a:p>
        </p:txBody>
      </p:sp>
      <p:sp>
        <p:nvSpPr>
          <p:cNvPr id="3277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77094F9F-63B7-FA43-828D-36F8D2047D56}" type="slidenum">
              <a:rPr lang="en-US" sz="1200">
                <a:latin typeface="Garamond" charset="0"/>
              </a:rPr>
              <a:pPr eaLnBrk="1" hangingPunct="1"/>
              <a:t>14</a:t>
            </a:fld>
            <a:endParaRPr lang="en-US" sz="1200">
              <a:latin typeface="Garamond" charset="0"/>
            </a:endParaRPr>
          </a:p>
        </p:txBody>
      </p:sp>
      <p:sp>
        <p:nvSpPr>
          <p:cNvPr id="32772" name="Date Placeholder 4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8675513E-DEE3-493D-BAC8-384869ECDDA2}" type="datetime1">
              <a:rPr lang="en-US" sz="1200" smtClean="0">
                <a:latin typeface="Garamond" charset="0"/>
              </a:rPr>
              <a:t>3/13/2019</a:t>
            </a:fld>
            <a:endParaRPr lang="en-US" sz="1200">
              <a:latin typeface="Garamond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16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143000"/>
            <a:ext cx="4724400" cy="4987925"/>
          </a:xfrm>
        </p:spPr>
        <p:txBody>
          <a:bodyPr>
            <a:normAutofit fontScale="47500" lnSpcReduction="2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>
                <a:ea typeface="+mn-ea"/>
                <a:cs typeface="+mn-cs"/>
              </a:rPr>
              <a:t>What does the following print?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3400" b="1" dirty="0" err="1">
                <a:latin typeface="Courier New" pitchFamily="49" charset="0"/>
                <a:ea typeface="+mn-ea"/>
                <a:cs typeface="Courier New" pitchFamily="49" charset="0"/>
              </a:rPr>
              <a:t>int</a:t>
            </a:r>
            <a:r>
              <a:rPr lang="en-US" sz="3400" b="1" dirty="0">
                <a:latin typeface="Courier New" pitchFamily="49" charset="0"/>
                <a:ea typeface="+mn-ea"/>
                <a:cs typeface="Courier New" pitchFamily="49" charset="0"/>
              </a:rPr>
              <a:t> f(</a:t>
            </a:r>
            <a:r>
              <a:rPr lang="en-US" sz="3400" b="1" dirty="0" err="1">
                <a:latin typeface="Courier New" pitchFamily="49" charset="0"/>
                <a:ea typeface="+mn-ea"/>
                <a:cs typeface="Courier New" pitchFamily="49" charset="0"/>
              </a:rPr>
              <a:t>int</a:t>
            </a:r>
            <a:r>
              <a:rPr lang="en-US" sz="3400" b="1" dirty="0">
                <a:latin typeface="Courier New" pitchFamily="49" charset="0"/>
                <a:ea typeface="+mn-ea"/>
                <a:cs typeface="Courier New" pitchFamily="49" charset="0"/>
              </a:rPr>
              <a:t> a, </a:t>
            </a:r>
            <a:r>
              <a:rPr lang="en-US" sz="3400" b="1" dirty="0" err="1">
                <a:latin typeface="Courier New" pitchFamily="49" charset="0"/>
                <a:ea typeface="+mn-ea"/>
                <a:cs typeface="Courier New" pitchFamily="49" charset="0"/>
              </a:rPr>
              <a:t>int</a:t>
            </a:r>
            <a:r>
              <a:rPr lang="en-US" sz="3400" b="1" dirty="0">
                <a:latin typeface="Courier New" pitchFamily="49" charset="0"/>
                <a:ea typeface="+mn-ea"/>
                <a:cs typeface="Courier New" pitchFamily="49" charset="0"/>
              </a:rPr>
              <a:t> b);</a:t>
            </a:r>
          </a:p>
          <a:p>
            <a:pPr>
              <a:buFont typeface="Wingdings" pitchFamily="2" charset="2"/>
              <a:buNone/>
              <a:defRPr/>
            </a:pPr>
            <a:endParaRPr lang="en-US" sz="3400" b="1" dirty="0">
              <a:solidFill>
                <a:srgbClr val="008000"/>
              </a:solidFill>
              <a:latin typeface="Courier New" pitchFamily="49" charset="0"/>
              <a:ea typeface="+mn-ea"/>
              <a:cs typeface="Courier New" pitchFamily="49" charset="0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sz="3400" b="1" dirty="0" err="1">
                <a:latin typeface="Courier New" pitchFamily="49" charset="0"/>
                <a:ea typeface="+mn-ea"/>
                <a:cs typeface="Courier New" pitchFamily="49" charset="0"/>
              </a:rPr>
              <a:t>int</a:t>
            </a:r>
            <a:r>
              <a:rPr lang="en-US" sz="3400" b="1" dirty="0">
                <a:latin typeface="Courier New" pitchFamily="49" charset="0"/>
                <a:ea typeface="+mn-ea"/>
                <a:cs typeface="Courier New" pitchFamily="49" charset="0"/>
              </a:rPr>
              <a:t> main() {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sz="34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3400" b="1" dirty="0">
                <a:latin typeface="Courier New" pitchFamily="49" charset="0"/>
                <a:cs typeface="Courier New" pitchFamily="49" charset="0"/>
              </a:rPr>
              <a:t> x = 1;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sz="34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3400" b="1" dirty="0">
                <a:latin typeface="Courier New" pitchFamily="49" charset="0"/>
                <a:cs typeface="Courier New" pitchFamily="49" charset="0"/>
              </a:rPr>
              <a:t> y = 2;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sz="34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3400" b="1" dirty="0">
                <a:latin typeface="Courier New" pitchFamily="49" charset="0"/>
                <a:cs typeface="Courier New" pitchFamily="49" charset="0"/>
              </a:rPr>
              <a:t> result1, result2, result3;</a:t>
            </a:r>
          </a:p>
          <a:p>
            <a:pPr lvl="1">
              <a:buFont typeface="Wingdings" pitchFamily="2" charset="2"/>
              <a:buNone/>
              <a:defRPr/>
            </a:pPr>
            <a:endParaRPr lang="en-US" sz="3400" b="1" dirty="0">
              <a:latin typeface="Courier New" pitchFamily="49" charset="0"/>
              <a:cs typeface="Courier New" pitchFamily="49" charset="0"/>
            </a:endParaRPr>
          </a:p>
          <a:p>
            <a:pPr lvl="1">
              <a:buFont typeface="Wingdings" pitchFamily="2" charset="2"/>
              <a:buNone/>
              <a:defRPr/>
            </a:pPr>
            <a:r>
              <a:rPr lang="en-US" sz="3400" b="1" dirty="0">
                <a:latin typeface="Courier New" pitchFamily="49" charset="0"/>
                <a:cs typeface="Courier New" pitchFamily="49" charset="0"/>
              </a:rPr>
              <a:t>result1 = f(x, y);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sz="3400" b="1" dirty="0">
                <a:latin typeface="Courier New" pitchFamily="49" charset="0"/>
                <a:cs typeface="Courier New" pitchFamily="49" charset="0"/>
              </a:rPr>
              <a:t>result2 = f(y, result1);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sz="3400" b="1" dirty="0">
                <a:latin typeface="Courier New" pitchFamily="49" charset="0"/>
                <a:cs typeface="Courier New" pitchFamily="49" charset="0"/>
              </a:rPr>
              <a:t>result3 = f(result1, result2);</a:t>
            </a:r>
          </a:p>
          <a:p>
            <a:pPr lvl="1">
              <a:buFont typeface="Wingdings" pitchFamily="2" charset="2"/>
              <a:buNone/>
              <a:defRPr/>
            </a:pPr>
            <a:endParaRPr lang="en-US" sz="3400" b="1" dirty="0">
              <a:latin typeface="Courier New" pitchFamily="49" charset="0"/>
              <a:cs typeface="Courier New" pitchFamily="49" charset="0"/>
            </a:endParaRPr>
          </a:p>
          <a:p>
            <a:pPr lvl="1">
              <a:buFont typeface="Wingdings" pitchFamily="2" charset="2"/>
              <a:buNone/>
              <a:defRPr/>
            </a:pPr>
            <a:r>
              <a:rPr lang="es-ES" sz="3400" b="1" dirty="0" err="1">
                <a:latin typeface="Courier New" pitchFamily="49" charset="0"/>
                <a:cs typeface="Courier New" pitchFamily="49" charset="0"/>
              </a:rPr>
              <a:t>printf</a:t>
            </a:r>
            <a:r>
              <a:rPr lang="es-ES" sz="3400" b="1" dirty="0">
                <a:latin typeface="Courier New" pitchFamily="49" charset="0"/>
                <a:cs typeface="Courier New" pitchFamily="49" charset="0"/>
              </a:rPr>
              <a:t>("x = %d, y = %d\n", x, y);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sz="3400" b="1" dirty="0" err="1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3400" b="1" dirty="0">
                <a:latin typeface="Courier New" pitchFamily="49" charset="0"/>
                <a:cs typeface="Courier New" pitchFamily="49" charset="0"/>
              </a:rPr>
              <a:t>("Result 1: %d\n", result1);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sz="3400" b="1" dirty="0" err="1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3400" b="1" dirty="0">
                <a:latin typeface="Courier New" pitchFamily="49" charset="0"/>
                <a:cs typeface="Courier New" pitchFamily="49" charset="0"/>
              </a:rPr>
              <a:t>("Result 2: %d\n", result2);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sz="3400" b="1" dirty="0" err="1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3400" b="1" dirty="0">
                <a:latin typeface="Courier New" pitchFamily="49" charset="0"/>
                <a:cs typeface="Courier New" pitchFamily="49" charset="0"/>
              </a:rPr>
              <a:t>("Result 3: %d\n", result3);</a:t>
            </a:r>
          </a:p>
          <a:p>
            <a:pPr lvl="1">
              <a:buFont typeface="Wingdings" pitchFamily="2" charset="2"/>
              <a:buNone/>
              <a:defRPr/>
            </a:pPr>
            <a:endParaRPr lang="en-US" sz="3400" b="1" dirty="0">
              <a:latin typeface="Courier New" pitchFamily="49" charset="0"/>
              <a:cs typeface="Courier New" pitchFamily="49" charset="0"/>
            </a:endParaRPr>
          </a:p>
          <a:p>
            <a:pPr lvl="1">
              <a:buFont typeface="Wingdings" pitchFamily="2" charset="2"/>
              <a:buNone/>
              <a:defRPr/>
            </a:pPr>
            <a:r>
              <a:rPr lang="en-US" sz="3400" b="1" dirty="0">
                <a:latin typeface="Courier New" pitchFamily="49" charset="0"/>
                <a:cs typeface="Courier New" pitchFamily="49" charset="0"/>
              </a:rPr>
              <a:t>return 0;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3400" b="1" dirty="0">
                <a:latin typeface="Courier New" pitchFamily="49" charset="0"/>
                <a:ea typeface="+mn-ea"/>
                <a:cs typeface="Courier New" pitchFamily="49" charset="0"/>
              </a:rPr>
              <a:t>}</a:t>
            </a:r>
          </a:p>
          <a:p>
            <a:pPr>
              <a:buFont typeface="Wingdings" pitchFamily="2" charset="2"/>
              <a:buNone/>
              <a:defRPr/>
            </a:pPr>
            <a:endParaRPr lang="en-US" sz="3200" b="1" dirty="0">
              <a:latin typeface="Courier New" pitchFamily="49" charset="0"/>
              <a:ea typeface="+mn-ea"/>
              <a:cs typeface="Courier New" pitchFamily="49" charset="0"/>
            </a:endParaRPr>
          </a:p>
          <a:p>
            <a:pPr>
              <a:buFont typeface="Wingdings" pitchFamily="2" charset="2"/>
              <a:buChar char="n"/>
              <a:defRPr/>
            </a:pPr>
            <a:endParaRPr lang="en-US" dirty="0">
              <a:ea typeface="+mn-ea"/>
              <a:cs typeface="+mn-cs"/>
            </a:endParaRPr>
          </a:p>
          <a:p>
            <a:pPr lvl="1">
              <a:buFont typeface="Wingdings" pitchFamily="2" charset="2"/>
              <a:buChar char="q"/>
              <a:defRPr/>
            </a:pPr>
            <a:endParaRPr lang="en-US" dirty="0"/>
          </a:p>
        </p:txBody>
      </p:sp>
      <p:sp>
        <p:nvSpPr>
          <p:cNvPr id="33795" name="Content Placeholder 6"/>
          <p:cNvSpPr>
            <a:spLocks noGrp="1"/>
          </p:cNvSpPr>
          <p:nvPr>
            <p:ph sz="half" idx="2"/>
          </p:nvPr>
        </p:nvSpPr>
        <p:spPr>
          <a:xfrm>
            <a:off x="5334000" y="1336675"/>
            <a:ext cx="3810000" cy="4987925"/>
          </a:xfrm>
        </p:spPr>
        <p:txBody>
          <a:bodyPr/>
          <a:lstStyle/>
          <a:p>
            <a:pPr>
              <a:buFont typeface="Wingdings" charset="0"/>
              <a:buNone/>
            </a:pPr>
            <a:r>
              <a:rPr lang="en-US" sz="1600" b="1">
                <a:latin typeface="Courier New" charset="0"/>
                <a:cs typeface="Courier New" charset="0"/>
              </a:rPr>
              <a:t>int f(int a, int b)</a:t>
            </a:r>
          </a:p>
          <a:p>
            <a:pPr>
              <a:buFont typeface="Wingdings" charset="0"/>
              <a:buNone/>
            </a:pPr>
            <a:r>
              <a:rPr lang="en-US" sz="1600" b="1">
                <a:latin typeface="Courier New" charset="0"/>
                <a:cs typeface="Courier New" charset="0"/>
              </a:rPr>
              <a:t>{</a:t>
            </a:r>
          </a:p>
          <a:p>
            <a:pPr lvl="1">
              <a:buFont typeface="Wingdings" charset="0"/>
              <a:buNone/>
            </a:pPr>
            <a:r>
              <a:rPr lang="en-US" sz="1600" b="1">
                <a:latin typeface="Courier New" charset="0"/>
                <a:cs typeface="Courier New" charset="0"/>
              </a:rPr>
              <a:t>int i;	// Loop index</a:t>
            </a:r>
          </a:p>
          <a:p>
            <a:pPr lvl="1">
              <a:buFont typeface="Wingdings" charset="0"/>
              <a:buNone/>
            </a:pPr>
            <a:r>
              <a:rPr lang="en-US" sz="1600" b="1">
                <a:latin typeface="Courier New" charset="0"/>
                <a:cs typeface="Courier New" charset="0"/>
              </a:rPr>
              <a:t>int r = 0;	// Result</a:t>
            </a:r>
          </a:p>
          <a:p>
            <a:pPr lvl="1">
              <a:buFont typeface="Wingdings" charset="0"/>
              <a:buNone/>
            </a:pPr>
            <a:endParaRPr lang="en-US" sz="1600" b="1">
              <a:latin typeface="Courier New" charset="0"/>
              <a:cs typeface="Courier New" charset="0"/>
            </a:endParaRPr>
          </a:p>
          <a:p>
            <a:pPr lvl="1">
              <a:buFont typeface="Wingdings" charset="0"/>
              <a:buNone/>
            </a:pPr>
            <a:r>
              <a:rPr lang="nn-NO" sz="1600" b="1">
                <a:latin typeface="Courier New" charset="0"/>
                <a:cs typeface="Courier New" charset="0"/>
              </a:rPr>
              <a:t>for (i = 0; i &lt; a; i++)</a:t>
            </a:r>
          </a:p>
          <a:p>
            <a:pPr lvl="1">
              <a:buFont typeface="Wingdings" charset="0"/>
              <a:buNone/>
            </a:pPr>
            <a:r>
              <a:rPr lang="en-US" sz="1600" b="1">
                <a:latin typeface="Courier New" charset="0"/>
                <a:cs typeface="Courier New" charset="0"/>
              </a:rPr>
              <a:t>	r += b;</a:t>
            </a:r>
          </a:p>
          <a:p>
            <a:pPr lvl="1">
              <a:buFont typeface="Wingdings" charset="0"/>
              <a:buNone/>
            </a:pPr>
            <a:endParaRPr lang="en-US" sz="1600" b="1">
              <a:latin typeface="Courier New" charset="0"/>
              <a:cs typeface="Courier New" charset="0"/>
            </a:endParaRPr>
          </a:p>
          <a:p>
            <a:pPr lvl="1">
              <a:buFont typeface="Wingdings" charset="0"/>
              <a:buNone/>
            </a:pPr>
            <a:r>
              <a:rPr lang="en-US" sz="1600" b="1">
                <a:latin typeface="Courier New" charset="0"/>
                <a:cs typeface="Courier New" charset="0"/>
              </a:rPr>
              <a:t>return r;</a:t>
            </a:r>
          </a:p>
          <a:p>
            <a:pPr>
              <a:buFont typeface="Wingdings" charset="0"/>
              <a:buNone/>
            </a:pPr>
            <a:r>
              <a:rPr lang="en-US" sz="1600" b="1">
                <a:latin typeface="Courier New" charset="0"/>
                <a:cs typeface="Courier New" charset="0"/>
              </a:rPr>
              <a:t>}</a:t>
            </a:r>
          </a:p>
          <a:p>
            <a:pPr>
              <a:buFont typeface="Wingdings" charset="0"/>
              <a:buNone/>
            </a:pPr>
            <a:endParaRPr lang="en-US" sz="1600">
              <a:latin typeface="Arial" charset="0"/>
            </a:endParaRPr>
          </a:p>
        </p:txBody>
      </p:sp>
      <p:sp>
        <p:nvSpPr>
          <p:cNvPr id="3379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46953CA2-3391-40F8-924A-FBF28765CDCE}" type="datetime1">
              <a:rPr lang="en-US" sz="1200" smtClean="0">
                <a:latin typeface="Garamond" charset="0"/>
              </a:rPr>
              <a:t>3/13/2019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16</a:t>
            </a:r>
          </a:p>
        </p:txBody>
      </p:sp>
      <p:sp>
        <p:nvSpPr>
          <p:cNvPr id="337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320EB141-A86C-F241-8E72-91B6A36936D9}" type="slidenum">
              <a:rPr lang="en-US" sz="1200">
                <a:latin typeface="Garamond" charset="0"/>
              </a:rPr>
              <a:pPr eaLnBrk="1" hangingPunct="1"/>
              <a:t>15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 solution</a:t>
            </a:r>
          </a:p>
        </p:txBody>
      </p:sp>
      <p:sp>
        <p:nvSpPr>
          <p:cNvPr id="34818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0"/>
              <a:buNone/>
            </a:pPr>
            <a:r>
              <a:rPr lang="en-US">
                <a:latin typeface="Courier New" charset="0"/>
                <a:cs typeface="Courier New" charset="0"/>
              </a:rPr>
              <a:t>x = 1, y = 2</a:t>
            </a:r>
          </a:p>
          <a:p>
            <a:pPr>
              <a:buFont typeface="Wingdings" charset="0"/>
              <a:buNone/>
            </a:pPr>
            <a:r>
              <a:rPr lang="en-US">
                <a:latin typeface="Courier New" charset="0"/>
                <a:cs typeface="Courier New" charset="0"/>
              </a:rPr>
              <a:t>Result 1: 2</a:t>
            </a:r>
          </a:p>
          <a:p>
            <a:pPr>
              <a:buFont typeface="Wingdings" charset="0"/>
              <a:buNone/>
            </a:pPr>
            <a:r>
              <a:rPr lang="en-US">
                <a:latin typeface="Courier New" charset="0"/>
                <a:cs typeface="Courier New" charset="0"/>
              </a:rPr>
              <a:t>Result 2: 4</a:t>
            </a:r>
          </a:p>
          <a:p>
            <a:pPr>
              <a:buFont typeface="Wingdings" charset="0"/>
              <a:buNone/>
            </a:pPr>
            <a:r>
              <a:rPr lang="en-US">
                <a:latin typeface="Courier New" charset="0"/>
                <a:cs typeface="Courier New" charset="0"/>
              </a:rPr>
              <a:t>Result 3: 8</a:t>
            </a:r>
          </a:p>
        </p:txBody>
      </p:sp>
      <p:sp>
        <p:nvSpPr>
          <p:cNvPr id="34819" name="Date Placeholder 4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5011D3FA-B50E-4F72-99BE-6EA4A700DAAA}" type="datetime1">
              <a:rPr lang="en-US" sz="1200" smtClean="0">
                <a:latin typeface="Garamond" charset="0"/>
              </a:rPr>
              <a:t>3/13/2019</a:t>
            </a:fld>
            <a:endParaRPr lang="en-US" sz="1200">
              <a:latin typeface="Garamond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16</a:t>
            </a:r>
          </a:p>
        </p:txBody>
      </p:sp>
      <p:sp>
        <p:nvSpPr>
          <p:cNvPr id="34821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287A361E-4BDF-E24D-ABF1-3B82583BC0D8}" type="slidenum">
              <a:rPr lang="en-US" sz="1200">
                <a:latin typeface="Garamond" charset="0"/>
              </a:rPr>
              <a:pPr eaLnBrk="1" hangingPunct="1"/>
              <a:t>16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Final notes</a:t>
            </a:r>
          </a:p>
        </p:txBody>
      </p:sp>
      <p:sp>
        <p:nvSpPr>
          <p:cNvPr id="35842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Arial" charset="0"/>
              </a:rPr>
              <a:t>Next time</a:t>
            </a:r>
          </a:p>
          <a:p>
            <a:pPr lvl="1"/>
            <a:r>
              <a:rPr lang="en-US" dirty="0">
                <a:latin typeface="Arial" charset="0"/>
              </a:rPr>
              <a:t>More function examples </a:t>
            </a:r>
            <a:r>
              <a:rPr lang="en-US" i="1" dirty="0">
                <a:latin typeface="Arial" charset="0"/>
              </a:rPr>
              <a:t>(Monday, 3/18)</a:t>
            </a:r>
          </a:p>
          <a:p>
            <a:pPr lvl="1"/>
            <a:r>
              <a:rPr lang="en-US" dirty="0">
                <a:latin typeface="Arial" charset="0"/>
              </a:rPr>
              <a:t>Enjoy your Spring Break!</a:t>
            </a:r>
          </a:p>
          <a:p>
            <a:r>
              <a:rPr lang="en-US" dirty="0">
                <a:latin typeface="Arial" charset="0"/>
              </a:rPr>
              <a:t>Reminders:</a:t>
            </a:r>
          </a:p>
          <a:p>
            <a:pPr lvl="1"/>
            <a:r>
              <a:rPr lang="en-US" dirty="0">
                <a:latin typeface="Arial" charset="0"/>
              </a:rPr>
              <a:t>Program 4 </a:t>
            </a:r>
            <a:r>
              <a:rPr lang="en-US">
                <a:latin typeface="Arial" charset="0"/>
              </a:rPr>
              <a:t>due 3/21</a:t>
            </a:r>
            <a:endParaRPr lang="en-US" u="sng" dirty="0">
              <a:latin typeface="Arial" charset="0"/>
            </a:endParaRPr>
          </a:p>
          <a:p>
            <a:pPr lvl="1"/>
            <a:endParaRPr lang="en-US" dirty="0">
              <a:latin typeface="Arial" charset="0"/>
            </a:endParaRPr>
          </a:p>
        </p:txBody>
      </p:sp>
      <p:sp>
        <p:nvSpPr>
          <p:cNvPr id="35843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E5BBE6B2-CF19-4634-ABBB-0FAF8FDE9845}" type="datetime1">
              <a:rPr lang="en-US" sz="1200" smtClean="0">
                <a:latin typeface="Garamond" charset="0"/>
              </a:rPr>
              <a:t>3/13/2019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16</a:t>
            </a:r>
          </a:p>
        </p:txBody>
      </p:sp>
      <p:sp>
        <p:nvSpPr>
          <p:cNvPr id="3584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18E1AD1A-AFD5-7B43-91F7-1DAB682FF4CD}" type="slidenum">
              <a:rPr lang="en-US" sz="1200">
                <a:latin typeface="Garamond" charset="0"/>
              </a:rPr>
              <a:pPr eaLnBrk="1" hangingPunct="1"/>
              <a:t>17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Lecture outline</a:t>
            </a:r>
          </a:p>
        </p:txBody>
      </p:sp>
      <p:sp>
        <p:nvSpPr>
          <p:cNvPr id="18434" name="Rectangle 5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Arial" charset="0"/>
              </a:rPr>
              <a:t>Announcements/reminders</a:t>
            </a:r>
          </a:p>
          <a:p>
            <a:pPr lvl="1"/>
            <a:r>
              <a:rPr lang="en-US" dirty="0">
                <a:latin typeface="Arial" charset="0"/>
              </a:rPr>
              <a:t>Program 4 due 3/21</a:t>
            </a:r>
          </a:p>
          <a:p>
            <a:pPr lvl="1"/>
            <a:endParaRPr lang="en-US" dirty="0">
              <a:latin typeface="Arial" charset="0"/>
            </a:endParaRPr>
          </a:p>
          <a:p>
            <a:r>
              <a:rPr lang="en-US" dirty="0">
                <a:latin typeface="Arial" charset="0"/>
              </a:rPr>
              <a:t>Today’</a:t>
            </a:r>
            <a:r>
              <a:rPr lang="en-US" altLang="ja-JP" dirty="0">
                <a:latin typeface="Arial" charset="0"/>
              </a:rPr>
              <a:t>s lecture</a:t>
            </a:r>
          </a:p>
          <a:p>
            <a:pPr lvl="1"/>
            <a:r>
              <a:rPr lang="en-US" dirty="0">
                <a:latin typeface="Arial" charset="0"/>
              </a:rPr>
              <a:t>Functions</a:t>
            </a:r>
          </a:p>
        </p:txBody>
      </p:sp>
      <p:sp>
        <p:nvSpPr>
          <p:cNvPr id="18435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833A1FCD-B9B4-4B6A-86B4-2BD5B3010B58}" type="datetime1">
              <a:rPr lang="en-US" sz="1200" smtClean="0">
                <a:latin typeface="Garamond" charset="0"/>
              </a:rPr>
              <a:t>3/13/2019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16</a:t>
            </a:r>
            <a:endParaRPr lang="en-US" altLang="en-US" dirty="0"/>
          </a:p>
        </p:txBody>
      </p:sp>
      <p:sp>
        <p:nvSpPr>
          <p:cNvPr id="1843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A0A2CEFE-BD70-D04F-BDEA-96F435455B66}" type="slidenum">
              <a:rPr lang="en-US" sz="1200">
                <a:latin typeface="Garamond" charset="0"/>
              </a:rPr>
              <a:pPr eaLnBrk="1" hangingPunct="1"/>
              <a:t>2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Functions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457200" indent="-457200">
              <a:buFont typeface="Wingdings" pitchFamily="2" charset="2"/>
              <a:buChar char="n"/>
              <a:defRPr/>
            </a:pPr>
            <a:r>
              <a:rPr lang="en-US" sz="3200" dirty="0">
                <a:ea typeface="+mn-ea"/>
                <a:cs typeface="+mn-cs"/>
              </a:rPr>
              <a:t>Functions used to break problem down into small, "bite-sized" pieces.</a:t>
            </a:r>
          </a:p>
          <a:p>
            <a:pPr marL="784225" lvl="1" indent="-457200">
              <a:buFont typeface="Wingdings" pitchFamily="2" charset="2"/>
              <a:buChar char="q"/>
              <a:defRPr/>
            </a:pPr>
            <a:r>
              <a:rPr lang="en-US" sz="2800" dirty="0"/>
              <a:t>Make code more manageable and readable</a:t>
            </a:r>
          </a:p>
          <a:p>
            <a:pPr marL="784225" lvl="1" indent="-457200">
              <a:buFont typeface="Wingdings" pitchFamily="2" charset="2"/>
              <a:buChar char="q"/>
              <a:defRPr/>
            </a:pPr>
            <a:r>
              <a:rPr lang="en-US" sz="2800" dirty="0"/>
              <a:t>Identify reusable pieces</a:t>
            </a:r>
          </a:p>
          <a:p>
            <a:pPr marL="457200" indent="-457200">
              <a:buFont typeface="Wingdings" pitchFamily="2" charset="2"/>
              <a:buChar char="n"/>
              <a:defRPr/>
            </a:pPr>
            <a:r>
              <a:rPr lang="en-US" sz="3200" dirty="0">
                <a:ea typeface="+mn-ea"/>
                <a:cs typeface="+mn-cs"/>
              </a:rPr>
              <a:t>Functions have an optional type of return value, a name, and optional arguments</a:t>
            </a:r>
          </a:p>
          <a:p>
            <a:pPr marL="457200" indent="-457200">
              <a:buFont typeface="Wingdings" pitchFamily="2" charset="2"/>
              <a:buChar char="n"/>
              <a:defRPr/>
            </a:pPr>
            <a:r>
              <a:rPr lang="en-US" sz="3200" dirty="0">
                <a:ea typeface="+mn-ea"/>
                <a:cs typeface="+mn-cs"/>
              </a:rPr>
              <a:t>Functions return at most, ONE value</a:t>
            </a:r>
          </a:p>
          <a:p>
            <a:pPr marL="457200" indent="-457200">
              <a:buFont typeface="Wingdings" pitchFamily="2" charset="2"/>
              <a:buChar char="n"/>
              <a:defRPr/>
            </a:pPr>
            <a:r>
              <a:rPr lang="en-US" sz="3200" dirty="0">
                <a:ea typeface="+mn-ea"/>
                <a:cs typeface="+mn-cs"/>
              </a:rPr>
              <a:t>Functions must be either "prototyped" or declared prior to use.  Good programming practices requires all functions to be prototyped.</a:t>
            </a:r>
          </a:p>
          <a:p>
            <a:pPr>
              <a:buFont typeface="Wingdings" pitchFamily="2" charset="2"/>
              <a:buChar char="n"/>
              <a:defRPr/>
            </a:pPr>
            <a:endParaRPr lang="en-US" dirty="0">
              <a:ea typeface="+mn-ea"/>
              <a:cs typeface="+mn-cs"/>
            </a:endParaRPr>
          </a:p>
        </p:txBody>
      </p:sp>
      <p:sp>
        <p:nvSpPr>
          <p:cNvPr id="2048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40EFC6FE-8290-C04E-971F-59592A879C63}" type="slidenum">
              <a:rPr lang="en-US" sz="1200">
                <a:latin typeface="Garamond" charset="0"/>
              </a:rPr>
              <a:pPr eaLnBrk="1" hangingPunct="1"/>
              <a:t>3</a:t>
            </a:fld>
            <a:endParaRPr lang="en-US" sz="1200">
              <a:latin typeface="Garamond" charset="0"/>
            </a:endParaRPr>
          </a:p>
        </p:txBody>
      </p:sp>
      <p:sp>
        <p:nvSpPr>
          <p:cNvPr id="20484" name="Date Placeholder 5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27D52CAB-5001-494E-87BB-9A123BC2274A}" type="datetime1">
              <a:rPr lang="en-US" sz="1200" smtClean="0">
                <a:latin typeface="Garamond" charset="0"/>
              </a:rPr>
              <a:t>3/13/2019</a:t>
            </a:fld>
            <a:endParaRPr lang="en-US" sz="1200">
              <a:latin typeface="Garamond" charset="0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16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86536D5C-16D8-2F48-91D4-32B316531F4B}" type="slidenum">
              <a:rPr lang="en-US" sz="1200">
                <a:latin typeface="Garamond" charset="0"/>
              </a:rPr>
              <a:pPr eaLnBrk="1" hangingPunct="1"/>
              <a:t>4</a:t>
            </a:fld>
            <a:endParaRPr lang="en-US" sz="1200">
              <a:latin typeface="Garamond" charset="0"/>
            </a:endParaRPr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685800"/>
          </a:xfrm>
        </p:spPr>
        <p:txBody>
          <a:bodyPr/>
          <a:lstStyle/>
          <a:p>
            <a:r>
              <a:rPr lang="en-US">
                <a:latin typeface="Garamond" charset="0"/>
              </a:rPr>
              <a:t>Functions</a:t>
            </a:r>
          </a:p>
        </p:txBody>
      </p:sp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685800" y="1524000"/>
            <a:ext cx="7696200" cy="4211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latin typeface="Courier New" charset="0"/>
              </a:rPr>
              <a:t>double hyp(double a, double b)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{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double sum, result;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sum = a*a + b*b;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result = sqrt(sum);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return result;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}</a:t>
            </a:r>
          </a:p>
          <a:p>
            <a:pPr eaLnBrk="1" hangingPunct="1"/>
            <a:endParaRPr lang="en-US" sz="1800">
              <a:latin typeface="Courier New" charset="0"/>
            </a:endParaRPr>
          </a:p>
          <a:p>
            <a:pPr eaLnBrk="1" hangingPunct="1"/>
            <a:r>
              <a:rPr lang="en-US"/>
              <a:t>Alternate way of writing above function</a:t>
            </a:r>
          </a:p>
          <a:p>
            <a:pPr eaLnBrk="1" hangingPunct="1"/>
            <a:r>
              <a:rPr lang="en-US" sz="1800">
                <a:latin typeface="Courier New" charset="0"/>
              </a:rPr>
              <a:t>double hyp(double a, double b)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{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return sqrt(a*a + b*b);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}</a:t>
            </a:r>
          </a:p>
        </p:txBody>
      </p:sp>
      <p:sp>
        <p:nvSpPr>
          <p:cNvPr id="22532" name="AutoShape 5"/>
          <p:cNvSpPr>
            <a:spLocks/>
          </p:cNvSpPr>
          <p:nvPr/>
        </p:nvSpPr>
        <p:spPr bwMode="auto">
          <a:xfrm>
            <a:off x="685800" y="533400"/>
            <a:ext cx="1447800" cy="609600"/>
          </a:xfrm>
          <a:prstGeom prst="accentCallout3">
            <a:avLst>
              <a:gd name="adj1" fmla="val 18750"/>
              <a:gd name="adj2" fmla="val -5264"/>
              <a:gd name="adj3" fmla="val 18750"/>
              <a:gd name="adj4" fmla="val -24889"/>
              <a:gd name="adj5" fmla="val 98176"/>
              <a:gd name="adj6" fmla="val -24889"/>
              <a:gd name="adj7" fmla="val 177866"/>
              <a:gd name="adj8" fmla="val 34319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/>
              <a:t>type of value returned</a:t>
            </a:r>
          </a:p>
        </p:txBody>
      </p:sp>
      <p:sp>
        <p:nvSpPr>
          <p:cNvPr id="22533" name="AutoShape 7"/>
          <p:cNvSpPr>
            <a:spLocks/>
          </p:cNvSpPr>
          <p:nvPr/>
        </p:nvSpPr>
        <p:spPr bwMode="auto">
          <a:xfrm>
            <a:off x="7086600" y="381000"/>
            <a:ext cx="1584325" cy="609600"/>
          </a:xfrm>
          <a:prstGeom prst="accentCallout1">
            <a:avLst>
              <a:gd name="adj1" fmla="val 18750"/>
              <a:gd name="adj2" fmla="val -4810"/>
              <a:gd name="adj3" fmla="val 190884"/>
              <a:gd name="adj4" fmla="val -31944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/>
              <a:t>name of function</a:t>
            </a:r>
          </a:p>
        </p:txBody>
      </p:sp>
      <p:sp>
        <p:nvSpPr>
          <p:cNvPr id="22534" name="AutoShape 8"/>
          <p:cNvSpPr>
            <a:spLocks/>
          </p:cNvSpPr>
          <p:nvPr/>
        </p:nvSpPr>
        <p:spPr bwMode="auto">
          <a:xfrm>
            <a:off x="6248400" y="1143000"/>
            <a:ext cx="2438400" cy="609600"/>
          </a:xfrm>
          <a:prstGeom prst="accentCallout2">
            <a:avLst>
              <a:gd name="adj1" fmla="val 18750"/>
              <a:gd name="adj2" fmla="val -3125"/>
              <a:gd name="adj3" fmla="val 18750"/>
              <a:gd name="adj4" fmla="val -56773"/>
              <a:gd name="adj5" fmla="val 88023"/>
              <a:gd name="adj6" fmla="val -1123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/>
              <a:t>parameters of function (variables in)</a:t>
            </a:r>
          </a:p>
        </p:txBody>
      </p:sp>
      <p:sp>
        <p:nvSpPr>
          <p:cNvPr id="22535" name="AutoShape 9"/>
          <p:cNvSpPr>
            <a:spLocks/>
          </p:cNvSpPr>
          <p:nvPr/>
        </p:nvSpPr>
        <p:spPr bwMode="auto">
          <a:xfrm>
            <a:off x="6253163" y="2667000"/>
            <a:ext cx="2262187" cy="609600"/>
          </a:xfrm>
          <a:prstGeom prst="accentCallout2">
            <a:avLst>
              <a:gd name="adj1" fmla="val 18750"/>
              <a:gd name="adj2" fmla="val -3370"/>
              <a:gd name="adj3" fmla="val 18750"/>
              <a:gd name="adj4" fmla="val -90245"/>
              <a:gd name="adj5" fmla="val 61458"/>
              <a:gd name="adj6" fmla="val -167861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/>
              <a:t>Single value returned by function</a:t>
            </a:r>
          </a:p>
        </p:txBody>
      </p:sp>
      <p:sp>
        <p:nvSpPr>
          <p:cNvPr id="22536" name="Date Placeholder 8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D6C3E646-70CB-4767-8DFA-11360B4C787F}" type="datetime1">
              <a:rPr lang="en-US" sz="1200" smtClean="0">
                <a:latin typeface="Garamond" charset="0"/>
              </a:rPr>
              <a:t>3/13/2019</a:t>
            </a:fld>
            <a:endParaRPr lang="en-US" sz="1200">
              <a:latin typeface="Garamond" charset="0"/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16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65D2533-EF14-8D47-888F-CEF4929DAE1C}" type="slidenum">
              <a:rPr lang="en-US" sz="1200">
                <a:latin typeface="Garamond" charset="0"/>
              </a:rPr>
              <a:pPr eaLnBrk="1" hangingPunct="1"/>
              <a:t>5</a:t>
            </a:fld>
            <a:endParaRPr lang="en-US" sz="1200">
              <a:latin typeface="Garamond" charset="0"/>
            </a:endParaRPr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685800"/>
          </a:xfrm>
        </p:spPr>
        <p:txBody>
          <a:bodyPr/>
          <a:lstStyle/>
          <a:p>
            <a:r>
              <a:rPr lang="en-US">
                <a:latin typeface="Garamond" charset="0"/>
              </a:rPr>
              <a:t>Functions - complete program</a:t>
            </a:r>
          </a:p>
        </p:txBody>
      </p:sp>
      <p:sp>
        <p:nvSpPr>
          <p:cNvPr id="23555" name="Text Box 3"/>
          <p:cNvSpPr txBox="1">
            <a:spLocks noChangeArrowheads="1"/>
          </p:cNvSpPr>
          <p:nvPr/>
        </p:nvSpPr>
        <p:spPr bwMode="auto">
          <a:xfrm>
            <a:off x="304800" y="990600"/>
            <a:ext cx="8382000" cy="5862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latin typeface="Courier New" charset="0"/>
              </a:rPr>
              <a:t>#include &lt;stdio.h&gt;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#include &lt;math.h&gt;</a:t>
            </a:r>
          </a:p>
          <a:p>
            <a:pPr eaLnBrk="1" hangingPunct="1"/>
            <a:r>
              <a:rPr lang="en-US" sz="1800">
                <a:latin typeface="Courier New" charset="0"/>
              </a:rPr>
              <a:t>double hyp(double a, double b);</a:t>
            </a:r>
          </a:p>
          <a:p>
            <a:pPr eaLnBrk="1" hangingPunct="1"/>
            <a:r>
              <a:rPr lang="en-US" sz="1800">
                <a:latin typeface="Courier New" charset="0"/>
              </a:rPr>
              <a:t>void main()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{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double x,y,h;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printf("Enter two legs of triangle: ");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scanf("%lf %lf",&amp;x,&amp;y);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h=hyp(x,y);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printf("Trgle w legs %lf and %lf has hyp of %lf\n",x,y,h);   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}</a:t>
            </a:r>
          </a:p>
          <a:p>
            <a:pPr eaLnBrk="1" hangingPunct="1"/>
            <a:r>
              <a:rPr lang="en-US" sz="1800">
                <a:latin typeface="Courier New" charset="0"/>
              </a:rPr>
              <a:t>double hyp(double a, double b)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{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double sum, result;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sum = a*a + b*b;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result = sqrt(sum);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return result;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}</a:t>
            </a:r>
          </a:p>
          <a:p>
            <a:pPr eaLnBrk="1" hangingPunct="1"/>
            <a:endParaRPr lang="en-US" sz="1800">
              <a:latin typeface="Courier New" charset="0"/>
            </a:endParaRPr>
          </a:p>
        </p:txBody>
      </p:sp>
      <p:sp>
        <p:nvSpPr>
          <p:cNvPr id="23556" name="AutoShape 8"/>
          <p:cNvSpPr>
            <a:spLocks/>
          </p:cNvSpPr>
          <p:nvPr/>
        </p:nvSpPr>
        <p:spPr bwMode="auto">
          <a:xfrm>
            <a:off x="5181600" y="1600200"/>
            <a:ext cx="3276600" cy="381000"/>
          </a:xfrm>
          <a:prstGeom prst="accentCallout1">
            <a:avLst>
              <a:gd name="adj1" fmla="val 30000"/>
              <a:gd name="adj2" fmla="val -2324"/>
              <a:gd name="adj3" fmla="val 68333"/>
              <a:gd name="adj4" fmla="val -14537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r>
              <a:rPr lang="en-US"/>
              <a:t>prototype (note semi-colon  )</a:t>
            </a:r>
          </a:p>
        </p:txBody>
      </p:sp>
      <p:sp>
        <p:nvSpPr>
          <p:cNvPr id="23557" name="AutoShape 9"/>
          <p:cNvSpPr>
            <a:spLocks/>
          </p:cNvSpPr>
          <p:nvPr/>
        </p:nvSpPr>
        <p:spPr bwMode="auto">
          <a:xfrm>
            <a:off x="5181600" y="4267200"/>
            <a:ext cx="3276600" cy="762000"/>
          </a:xfrm>
          <a:prstGeom prst="accentCallout1">
            <a:avLst>
              <a:gd name="adj1" fmla="val 15000"/>
              <a:gd name="adj2" fmla="val -2324"/>
              <a:gd name="adj3" fmla="val 46667"/>
              <a:gd name="adj4" fmla="val -20495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r>
              <a:rPr lang="en-US"/>
              <a:t>actual function definition</a:t>
            </a:r>
            <a:br>
              <a:rPr lang="en-US"/>
            </a:br>
            <a:r>
              <a:rPr lang="en-US"/>
              <a:t> (NO semi-colon  )</a:t>
            </a:r>
          </a:p>
        </p:txBody>
      </p:sp>
      <p:sp>
        <p:nvSpPr>
          <p:cNvPr id="23558" name="Date Placeholder 6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7BC19A66-9A9C-48B1-853D-DC20EF292CC5}" type="datetime1">
              <a:rPr lang="en-US" sz="1200" smtClean="0">
                <a:latin typeface="Garamond" charset="0"/>
              </a:rPr>
              <a:t>3/13/2019</a:t>
            </a:fld>
            <a:endParaRPr lang="en-US" sz="1200">
              <a:latin typeface="Garamond" charset="0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16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2E9CC800-1AD8-AB49-A1B6-3D2834188CE1}" type="slidenum">
              <a:rPr lang="en-US" sz="1200">
                <a:latin typeface="Garamond" charset="0"/>
              </a:rPr>
              <a:pPr eaLnBrk="1" hangingPunct="1"/>
              <a:t>6</a:t>
            </a:fld>
            <a:endParaRPr lang="en-US" sz="1200">
              <a:latin typeface="Garamond" charset="0"/>
            </a:endParaRPr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685800"/>
          </a:xfrm>
        </p:spPr>
        <p:txBody>
          <a:bodyPr/>
          <a:lstStyle/>
          <a:p>
            <a:r>
              <a:rPr lang="en-US">
                <a:latin typeface="Garamond" charset="0"/>
              </a:rPr>
              <a:t>Functions - scope</a:t>
            </a:r>
          </a:p>
        </p:txBody>
      </p:sp>
      <p:sp>
        <p:nvSpPr>
          <p:cNvPr id="24579" name="Text Box 3"/>
          <p:cNvSpPr txBox="1">
            <a:spLocks noChangeArrowheads="1"/>
          </p:cNvSpPr>
          <p:nvPr/>
        </p:nvSpPr>
        <p:spPr bwMode="auto">
          <a:xfrm>
            <a:off x="304800" y="990600"/>
            <a:ext cx="8382000" cy="5862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latin typeface="Courier New" charset="0"/>
              </a:rPr>
              <a:t>#include &lt;stdio.h&gt;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#include &lt;math.h&gt;</a:t>
            </a:r>
          </a:p>
          <a:p>
            <a:pPr eaLnBrk="1" hangingPunct="1"/>
            <a:r>
              <a:rPr lang="en-US" sz="1800">
                <a:latin typeface="Courier New" charset="0"/>
              </a:rPr>
              <a:t>double hyp(double a, double b);</a:t>
            </a:r>
          </a:p>
          <a:p>
            <a:pPr eaLnBrk="1" hangingPunct="1"/>
            <a:r>
              <a:rPr lang="en-US" sz="1800">
                <a:latin typeface="Courier New" charset="0"/>
              </a:rPr>
              <a:t>void main()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{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double x,y,h;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printf("Enter two legs of triangle: ");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scanf("%lf %lf",&amp;x,&amp;y);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h=hyp(x,y);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printf("Trgle w legs %lf and %lf has hyp of %lf\n",x,y,h);   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}</a:t>
            </a:r>
          </a:p>
          <a:p>
            <a:pPr eaLnBrk="1" hangingPunct="1"/>
            <a:r>
              <a:rPr lang="en-US" sz="1800">
                <a:latin typeface="Courier New" charset="0"/>
              </a:rPr>
              <a:t>double hyp(double a, double b)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{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double sum, result;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sum = a*a + b*b;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result = sqrt(sum);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return result;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}</a:t>
            </a:r>
          </a:p>
          <a:p>
            <a:pPr eaLnBrk="1" hangingPunct="1"/>
            <a:endParaRPr lang="en-US" sz="1800">
              <a:latin typeface="Courier New" charset="0"/>
            </a:endParaRPr>
          </a:p>
        </p:txBody>
      </p:sp>
      <p:sp>
        <p:nvSpPr>
          <p:cNvPr id="24580" name="Text Box 5"/>
          <p:cNvSpPr txBox="1">
            <a:spLocks noChangeArrowheads="1"/>
          </p:cNvSpPr>
          <p:nvPr/>
        </p:nvSpPr>
        <p:spPr bwMode="auto">
          <a:xfrm>
            <a:off x="6400800" y="16002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800"/>
              <a:t>x</a:t>
            </a:r>
          </a:p>
        </p:txBody>
      </p:sp>
      <p:sp>
        <p:nvSpPr>
          <p:cNvPr id="24581" name="Rectangle 6"/>
          <p:cNvSpPr>
            <a:spLocks noChangeArrowheads="1"/>
          </p:cNvSpPr>
          <p:nvPr/>
        </p:nvSpPr>
        <p:spPr bwMode="auto">
          <a:xfrm>
            <a:off x="6781800" y="16002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?</a:t>
            </a:r>
          </a:p>
        </p:txBody>
      </p:sp>
      <p:sp>
        <p:nvSpPr>
          <p:cNvPr id="24582" name="Text Box 7"/>
          <p:cNvSpPr txBox="1">
            <a:spLocks noChangeArrowheads="1"/>
          </p:cNvSpPr>
          <p:nvPr/>
        </p:nvSpPr>
        <p:spPr bwMode="auto">
          <a:xfrm>
            <a:off x="6400800" y="20574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800"/>
              <a:t>y</a:t>
            </a:r>
          </a:p>
        </p:txBody>
      </p:sp>
      <p:sp>
        <p:nvSpPr>
          <p:cNvPr id="24583" name="Text Box 8"/>
          <p:cNvSpPr txBox="1">
            <a:spLocks noChangeArrowheads="1"/>
          </p:cNvSpPr>
          <p:nvPr/>
        </p:nvSpPr>
        <p:spPr bwMode="auto">
          <a:xfrm>
            <a:off x="6400800" y="2514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800"/>
              <a:t>h</a:t>
            </a:r>
          </a:p>
        </p:txBody>
      </p:sp>
      <p:sp>
        <p:nvSpPr>
          <p:cNvPr id="24584" name="Text Box 9"/>
          <p:cNvSpPr txBox="1">
            <a:spLocks noChangeArrowheads="1"/>
          </p:cNvSpPr>
          <p:nvPr/>
        </p:nvSpPr>
        <p:spPr bwMode="auto">
          <a:xfrm>
            <a:off x="6248400" y="4419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800"/>
              <a:t>a</a:t>
            </a:r>
          </a:p>
        </p:txBody>
      </p:sp>
      <p:sp>
        <p:nvSpPr>
          <p:cNvPr id="24585" name="Rectangle 13"/>
          <p:cNvSpPr>
            <a:spLocks noChangeArrowheads="1"/>
          </p:cNvSpPr>
          <p:nvPr/>
        </p:nvSpPr>
        <p:spPr bwMode="auto">
          <a:xfrm>
            <a:off x="6781800" y="20574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?</a:t>
            </a:r>
          </a:p>
        </p:txBody>
      </p:sp>
      <p:sp>
        <p:nvSpPr>
          <p:cNvPr id="24586" name="Rectangle 14"/>
          <p:cNvSpPr>
            <a:spLocks noChangeArrowheads="1"/>
          </p:cNvSpPr>
          <p:nvPr/>
        </p:nvSpPr>
        <p:spPr bwMode="auto">
          <a:xfrm>
            <a:off x="6781800" y="25146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?</a:t>
            </a:r>
          </a:p>
        </p:txBody>
      </p:sp>
      <p:sp>
        <p:nvSpPr>
          <p:cNvPr id="24587" name="Text Box 15"/>
          <p:cNvSpPr txBox="1">
            <a:spLocks noChangeArrowheads="1"/>
          </p:cNvSpPr>
          <p:nvPr/>
        </p:nvSpPr>
        <p:spPr bwMode="auto">
          <a:xfrm>
            <a:off x="6248400" y="48768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800"/>
              <a:t>b</a:t>
            </a:r>
          </a:p>
        </p:txBody>
      </p:sp>
      <p:sp>
        <p:nvSpPr>
          <p:cNvPr id="24588" name="Rectangle 16"/>
          <p:cNvSpPr>
            <a:spLocks noChangeArrowheads="1"/>
          </p:cNvSpPr>
          <p:nvPr/>
        </p:nvSpPr>
        <p:spPr bwMode="auto">
          <a:xfrm>
            <a:off x="6629400" y="48768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?</a:t>
            </a:r>
          </a:p>
        </p:txBody>
      </p:sp>
      <p:sp>
        <p:nvSpPr>
          <p:cNvPr id="24589" name="Text Box 17"/>
          <p:cNvSpPr txBox="1">
            <a:spLocks noChangeArrowheads="1"/>
          </p:cNvSpPr>
          <p:nvPr/>
        </p:nvSpPr>
        <p:spPr bwMode="auto">
          <a:xfrm>
            <a:off x="5638800" y="5334000"/>
            <a:ext cx="990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800"/>
              <a:t>sum</a:t>
            </a:r>
          </a:p>
        </p:txBody>
      </p:sp>
      <p:sp>
        <p:nvSpPr>
          <p:cNvPr id="24590" name="Text Box 18"/>
          <p:cNvSpPr txBox="1">
            <a:spLocks noChangeArrowheads="1"/>
          </p:cNvSpPr>
          <p:nvPr/>
        </p:nvSpPr>
        <p:spPr bwMode="auto">
          <a:xfrm>
            <a:off x="5638800" y="5791200"/>
            <a:ext cx="990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800"/>
              <a:t>result</a:t>
            </a:r>
          </a:p>
        </p:txBody>
      </p:sp>
      <p:sp>
        <p:nvSpPr>
          <p:cNvPr id="24591" name="Rectangle 19"/>
          <p:cNvSpPr>
            <a:spLocks noChangeArrowheads="1"/>
          </p:cNvSpPr>
          <p:nvPr/>
        </p:nvSpPr>
        <p:spPr bwMode="auto">
          <a:xfrm>
            <a:off x="6629400" y="53340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?</a:t>
            </a:r>
          </a:p>
        </p:txBody>
      </p:sp>
      <p:sp>
        <p:nvSpPr>
          <p:cNvPr id="24592" name="Rectangle 20"/>
          <p:cNvSpPr>
            <a:spLocks noChangeArrowheads="1"/>
          </p:cNvSpPr>
          <p:nvPr/>
        </p:nvSpPr>
        <p:spPr bwMode="auto">
          <a:xfrm>
            <a:off x="6629400" y="57912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?</a:t>
            </a:r>
          </a:p>
        </p:txBody>
      </p:sp>
      <p:sp>
        <p:nvSpPr>
          <p:cNvPr id="24593" name="Rectangle 21"/>
          <p:cNvSpPr>
            <a:spLocks noChangeArrowheads="1"/>
          </p:cNvSpPr>
          <p:nvPr/>
        </p:nvSpPr>
        <p:spPr bwMode="auto">
          <a:xfrm>
            <a:off x="6629400" y="44196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?</a:t>
            </a:r>
          </a:p>
        </p:txBody>
      </p:sp>
      <p:sp>
        <p:nvSpPr>
          <p:cNvPr id="24594" name="Line 22"/>
          <p:cNvSpPr>
            <a:spLocks noChangeShapeType="1"/>
          </p:cNvSpPr>
          <p:nvPr/>
        </p:nvSpPr>
        <p:spPr bwMode="auto">
          <a:xfrm>
            <a:off x="228600" y="29718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5" name="Date Placeholder 19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EEE92DA9-D47F-413F-833C-BD3741A62E0D}" type="datetime1">
              <a:rPr lang="en-US" sz="1200" smtClean="0">
                <a:latin typeface="Garamond" charset="0"/>
              </a:rPr>
              <a:t>3/13/2019</a:t>
            </a:fld>
            <a:endParaRPr lang="en-US" sz="1200">
              <a:latin typeface="Garamond" charset="0"/>
            </a:endParaRPr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16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9F16AE7D-FC7B-F940-85EB-888F29953FD7}" type="slidenum">
              <a:rPr lang="en-US" sz="1200">
                <a:latin typeface="Garamond" charset="0"/>
              </a:rPr>
              <a:pPr eaLnBrk="1" hangingPunct="1"/>
              <a:t>7</a:t>
            </a:fld>
            <a:endParaRPr lang="en-US" sz="1200">
              <a:latin typeface="Garamond" charset="0"/>
            </a:endParaRPr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685800"/>
          </a:xfrm>
        </p:spPr>
        <p:txBody>
          <a:bodyPr/>
          <a:lstStyle/>
          <a:p>
            <a:r>
              <a:rPr lang="en-US">
                <a:latin typeface="Garamond" charset="0"/>
              </a:rPr>
              <a:t>Functions - scope</a:t>
            </a:r>
          </a:p>
        </p:txBody>
      </p:sp>
      <p:sp>
        <p:nvSpPr>
          <p:cNvPr id="25603" name="Text Box 3"/>
          <p:cNvSpPr txBox="1">
            <a:spLocks noChangeArrowheads="1"/>
          </p:cNvSpPr>
          <p:nvPr/>
        </p:nvSpPr>
        <p:spPr bwMode="auto">
          <a:xfrm>
            <a:off x="228600" y="995363"/>
            <a:ext cx="8382000" cy="5862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latin typeface="Courier New" charset="0"/>
              </a:rPr>
              <a:t>#include &lt;stdio.h&gt;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#include &lt;math.h&gt;</a:t>
            </a:r>
          </a:p>
          <a:p>
            <a:pPr eaLnBrk="1" hangingPunct="1"/>
            <a:r>
              <a:rPr lang="en-US" sz="1800">
                <a:latin typeface="Courier New" charset="0"/>
              </a:rPr>
              <a:t>double hyp(double a, double b);</a:t>
            </a:r>
          </a:p>
          <a:p>
            <a:pPr eaLnBrk="1" hangingPunct="1"/>
            <a:r>
              <a:rPr lang="en-US" sz="1800">
                <a:latin typeface="Courier New" charset="0"/>
              </a:rPr>
              <a:t>void main()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{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double x,y,h;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printf("Enter two legs of triangle: ");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scanf("%lf %lf",&amp;x,&amp;y);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h=hyp(x,y);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printf("Trgle w legs %lf and %lf has hyp of %lf\n",x,y,h);   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}</a:t>
            </a:r>
          </a:p>
          <a:p>
            <a:pPr eaLnBrk="1" hangingPunct="1"/>
            <a:r>
              <a:rPr lang="en-US" sz="1800">
                <a:latin typeface="Courier New" charset="0"/>
              </a:rPr>
              <a:t>double hyp(double a, double b)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{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double sum, result;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sum = a*a + b*b;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result = sqrt(sum);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return result;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}</a:t>
            </a:r>
          </a:p>
          <a:p>
            <a:pPr eaLnBrk="1" hangingPunct="1"/>
            <a:endParaRPr lang="en-US" sz="1800">
              <a:latin typeface="Courier New" charset="0"/>
            </a:endParaRPr>
          </a:p>
        </p:txBody>
      </p:sp>
      <p:sp>
        <p:nvSpPr>
          <p:cNvPr id="25604" name="Text Box 4"/>
          <p:cNvSpPr txBox="1">
            <a:spLocks noChangeArrowheads="1"/>
          </p:cNvSpPr>
          <p:nvPr/>
        </p:nvSpPr>
        <p:spPr bwMode="auto">
          <a:xfrm>
            <a:off x="6400800" y="16002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800"/>
              <a:t>x</a:t>
            </a:r>
          </a:p>
        </p:txBody>
      </p:sp>
      <p:sp>
        <p:nvSpPr>
          <p:cNvPr id="25605" name="Rectangle 5"/>
          <p:cNvSpPr>
            <a:spLocks noChangeArrowheads="1"/>
          </p:cNvSpPr>
          <p:nvPr/>
        </p:nvSpPr>
        <p:spPr bwMode="auto">
          <a:xfrm>
            <a:off x="6781800" y="16002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3.0</a:t>
            </a:r>
          </a:p>
        </p:txBody>
      </p:sp>
      <p:sp>
        <p:nvSpPr>
          <p:cNvPr id="25606" name="Text Box 6"/>
          <p:cNvSpPr txBox="1">
            <a:spLocks noChangeArrowheads="1"/>
          </p:cNvSpPr>
          <p:nvPr/>
        </p:nvSpPr>
        <p:spPr bwMode="auto">
          <a:xfrm>
            <a:off x="6400800" y="20574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800"/>
              <a:t>y</a:t>
            </a:r>
          </a:p>
        </p:txBody>
      </p:sp>
      <p:sp>
        <p:nvSpPr>
          <p:cNvPr id="25607" name="Text Box 7"/>
          <p:cNvSpPr txBox="1">
            <a:spLocks noChangeArrowheads="1"/>
          </p:cNvSpPr>
          <p:nvPr/>
        </p:nvSpPr>
        <p:spPr bwMode="auto">
          <a:xfrm>
            <a:off x="6400800" y="2514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800"/>
              <a:t>h</a:t>
            </a:r>
          </a:p>
        </p:txBody>
      </p:sp>
      <p:sp>
        <p:nvSpPr>
          <p:cNvPr id="25608" name="Text Box 8"/>
          <p:cNvSpPr txBox="1">
            <a:spLocks noChangeArrowheads="1"/>
          </p:cNvSpPr>
          <p:nvPr/>
        </p:nvSpPr>
        <p:spPr bwMode="auto">
          <a:xfrm>
            <a:off x="6248400" y="4419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800"/>
              <a:t>a</a:t>
            </a:r>
          </a:p>
        </p:txBody>
      </p:sp>
      <p:sp>
        <p:nvSpPr>
          <p:cNvPr id="25609" name="Rectangle 9"/>
          <p:cNvSpPr>
            <a:spLocks noChangeArrowheads="1"/>
          </p:cNvSpPr>
          <p:nvPr/>
        </p:nvSpPr>
        <p:spPr bwMode="auto">
          <a:xfrm>
            <a:off x="6781800" y="20574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4.0</a:t>
            </a:r>
          </a:p>
        </p:txBody>
      </p:sp>
      <p:sp>
        <p:nvSpPr>
          <p:cNvPr id="25610" name="Rectangle 10"/>
          <p:cNvSpPr>
            <a:spLocks noChangeArrowheads="1"/>
          </p:cNvSpPr>
          <p:nvPr/>
        </p:nvSpPr>
        <p:spPr bwMode="auto">
          <a:xfrm>
            <a:off x="6781800" y="25146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?</a:t>
            </a:r>
          </a:p>
        </p:txBody>
      </p:sp>
      <p:sp>
        <p:nvSpPr>
          <p:cNvPr id="25611" name="Text Box 11"/>
          <p:cNvSpPr txBox="1">
            <a:spLocks noChangeArrowheads="1"/>
          </p:cNvSpPr>
          <p:nvPr/>
        </p:nvSpPr>
        <p:spPr bwMode="auto">
          <a:xfrm>
            <a:off x="6248400" y="48768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800"/>
              <a:t>b</a:t>
            </a:r>
          </a:p>
        </p:txBody>
      </p:sp>
      <p:sp>
        <p:nvSpPr>
          <p:cNvPr id="25612" name="Rectangle 12"/>
          <p:cNvSpPr>
            <a:spLocks noChangeArrowheads="1"/>
          </p:cNvSpPr>
          <p:nvPr/>
        </p:nvSpPr>
        <p:spPr bwMode="auto">
          <a:xfrm>
            <a:off x="6629400" y="48768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?</a:t>
            </a:r>
          </a:p>
        </p:txBody>
      </p:sp>
      <p:sp>
        <p:nvSpPr>
          <p:cNvPr id="25613" name="Text Box 13"/>
          <p:cNvSpPr txBox="1">
            <a:spLocks noChangeArrowheads="1"/>
          </p:cNvSpPr>
          <p:nvPr/>
        </p:nvSpPr>
        <p:spPr bwMode="auto">
          <a:xfrm>
            <a:off x="5638800" y="5334000"/>
            <a:ext cx="990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800"/>
              <a:t>sum</a:t>
            </a:r>
          </a:p>
        </p:txBody>
      </p:sp>
      <p:sp>
        <p:nvSpPr>
          <p:cNvPr id="25614" name="Text Box 14"/>
          <p:cNvSpPr txBox="1">
            <a:spLocks noChangeArrowheads="1"/>
          </p:cNvSpPr>
          <p:nvPr/>
        </p:nvSpPr>
        <p:spPr bwMode="auto">
          <a:xfrm>
            <a:off x="5638800" y="5791200"/>
            <a:ext cx="990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800"/>
              <a:t>result</a:t>
            </a:r>
          </a:p>
        </p:txBody>
      </p:sp>
      <p:sp>
        <p:nvSpPr>
          <p:cNvPr id="25615" name="Rectangle 15"/>
          <p:cNvSpPr>
            <a:spLocks noChangeArrowheads="1"/>
          </p:cNvSpPr>
          <p:nvPr/>
        </p:nvSpPr>
        <p:spPr bwMode="auto">
          <a:xfrm>
            <a:off x="6629400" y="53340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?</a:t>
            </a:r>
          </a:p>
        </p:txBody>
      </p:sp>
      <p:sp>
        <p:nvSpPr>
          <p:cNvPr id="25616" name="Rectangle 16"/>
          <p:cNvSpPr>
            <a:spLocks noChangeArrowheads="1"/>
          </p:cNvSpPr>
          <p:nvPr/>
        </p:nvSpPr>
        <p:spPr bwMode="auto">
          <a:xfrm>
            <a:off x="6629400" y="57912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?</a:t>
            </a:r>
          </a:p>
        </p:txBody>
      </p:sp>
      <p:sp>
        <p:nvSpPr>
          <p:cNvPr id="25617" name="Rectangle 17"/>
          <p:cNvSpPr>
            <a:spLocks noChangeArrowheads="1"/>
          </p:cNvSpPr>
          <p:nvPr/>
        </p:nvSpPr>
        <p:spPr bwMode="auto">
          <a:xfrm>
            <a:off x="6629400" y="44196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?</a:t>
            </a:r>
          </a:p>
        </p:txBody>
      </p:sp>
      <p:sp>
        <p:nvSpPr>
          <p:cNvPr id="25618" name="Line 18"/>
          <p:cNvSpPr>
            <a:spLocks noChangeShapeType="1"/>
          </p:cNvSpPr>
          <p:nvPr/>
        </p:nvSpPr>
        <p:spPr bwMode="auto">
          <a:xfrm>
            <a:off x="228600" y="32766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9" name="Date Placeholder 19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6950F43E-4E0F-40E7-9C68-21600BC81D2C}" type="datetime1">
              <a:rPr lang="en-US" sz="1200" smtClean="0">
                <a:latin typeface="Garamond" charset="0"/>
              </a:rPr>
              <a:t>3/13/2019</a:t>
            </a:fld>
            <a:endParaRPr lang="en-US" sz="1200">
              <a:latin typeface="Garamond" charset="0"/>
            </a:endParaRPr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16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2F3B68B2-87F1-474B-81CA-7382187B15F5}" type="slidenum">
              <a:rPr lang="en-US" sz="1200">
                <a:latin typeface="Garamond" charset="0"/>
              </a:rPr>
              <a:pPr eaLnBrk="1" hangingPunct="1"/>
              <a:t>8</a:t>
            </a:fld>
            <a:endParaRPr lang="en-US" sz="1200">
              <a:latin typeface="Garamond" charset="0"/>
            </a:endParaRPr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685800"/>
          </a:xfrm>
        </p:spPr>
        <p:txBody>
          <a:bodyPr/>
          <a:lstStyle/>
          <a:p>
            <a:r>
              <a:rPr lang="en-US">
                <a:latin typeface="Garamond" charset="0"/>
              </a:rPr>
              <a:t>Functions - scope</a:t>
            </a:r>
          </a:p>
        </p:txBody>
      </p:sp>
      <p:sp>
        <p:nvSpPr>
          <p:cNvPr id="26627" name="Text Box 3"/>
          <p:cNvSpPr txBox="1">
            <a:spLocks noChangeArrowheads="1"/>
          </p:cNvSpPr>
          <p:nvPr/>
        </p:nvSpPr>
        <p:spPr bwMode="auto">
          <a:xfrm>
            <a:off x="228600" y="995363"/>
            <a:ext cx="8382000" cy="5862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latin typeface="Courier New" charset="0"/>
              </a:rPr>
              <a:t>#include &lt;stdio.h&gt;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#include &lt;math.h&gt;</a:t>
            </a:r>
          </a:p>
          <a:p>
            <a:pPr eaLnBrk="1" hangingPunct="1"/>
            <a:r>
              <a:rPr lang="en-US" sz="1800">
                <a:latin typeface="Courier New" charset="0"/>
              </a:rPr>
              <a:t>double hyp(double a, double b);</a:t>
            </a:r>
          </a:p>
          <a:p>
            <a:pPr eaLnBrk="1" hangingPunct="1"/>
            <a:r>
              <a:rPr lang="en-US" sz="1800">
                <a:latin typeface="Courier New" charset="0"/>
              </a:rPr>
              <a:t>void main()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{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double x,y,h;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printf("Enter two legs of triangle: ");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scanf("%lf %lf",&amp;x,&amp;y);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h=hyp(x,y);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printf("Trgle w legs %lf and %lf has hyp of %lf\n",x,y,h);   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}</a:t>
            </a:r>
          </a:p>
          <a:p>
            <a:pPr eaLnBrk="1" hangingPunct="1"/>
            <a:r>
              <a:rPr lang="en-US" sz="1800">
                <a:latin typeface="Courier New" charset="0"/>
              </a:rPr>
              <a:t>double hyp(double a, double b)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{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double sum, result;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sum = a*a + b*b;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result = sqrt(sum);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return result;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}</a:t>
            </a:r>
          </a:p>
          <a:p>
            <a:pPr eaLnBrk="1" hangingPunct="1"/>
            <a:endParaRPr lang="en-US" sz="1800">
              <a:latin typeface="Courier New" charset="0"/>
            </a:endParaRPr>
          </a:p>
        </p:txBody>
      </p:sp>
      <p:sp>
        <p:nvSpPr>
          <p:cNvPr id="26628" name="Text Box 4"/>
          <p:cNvSpPr txBox="1">
            <a:spLocks noChangeArrowheads="1"/>
          </p:cNvSpPr>
          <p:nvPr/>
        </p:nvSpPr>
        <p:spPr bwMode="auto">
          <a:xfrm>
            <a:off x="6400800" y="16002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800"/>
              <a:t>x</a:t>
            </a:r>
          </a:p>
        </p:txBody>
      </p:sp>
      <p:sp>
        <p:nvSpPr>
          <p:cNvPr id="26629" name="Rectangle 5"/>
          <p:cNvSpPr>
            <a:spLocks noChangeArrowheads="1"/>
          </p:cNvSpPr>
          <p:nvPr/>
        </p:nvSpPr>
        <p:spPr bwMode="auto">
          <a:xfrm>
            <a:off x="6781800" y="16002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3.0</a:t>
            </a:r>
          </a:p>
        </p:txBody>
      </p:sp>
      <p:sp>
        <p:nvSpPr>
          <p:cNvPr id="26630" name="Text Box 6"/>
          <p:cNvSpPr txBox="1">
            <a:spLocks noChangeArrowheads="1"/>
          </p:cNvSpPr>
          <p:nvPr/>
        </p:nvSpPr>
        <p:spPr bwMode="auto">
          <a:xfrm>
            <a:off x="6400800" y="20574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800"/>
              <a:t>y</a:t>
            </a:r>
          </a:p>
        </p:txBody>
      </p:sp>
      <p:sp>
        <p:nvSpPr>
          <p:cNvPr id="26631" name="Text Box 7"/>
          <p:cNvSpPr txBox="1">
            <a:spLocks noChangeArrowheads="1"/>
          </p:cNvSpPr>
          <p:nvPr/>
        </p:nvSpPr>
        <p:spPr bwMode="auto">
          <a:xfrm>
            <a:off x="6400800" y="2514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800"/>
              <a:t>h</a:t>
            </a:r>
          </a:p>
        </p:txBody>
      </p:sp>
      <p:sp>
        <p:nvSpPr>
          <p:cNvPr id="26632" name="Text Box 8"/>
          <p:cNvSpPr txBox="1">
            <a:spLocks noChangeArrowheads="1"/>
          </p:cNvSpPr>
          <p:nvPr/>
        </p:nvSpPr>
        <p:spPr bwMode="auto">
          <a:xfrm>
            <a:off x="6248400" y="4419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800"/>
              <a:t>a</a:t>
            </a:r>
          </a:p>
        </p:txBody>
      </p:sp>
      <p:sp>
        <p:nvSpPr>
          <p:cNvPr id="26633" name="Rectangle 9"/>
          <p:cNvSpPr>
            <a:spLocks noChangeArrowheads="1"/>
          </p:cNvSpPr>
          <p:nvPr/>
        </p:nvSpPr>
        <p:spPr bwMode="auto">
          <a:xfrm>
            <a:off x="6781800" y="20574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4.0</a:t>
            </a:r>
          </a:p>
        </p:txBody>
      </p:sp>
      <p:sp>
        <p:nvSpPr>
          <p:cNvPr id="26634" name="Rectangle 10"/>
          <p:cNvSpPr>
            <a:spLocks noChangeArrowheads="1"/>
          </p:cNvSpPr>
          <p:nvPr/>
        </p:nvSpPr>
        <p:spPr bwMode="auto">
          <a:xfrm>
            <a:off x="6781800" y="25146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?</a:t>
            </a:r>
          </a:p>
        </p:txBody>
      </p:sp>
      <p:sp>
        <p:nvSpPr>
          <p:cNvPr id="26635" name="Text Box 11"/>
          <p:cNvSpPr txBox="1">
            <a:spLocks noChangeArrowheads="1"/>
          </p:cNvSpPr>
          <p:nvPr/>
        </p:nvSpPr>
        <p:spPr bwMode="auto">
          <a:xfrm>
            <a:off x="6248400" y="48768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800"/>
              <a:t>b</a:t>
            </a:r>
          </a:p>
        </p:txBody>
      </p:sp>
      <p:sp>
        <p:nvSpPr>
          <p:cNvPr id="26636" name="Rectangle 12"/>
          <p:cNvSpPr>
            <a:spLocks noChangeArrowheads="1"/>
          </p:cNvSpPr>
          <p:nvPr/>
        </p:nvSpPr>
        <p:spPr bwMode="auto">
          <a:xfrm>
            <a:off x="6629400" y="48768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4.0</a:t>
            </a:r>
          </a:p>
        </p:txBody>
      </p:sp>
      <p:sp>
        <p:nvSpPr>
          <p:cNvPr id="26637" name="Text Box 13"/>
          <p:cNvSpPr txBox="1">
            <a:spLocks noChangeArrowheads="1"/>
          </p:cNvSpPr>
          <p:nvPr/>
        </p:nvSpPr>
        <p:spPr bwMode="auto">
          <a:xfrm>
            <a:off x="5638800" y="5334000"/>
            <a:ext cx="990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800"/>
              <a:t>sum</a:t>
            </a:r>
          </a:p>
        </p:txBody>
      </p:sp>
      <p:sp>
        <p:nvSpPr>
          <p:cNvPr id="26638" name="Text Box 14"/>
          <p:cNvSpPr txBox="1">
            <a:spLocks noChangeArrowheads="1"/>
          </p:cNvSpPr>
          <p:nvPr/>
        </p:nvSpPr>
        <p:spPr bwMode="auto">
          <a:xfrm>
            <a:off x="5638800" y="5791200"/>
            <a:ext cx="990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800"/>
              <a:t>result</a:t>
            </a:r>
          </a:p>
        </p:txBody>
      </p:sp>
      <p:sp>
        <p:nvSpPr>
          <p:cNvPr id="26639" name="Rectangle 15"/>
          <p:cNvSpPr>
            <a:spLocks noChangeArrowheads="1"/>
          </p:cNvSpPr>
          <p:nvPr/>
        </p:nvSpPr>
        <p:spPr bwMode="auto">
          <a:xfrm>
            <a:off x="6629400" y="53340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?</a:t>
            </a:r>
          </a:p>
        </p:txBody>
      </p:sp>
      <p:sp>
        <p:nvSpPr>
          <p:cNvPr id="26640" name="Rectangle 16"/>
          <p:cNvSpPr>
            <a:spLocks noChangeArrowheads="1"/>
          </p:cNvSpPr>
          <p:nvPr/>
        </p:nvSpPr>
        <p:spPr bwMode="auto">
          <a:xfrm>
            <a:off x="6629400" y="57912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?</a:t>
            </a:r>
          </a:p>
        </p:txBody>
      </p:sp>
      <p:sp>
        <p:nvSpPr>
          <p:cNvPr id="26641" name="Rectangle 17"/>
          <p:cNvSpPr>
            <a:spLocks noChangeArrowheads="1"/>
          </p:cNvSpPr>
          <p:nvPr/>
        </p:nvSpPr>
        <p:spPr bwMode="auto">
          <a:xfrm>
            <a:off x="6629400" y="44196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3.0</a:t>
            </a:r>
          </a:p>
        </p:txBody>
      </p:sp>
      <p:sp>
        <p:nvSpPr>
          <p:cNvPr id="26642" name="Line 18"/>
          <p:cNvSpPr>
            <a:spLocks noChangeShapeType="1"/>
          </p:cNvSpPr>
          <p:nvPr/>
        </p:nvSpPr>
        <p:spPr bwMode="auto">
          <a:xfrm>
            <a:off x="152400" y="48768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43" name="AutoShape 19"/>
          <p:cNvSpPr>
            <a:spLocks noChangeArrowheads="1"/>
          </p:cNvSpPr>
          <p:nvPr/>
        </p:nvSpPr>
        <p:spPr bwMode="auto">
          <a:xfrm>
            <a:off x="8001000" y="1600200"/>
            <a:ext cx="990600" cy="3429000"/>
          </a:xfrm>
          <a:prstGeom prst="curvedLeftArrow">
            <a:avLst>
              <a:gd name="adj1" fmla="val 31090"/>
              <a:gd name="adj2" fmla="val 100321"/>
              <a:gd name="adj3" fmla="val 27722"/>
            </a:avLst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44" name="AutoShape 20"/>
          <p:cNvSpPr>
            <a:spLocks noChangeArrowheads="1"/>
          </p:cNvSpPr>
          <p:nvPr/>
        </p:nvSpPr>
        <p:spPr bwMode="auto">
          <a:xfrm>
            <a:off x="8001000" y="2057400"/>
            <a:ext cx="990600" cy="3429000"/>
          </a:xfrm>
          <a:prstGeom prst="curvedLeftArrow">
            <a:avLst>
              <a:gd name="adj1" fmla="val 31090"/>
              <a:gd name="adj2" fmla="val 100321"/>
              <a:gd name="adj3" fmla="val 28528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45" name="Date Placeholder 21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815EE9D4-97F6-4A0B-9FC1-DE9483610344}" type="datetime1">
              <a:rPr lang="en-US" sz="1200" smtClean="0">
                <a:latin typeface="Garamond" charset="0"/>
              </a:rPr>
              <a:t>3/13/2019</a:t>
            </a:fld>
            <a:endParaRPr lang="en-US" sz="1200">
              <a:latin typeface="Garamond" charset="0"/>
            </a:endParaRPr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16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918D9783-1410-334A-A1D6-72721AA846A8}" type="slidenum">
              <a:rPr lang="en-US" sz="1200">
                <a:latin typeface="Garamond" charset="0"/>
              </a:rPr>
              <a:pPr eaLnBrk="1" hangingPunct="1"/>
              <a:t>9</a:t>
            </a:fld>
            <a:endParaRPr lang="en-US" sz="1200">
              <a:latin typeface="Garamond" charset="0"/>
            </a:endParaRPr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685800"/>
          </a:xfrm>
        </p:spPr>
        <p:txBody>
          <a:bodyPr/>
          <a:lstStyle/>
          <a:p>
            <a:r>
              <a:rPr lang="en-US">
                <a:latin typeface="Garamond" charset="0"/>
              </a:rPr>
              <a:t>Functions - scope</a:t>
            </a:r>
          </a:p>
        </p:txBody>
      </p:sp>
      <p:sp>
        <p:nvSpPr>
          <p:cNvPr id="27651" name="Text Box 3"/>
          <p:cNvSpPr txBox="1">
            <a:spLocks noChangeArrowheads="1"/>
          </p:cNvSpPr>
          <p:nvPr/>
        </p:nvSpPr>
        <p:spPr bwMode="auto">
          <a:xfrm>
            <a:off x="228600" y="995363"/>
            <a:ext cx="8382000" cy="5862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latin typeface="Courier New" charset="0"/>
              </a:rPr>
              <a:t>#include &lt;stdio.h&gt;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#include &lt;math.h&gt;</a:t>
            </a:r>
          </a:p>
          <a:p>
            <a:pPr eaLnBrk="1" hangingPunct="1"/>
            <a:r>
              <a:rPr lang="en-US" sz="1800">
                <a:latin typeface="Courier New" charset="0"/>
              </a:rPr>
              <a:t>double hyp(double a, double b);</a:t>
            </a:r>
          </a:p>
          <a:p>
            <a:pPr eaLnBrk="1" hangingPunct="1"/>
            <a:r>
              <a:rPr lang="en-US" sz="1800">
                <a:latin typeface="Courier New" charset="0"/>
              </a:rPr>
              <a:t>void main()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{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double x,y,h;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printf("Enter two legs of triangle: ");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scanf("%lf %lf",&amp;x,&amp;y);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h=hyp(x,y);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printf("Trgle w legs %lf and %lf has hyp of %lf\n",x,y,h);   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}</a:t>
            </a:r>
          </a:p>
          <a:p>
            <a:pPr eaLnBrk="1" hangingPunct="1"/>
            <a:r>
              <a:rPr lang="en-US" sz="1800">
                <a:latin typeface="Courier New" charset="0"/>
              </a:rPr>
              <a:t>double hyp(double a, double b)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{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double sum, result;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sum = a*a + b*b;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result = sqrt(sum);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return result;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}</a:t>
            </a:r>
          </a:p>
          <a:p>
            <a:pPr eaLnBrk="1" hangingPunct="1"/>
            <a:endParaRPr lang="en-US" sz="1800">
              <a:latin typeface="Courier New" charset="0"/>
            </a:endParaRPr>
          </a:p>
        </p:txBody>
      </p:sp>
      <p:sp>
        <p:nvSpPr>
          <p:cNvPr id="27652" name="Text Box 4"/>
          <p:cNvSpPr txBox="1">
            <a:spLocks noChangeArrowheads="1"/>
          </p:cNvSpPr>
          <p:nvPr/>
        </p:nvSpPr>
        <p:spPr bwMode="auto">
          <a:xfrm>
            <a:off x="6400800" y="16002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800"/>
              <a:t>x</a:t>
            </a:r>
          </a:p>
        </p:txBody>
      </p:sp>
      <p:sp>
        <p:nvSpPr>
          <p:cNvPr id="27653" name="Rectangle 5"/>
          <p:cNvSpPr>
            <a:spLocks noChangeArrowheads="1"/>
          </p:cNvSpPr>
          <p:nvPr/>
        </p:nvSpPr>
        <p:spPr bwMode="auto">
          <a:xfrm>
            <a:off x="6781800" y="16002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3.0</a:t>
            </a:r>
          </a:p>
        </p:txBody>
      </p:sp>
      <p:sp>
        <p:nvSpPr>
          <p:cNvPr id="27654" name="Text Box 6"/>
          <p:cNvSpPr txBox="1">
            <a:spLocks noChangeArrowheads="1"/>
          </p:cNvSpPr>
          <p:nvPr/>
        </p:nvSpPr>
        <p:spPr bwMode="auto">
          <a:xfrm>
            <a:off x="6400800" y="20574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800"/>
              <a:t>y</a:t>
            </a:r>
          </a:p>
        </p:txBody>
      </p:sp>
      <p:sp>
        <p:nvSpPr>
          <p:cNvPr id="27655" name="Text Box 7"/>
          <p:cNvSpPr txBox="1">
            <a:spLocks noChangeArrowheads="1"/>
          </p:cNvSpPr>
          <p:nvPr/>
        </p:nvSpPr>
        <p:spPr bwMode="auto">
          <a:xfrm>
            <a:off x="6400800" y="2514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800"/>
              <a:t>h</a:t>
            </a:r>
          </a:p>
        </p:txBody>
      </p:sp>
      <p:sp>
        <p:nvSpPr>
          <p:cNvPr id="27656" name="Text Box 8"/>
          <p:cNvSpPr txBox="1">
            <a:spLocks noChangeArrowheads="1"/>
          </p:cNvSpPr>
          <p:nvPr/>
        </p:nvSpPr>
        <p:spPr bwMode="auto">
          <a:xfrm>
            <a:off x="6248400" y="4419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800"/>
              <a:t>a</a:t>
            </a:r>
          </a:p>
        </p:txBody>
      </p:sp>
      <p:sp>
        <p:nvSpPr>
          <p:cNvPr id="27657" name="Rectangle 9"/>
          <p:cNvSpPr>
            <a:spLocks noChangeArrowheads="1"/>
          </p:cNvSpPr>
          <p:nvPr/>
        </p:nvSpPr>
        <p:spPr bwMode="auto">
          <a:xfrm>
            <a:off x="6781800" y="20574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4.0</a:t>
            </a:r>
          </a:p>
        </p:txBody>
      </p:sp>
      <p:sp>
        <p:nvSpPr>
          <p:cNvPr id="27658" name="Rectangle 10"/>
          <p:cNvSpPr>
            <a:spLocks noChangeArrowheads="1"/>
          </p:cNvSpPr>
          <p:nvPr/>
        </p:nvSpPr>
        <p:spPr bwMode="auto">
          <a:xfrm>
            <a:off x="6781800" y="25146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?</a:t>
            </a:r>
          </a:p>
        </p:txBody>
      </p:sp>
      <p:sp>
        <p:nvSpPr>
          <p:cNvPr id="27659" name="Text Box 11"/>
          <p:cNvSpPr txBox="1">
            <a:spLocks noChangeArrowheads="1"/>
          </p:cNvSpPr>
          <p:nvPr/>
        </p:nvSpPr>
        <p:spPr bwMode="auto">
          <a:xfrm>
            <a:off x="6248400" y="48768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800"/>
              <a:t>b</a:t>
            </a:r>
          </a:p>
        </p:txBody>
      </p:sp>
      <p:sp>
        <p:nvSpPr>
          <p:cNvPr id="27660" name="Rectangle 12"/>
          <p:cNvSpPr>
            <a:spLocks noChangeArrowheads="1"/>
          </p:cNvSpPr>
          <p:nvPr/>
        </p:nvSpPr>
        <p:spPr bwMode="auto">
          <a:xfrm>
            <a:off x="6629400" y="48768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4.0</a:t>
            </a:r>
          </a:p>
        </p:txBody>
      </p:sp>
      <p:sp>
        <p:nvSpPr>
          <p:cNvPr id="27661" name="Text Box 13"/>
          <p:cNvSpPr txBox="1">
            <a:spLocks noChangeArrowheads="1"/>
          </p:cNvSpPr>
          <p:nvPr/>
        </p:nvSpPr>
        <p:spPr bwMode="auto">
          <a:xfrm>
            <a:off x="5638800" y="5334000"/>
            <a:ext cx="990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800"/>
              <a:t>sum</a:t>
            </a:r>
          </a:p>
        </p:txBody>
      </p:sp>
      <p:sp>
        <p:nvSpPr>
          <p:cNvPr id="27662" name="Text Box 14"/>
          <p:cNvSpPr txBox="1">
            <a:spLocks noChangeArrowheads="1"/>
          </p:cNvSpPr>
          <p:nvPr/>
        </p:nvSpPr>
        <p:spPr bwMode="auto">
          <a:xfrm>
            <a:off x="5638800" y="5791200"/>
            <a:ext cx="990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800"/>
              <a:t>result</a:t>
            </a:r>
          </a:p>
        </p:txBody>
      </p:sp>
      <p:sp>
        <p:nvSpPr>
          <p:cNvPr id="27663" name="Rectangle 15"/>
          <p:cNvSpPr>
            <a:spLocks noChangeArrowheads="1"/>
          </p:cNvSpPr>
          <p:nvPr/>
        </p:nvSpPr>
        <p:spPr bwMode="auto">
          <a:xfrm>
            <a:off x="6629400" y="53340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25.0</a:t>
            </a:r>
          </a:p>
        </p:txBody>
      </p:sp>
      <p:sp>
        <p:nvSpPr>
          <p:cNvPr id="27664" name="Rectangle 16"/>
          <p:cNvSpPr>
            <a:spLocks noChangeArrowheads="1"/>
          </p:cNvSpPr>
          <p:nvPr/>
        </p:nvSpPr>
        <p:spPr bwMode="auto">
          <a:xfrm>
            <a:off x="6629400" y="57912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?</a:t>
            </a:r>
          </a:p>
        </p:txBody>
      </p:sp>
      <p:sp>
        <p:nvSpPr>
          <p:cNvPr id="27665" name="Rectangle 17"/>
          <p:cNvSpPr>
            <a:spLocks noChangeArrowheads="1"/>
          </p:cNvSpPr>
          <p:nvPr/>
        </p:nvSpPr>
        <p:spPr bwMode="auto">
          <a:xfrm>
            <a:off x="6629400" y="44196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3.0</a:t>
            </a:r>
          </a:p>
        </p:txBody>
      </p:sp>
      <p:sp>
        <p:nvSpPr>
          <p:cNvPr id="27666" name="Line 18"/>
          <p:cNvSpPr>
            <a:spLocks noChangeShapeType="1"/>
          </p:cNvSpPr>
          <p:nvPr/>
        </p:nvSpPr>
        <p:spPr bwMode="auto">
          <a:xfrm>
            <a:off x="152400" y="51816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7" name="Date Placeholder 19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B07539E-3924-41AB-9140-C4C76F7AB4C7}" type="datetime1">
              <a:rPr lang="en-US" sz="1200" smtClean="0">
                <a:latin typeface="Garamond" charset="0"/>
              </a:rPr>
              <a:t>3/13/2019</a:t>
            </a:fld>
            <a:endParaRPr lang="en-US" sz="1200">
              <a:latin typeface="Garamond" charset="0"/>
            </a:endParaRPr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16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Edge">
  <a:themeElements>
    <a:clrScheme name="Edge 8">
      <a:dk1>
        <a:srgbClr val="000000"/>
      </a:dk1>
      <a:lt1>
        <a:srgbClr val="FFFFFF"/>
      </a:lt1>
      <a:dk2>
        <a:srgbClr val="CC0000"/>
      </a:dk2>
      <a:lt2>
        <a:srgbClr val="666699"/>
      </a:lt2>
      <a:accent1>
        <a:srgbClr val="808080"/>
      </a:accent1>
      <a:accent2>
        <a:srgbClr val="999933"/>
      </a:accent2>
      <a:accent3>
        <a:srgbClr val="FFFFFF"/>
      </a:accent3>
      <a:accent4>
        <a:srgbClr val="000000"/>
      </a:accent4>
      <a:accent5>
        <a:srgbClr val="C0C0C0"/>
      </a:accent5>
      <a:accent6>
        <a:srgbClr val="8A8A2D"/>
      </a:accent6>
      <a:hlink>
        <a:srgbClr val="4C6D80"/>
      </a:hlink>
      <a:folHlink>
        <a:srgbClr val="B2B2B2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8793</TotalTime>
  <Words>683</Words>
  <Application>Microsoft Office PowerPoint</Application>
  <PresentationFormat>On-screen Show (4:3)</PresentationFormat>
  <Paragraphs>269</Paragraphs>
  <Slides>17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Courier New</vt:lpstr>
      <vt:lpstr>Garamond</vt:lpstr>
      <vt:lpstr>Wingdings</vt:lpstr>
      <vt:lpstr>Edge</vt:lpstr>
      <vt:lpstr>EECE.2160 ECE Application Programming</vt:lpstr>
      <vt:lpstr>Lecture outline</vt:lpstr>
      <vt:lpstr>Functions</vt:lpstr>
      <vt:lpstr>Functions</vt:lpstr>
      <vt:lpstr>Functions - complete program</vt:lpstr>
      <vt:lpstr>Functions - scope</vt:lpstr>
      <vt:lpstr>Functions - scope</vt:lpstr>
      <vt:lpstr>Functions - scope</vt:lpstr>
      <vt:lpstr>Functions - scope</vt:lpstr>
      <vt:lpstr>Functions - scope</vt:lpstr>
      <vt:lpstr>Functions - scope</vt:lpstr>
      <vt:lpstr>Functions - scope</vt:lpstr>
      <vt:lpstr>Exercise - What prints (if 5, 12 entered)</vt:lpstr>
      <vt:lpstr>Answer</vt:lpstr>
      <vt:lpstr>Example</vt:lpstr>
      <vt:lpstr>Example solution</vt:lpstr>
      <vt:lpstr>Final notes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ECE Application Programming</dc:title>
  <dc:creator>geigerm</dc:creator>
  <cp:lastModifiedBy>Geiger, Michael J</cp:lastModifiedBy>
  <cp:revision>1625</cp:revision>
  <dcterms:created xsi:type="dcterms:W3CDTF">2006-04-03T05:03:01Z</dcterms:created>
  <dcterms:modified xsi:type="dcterms:W3CDTF">2019-03-13T23:01:56Z</dcterms:modified>
</cp:coreProperties>
</file>