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2" r:id="rId3"/>
    <p:sldId id="580" r:id="rId4"/>
    <p:sldId id="564" r:id="rId5"/>
    <p:sldId id="583" r:id="rId6"/>
    <p:sldId id="576" r:id="rId7"/>
    <p:sldId id="566" r:id="rId8"/>
    <p:sldId id="581" r:id="rId9"/>
    <p:sldId id="582" r:id="rId10"/>
    <p:sldId id="577" r:id="rId11"/>
    <p:sldId id="578" r:id="rId12"/>
    <p:sldId id="572" r:id="rId13"/>
    <p:sldId id="579" r:id="rId14"/>
    <p:sldId id="573" r:id="rId15"/>
    <p:sldId id="574" r:id="rId16"/>
    <p:sldId id="447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03F7E9-18D2-4F15-8E38-2B82038E9885}" v="6" dt="2019-02-20T05:18:57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2" autoAdjust="0"/>
    <p:restoredTop sz="89522" autoAdjust="0"/>
  </p:normalViewPr>
  <p:slideViewPr>
    <p:cSldViewPr>
      <p:cViewPr varScale="1">
        <p:scale>
          <a:sx n="91" d="100"/>
          <a:sy n="91" d="100"/>
        </p:scale>
        <p:origin x="639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F603F7E9-18D2-4F15-8E38-2B82038E9885}"/>
    <pc:docChg chg="undo custSel addSld modSld">
      <pc:chgData name="Geiger, Michael J" userId="13cae92b-b37c-450b-a449-82fcae19569d" providerId="ADAL" clId="{F603F7E9-18D2-4F15-8E38-2B82038E9885}" dt="2019-02-20T17:04:06.845" v="948" actId="20577"/>
      <pc:docMkLst>
        <pc:docMk/>
      </pc:docMkLst>
      <pc:sldChg chg="modSp">
        <pc:chgData name="Geiger, Michael J" userId="13cae92b-b37c-450b-a449-82fcae19569d" providerId="ADAL" clId="{F603F7E9-18D2-4F15-8E38-2B82038E9885}" dt="2019-02-20T05:12:34.988" v="33" actId="20577"/>
        <pc:sldMkLst>
          <pc:docMk/>
          <pc:sldMk cId="0" sldId="256"/>
        </pc:sldMkLst>
        <pc:spChg chg="mod">
          <ac:chgData name="Geiger, Michael J" userId="13cae92b-b37c-450b-a449-82fcae19569d" providerId="ADAL" clId="{F603F7E9-18D2-4F15-8E38-2B82038E9885}" dt="2019-02-20T05:12:34.988" v="33" actId="20577"/>
          <ac:spMkLst>
            <pc:docMk/>
            <pc:sldMk cId="0" sldId="256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F603F7E9-18D2-4F15-8E38-2B82038E9885}" dt="2019-02-20T05:13:15.999" v="41" actId="20577"/>
        <pc:sldMkLst>
          <pc:docMk/>
          <pc:sldMk cId="0" sldId="422"/>
        </pc:sldMkLst>
        <pc:spChg chg="mod">
          <ac:chgData name="Geiger, Michael J" userId="13cae92b-b37c-450b-a449-82fcae19569d" providerId="ADAL" clId="{F603F7E9-18D2-4F15-8E38-2B82038E9885}" dt="2019-02-20T05:13:15.999" v="41" actId="20577"/>
          <ac:spMkLst>
            <pc:docMk/>
            <pc:sldMk cId="0" sldId="422"/>
            <ac:spMk id="5123" creationId="{00000000-0000-0000-0000-000000000000}"/>
          </ac:spMkLst>
        </pc:spChg>
      </pc:sldChg>
      <pc:sldChg chg="modSp">
        <pc:chgData name="Geiger, Michael J" userId="13cae92b-b37c-450b-a449-82fcae19569d" providerId="ADAL" clId="{F603F7E9-18D2-4F15-8E38-2B82038E9885}" dt="2019-02-20T05:19:09.098" v="942" actId="27636"/>
        <pc:sldMkLst>
          <pc:docMk/>
          <pc:sldMk cId="0" sldId="447"/>
        </pc:sldMkLst>
        <pc:spChg chg="mod">
          <ac:chgData name="Geiger, Michael J" userId="13cae92b-b37c-450b-a449-82fcae19569d" providerId="ADAL" clId="{F603F7E9-18D2-4F15-8E38-2B82038E9885}" dt="2019-02-20T05:19:09.098" v="942" actId="27636"/>
          <ac:spMkLst>
            <pc:docMk/>
            <pc:sldMk cId="0" sldId="447"/>
            <ac:spMk id="19459" creationId="{00000000-0000-0000-0000-000000000000}"/>
          </ac:spMkLst>
        </pc:spChg>
      </pc:sldChg>
      <pc:sldChg chg="modSp">
        <pc:chgData name="Geiger, Michael J" userId="13cae92b-b37c-450b-a449-82fcae19569d" providerId="ADAL" clId="{F603F7E9-18D2-4F15-8E38-2B82038E9885}" dt="2019-02-20T17:04:06.845" v="948" actId="20577"/>
        <pc:sldMkLst>
          <pc:docMk/>
          <pc:sldMk cId="0" sldId="564"/>
        </pc:sldMkLst>
        <pc:spChg chg="mod">
          <ac:chgData name="Geiger, Michael J" userId="13cae92b-b37c-450b-a449-82fcae19569d" providerId="ADAL" clId="{F603F7E9-18D2-4F15-8E38-2B82038E9885}" dt="2019-02-20T17:04:06.845" v="948" actId="20577"/>
          <ac:spMkLst>
            <pc:docMk/>
            <pc:sldMk cId="0" sldId="564"/>
            <ac:spMk id="6147" creationId="{00000000-0000-0000-0000-000000000000}"/>
          </ac:spMkLst>
        </pc:spChg>
      </pc:sldChg>
      <pc:sldChg chg="modSp add">
        <pc:chgData name="Geiger, Michael J" userId="13cae92b-b37c-450b-a449-82fcae19569d" providerId="ADAL" clId="{F603F7E9-18D2-4F15-8E38-2B82038E9885}" dt="2019-02-20T05:17:38.710" v="854" actId="27636"/>
        <pc:sldMkLst>
          <pc:docMk/>
          <pc:sldMk cId="3156380730" sldId="583"/>
        </pc:sldMkLst>
        <pc:spChg chg="mod">
          <ac:chgData name="Geiger, Michael J" userId="13cae92b-b37c-450b-a449-82fcae19569d" providerId="ADAL" clId="{F603F7E9-18D2-4F15-8E38-2B82038E9885}" dt="2019-02-20T05:13:49.885" v="67" actId="20577"/>
          <ac:spMkLst>
            <pc:docMk/>
            <pc:sldMk cId="3156380730" sldId="583"/>
            <ac:spMk id="2" creationId="{E44F0099-2741-4F72-9F03-6B45CB00F732}"/>
          </ac:spMkLst>
        </pc:spChg>
        <pc:spChg chg="mod">
          <ac:chgData name="Geiger, Michael J" userId="13cae92b-b37c-450b-a449-82fcae19569d" providerId="ADAL" clId="{F603F7E9-18D2-4F15-8E38-2B82038E9885}" dt="2019-02-20T05:17:38.710" v="854" actId="27636"/>
          <ac:spMkLst>
            <pc:docMk/>
            <pc:sldMk cId="3156380730" sldId="583"/>
            <ac:spMk id="3" creationId="{79AA0EB1-6F66-4D19-B671-622165CA800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4434E4-41A5-AE49-B80E-2E829F8A3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117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15F3F-B628-4B45-9850-FDBB917D6C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23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34E03C-07D8-1F40-8D91-8644A1DDDED6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15F3F-B628-4B45-9850-FDBB917D6C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02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C985C2-9357-5F44-AE3E-CC0F8524E399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CDB9EB-C363-B240-9950-AFFD4636FE29}" type="datetime1">
              <a:rPr lang="en-US" smtClean="0"/>
              <a:t>2/20/2019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2233C-5C85-A747-87CA-B562EDC30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4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4F59D-B306-F048-B867-07806AF8A4E6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F235E-BC6B-1743-8A94-7603BE94FB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2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5DC01-0BD1-A14A-85DC-F316C32FB6C7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D5C84-FF97-294E-B6EE-FF7786EF5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7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06F14-2E27-C24C-A1C2-364F5ED084F3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AC613-9858-1C4F-9EA4-9CFDB4059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05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10F37-285D-EE4A-9D01-D7B062B4536B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0CF55-4822-B049-B102-95CC6D23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CB9B9AC-F1D6-934D-AB8C-FD917D07863C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3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2B286-78BA-664F-9591-0516F02107E0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B0E8D-408E-8340-80A0-480F89F4B8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0B377-867C-9D43-87D5-E4AAFBB3C00C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671E3-6EB3-E94E-8A70-54AB1455C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7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938D9-05C3-124F-844D-E18424CBE81E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35559-7B4A-324D-A6C9-F893AA549E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19E01-0DDD-784F-AEDB-C571B001729B}" type="datetime1">
              <a:rPr lang="en-US" smtClean="0"/>
              <a:t>2/20/2019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6942D-7782-794D-9EEF-16C603D03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B96D-F228-B945-AB71-4B6F82F66B9B}" type="datetime1">
              <a:rPr lang="en-US" smtClean="0"/>
              <a:t>2/20/2019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3E7B1-1C9D-7F4A-8092-30167CE00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3766D-EBEB-304E-8CBB-EC520F4B473D}" type="datetime1">
              <a:rPr lang="en-US" smtClean="0"/>
              <a:t>2/20/2019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D331-AA8B-1E48-AB0A-896594335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7C96E-01C9-1E4B-8BE2-A8AC1E986C0B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C5A10-6B11-E24A-B68E-C4725F4CB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01C39-9D8C-1140-93F5-40F0830C3BAF}" type="datetime1">
              <a:rPr lang="en-US" smtClean="0"/>
              <a:t>2/20/2019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D0DBF-ABAC-E04F-BCE6-463678586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D623295-BB46-714F-9C29-20E8CA8D6330}" type="datetime1">
              <a:rPr lang="en-US" smtClean="0"/>
              <a:t>2/20/2019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1CC98639-ACAB-F544-A200-C59D11C9B1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8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12: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Preview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dirty="0" err="1"/>
              <a:t>printf</a:t>
            </a:r>
            <a:r>
              <a:rPr lang="en-US" dirty="0"/>
              <a:t>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printf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(&lt;string&gt;); </a:t>
            </a:r>
            <a:r>
              <a:rPr lang="en-US" dirty="0">
                <a:latin typeface="Courier New"/>
                <a:cs typeface="Courier New"/>
              </a:rPr>
              <a:t>&lt;string&gt;</a:t>
            </a:r>
            <a:r>
              <a:rPr lang="en-US" dirty="0"/>
              <a:t> = characters enclosed in double quotes</a:t>
            </a:r>
          </a:p>
          <a:p>
            <a:pPr lvl="1"/>
            <a:r>
              <a:rPr lang="en-US" dirty="0"/>
              <a:t>May include escape sequence, e.g. 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 (new line)</a:t>
            </a:r>
          </a:p>
          <a:p>
            <a:r>
              <a:rPr lang="en-US" dirty="0"/>
              <a:t>To print variable/expression values, insert </a:t>
            </a:r>
            <a:r>
              <a:rPr lang="en-US" dirty="0">
                <a:latin typeface="Courier New"/>
                <a:cs typeface="Courier New"/>
              </a:rPr>
              <a:t>%&lt;type&gt;</a:t>
            </a:r>
            <a:r>
              <a:rPr lang="en-US" dirty="0"/>
              <a:t> in your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 format string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%c</a:t>
            </a:r>
            <a:r>
              <a:rPr lang="en-US" dirty="0"/>
              <a:t>: single character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%d</a:t>
            </a:r>
            <a:r>
              <a:rPr lang="en-US" dirty="0"/>
              <a:t> or </a:t>
            </a:r>
            <a:r>
              <a:rPr lang="en-US" dirty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/>
              <a:t>: signed decimal integer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/>
                <a:cs typeface="Courier New"/>
              </a:rPr>
              <a:t>%lf</a:t>
            </a:r>
            <a:r>
              <a:rPr lang="en-US" dirty="0"/>
              <a:t>: double</a:t>
            </a:r>
          </a:p>
          <a:p>
            <a:pPr lvl="2"/>
            <a:r>
              <a:rPr lang="en-US" dirty="0"/>
              <a:t>Prints 6 digits after decimal point by default</a:t>
            </a:r>
          </a:p>
          <a:p>
            <a:pPr lvl="2"/>
            <a:r>
              <a:rPr lang="en-US" dirty="0"/>
              <a:t>To control # digits, use precision </a:t>
            </a:r>
          </a:p>
          <a:p>
            <a:pPr lvl="3"/>
            <a:r>
              <a:rPr lang="en-US" dirty="0">
                <a:latin typeface="Courier New"/>
                <a:cs typeface="Courier New"/>
              </a:rPr>
              <a:t>"%.4lf"</a:t>
            </a:r>
            <a:r>
              <a:rPr lang="en-US" dirty="0"/>
              <a:t> prints with 4 digits (4th digit rounds)</a:t>
            </a:r>
          </a:p>
          <a:p>
            <a:pPr lvl="3"/>
            <a:r>
              <a:rPr lang="en-US" dirty="0">
                <a:latin typeface="Courier New"/>
                <a:cs typeface="Courier New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r>
              <a:rPr lang="en-US" dirty="0"/>
              <a:t>Each </a:t>
            </a:r>
            <a:r>
              <a:rPr lang="en-US" dirty="0">
                <a:latin typeface="Courier New"/>
                <a:cs typeface="Courier New"/>
              </a:rPr>
              <a:t>%&lt;type&gt;</a:t>
            </a:r>
            <a:r>
              <a:rPr lang="en-US" dirty="0"/>
              <a:t> corresponds to expression that follows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("a=%.3f, b=%.2f", a, b);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7787EB-C64E-BE40-976F-182F38D88FAC}" type="datetime1">
              <a:rPr lang="en-US" sz="1200" smtClean="0">
                <a:latin typeface="Garamond"/>
                <a:cs typeface="Garamond"/>
              </a:rPr>
              <a:t>2/20/2019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ECE Application Programming: Exam 1 Preview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 smtClean="0">
                <a:latin typeface="Garamond"/>
                <a:cs typeface="Garamond"/>
              </a:rPr>
              <a:pPr/>
              <a:t>10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8112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scanf()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To read input, use format </a:t>
            </a:r>
            <a:r>
              <a:rPr lang="en-US" dirty="0" err="1">
                <a:latin typeface="Arial" charset="0"/>
              </a:rPr>
              <a:t>specifiers</a:t>
            </a:r>
            <a:r>
              <a:rPr lang="en-US" dirty="0">
                <a:latin typeface="Arial" charset="0"/>
              </a:rPr>
              <a:t> in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 </a:t>
            </a:r>
            <a:r>
              <a:rPr lang="en-US" dirty="0">
                <a:latin typeface="Arial" charset="0"/>
              </a:rPr>
              <a:t>format string, followed by addresses of variables</a:t>
            </a:r>
          </a:p>
          <a:p>
            <a:pPr lvl="1"/>
            <a:r>
              <a:rPr lang="en-US" sz="2800" dirty="0" err="1">
                <a:latin typeface="Courier New" charset="0"/>
              </a:rPr>
              <a:t>scanf</a:t>
            </a:r>
            <a:r>
              <a:rPr lang="en-US" sz="2800" dirty="0">
                <a:latin typeface="Courier New" charset="0"/>
              </a:rPr>
              <a:t>("%d %</a:t>
            </a:r>
            <a:r>
              <a:rPr lang="en-US" sz="2800" dirty="0" err="1">
                <a:latin typeface="Courier New" charset="0"/>
              </a:rPr>
              <a:t>f",&amp;hours,&amp;rate</a:t>
            </a:r>
            <a:r>
              <a:rPr lang="en-US" sz="2800" dirty="0">
                <a:latin typeface="Courier New" charset="0"/>
              </a:rPr>
              <a:t>);</a:t>
            </a:r>
          </a:p>
          <a:p>
            <a:r>
              <a:rPr lang="en-US" dirty="0">
                <a:latin typeface="Arial" charset="0"/>
              </a:rPr>
              <a:t>Space in format string only matters if using </a:t>
            </a:r>
            <a:r>
              <a:rPr lang="en-US" dirty="0">
                <a:latin typeface="Courier New" charset="0"/>
                <a:cs typeface="Courier New" charset="0"/>
              </a:rPr>
              <a:t>%c </a:t>
            </a:r>
            <a:r>
              <a:rPr lang="en-US" dirty="0">
                <a:latin typeface="Arial" charset="0"/>
              </a:rPr>
              <a:t>format </a:t>
            </a:r>
            <a:r>
              <a:rPr lang="en-US" dirty="0" err="1">
                <a:latin typeface="Arial" charset="0"/>
              </a:rPr>
              <a:t>specifier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If input format doesn’t match </a:t>
            </a:r>
            <a:r>
              <a:rPr lang="en-US" dirty="0" err="1">
                <a:latin typeface="Arial" charset="0"/>
              </a:rPr>
              <a:t>specifier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stops and returns # values successfully read</a:t>
            </a:r>
          </a:p>
          <a:p>
            <a:pPr lvl="1"/>
            <a:r>
              <a:rPr lang="en-US" dirty="0">
                <a:latin typeface="Arial" charset="0"/>
              </a:rPr>
              <a:t>Given: </a:t>
            </a:r>
            <a:r>
              <a:rPr lang="en-US" dirty="0">
                <a:latin typeface="Courier New"/>
                <a:cs typeface="Courier New"/>
              </a:rPr>
              <a:t>n = </a:t>
            </a:r>
            <a:r>
              <a:rPr lang="en-US" dirty="0" err="1">
                <a:latin typeface="Courier New"/>
                <a:cs typeface="Courier New"/>
              </a:rPr>
              <a:t>scanf</a:t>
            </a:r>
            <a:r>
              <a:rPr lang="en-US" dirty="0">
                <a:latin typeface="Courier New"/>
                <a:cs typeface="Courier New"/>
              </a:rPr>
              <a:t>("%d %d”, &amp;x, &amp;y);</a:t>
            </a:r>
          </a:p>
          <a:p>
            <a:pPr lvl="2"/>
            <a:r>
              <a:rPr lang="en-US" dirty="0">
                <a:latin typeface="Arial" charset="0"/>
              </a:rPr>
              <a:t>If input is: </a:t>
            </a:r>
            <a:r>
              <a:rPr lang="en-US" dirty="0">
                <a:latin typeface="Courier New"/>
                <a:cs typeface="Courier New"/>
              </a:rPr>
              <a:t>3 5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x = 3, y = 5, n = 2</a:t>
            </a:r>
          </a:p>
          <a:p>
            <a:pPr lvl="2"/>
            <a:r>
              <a:rPr lang="en-US" dirty="0">
                <a:latin typeface="Arial" charset="0"/>
                <a:sym typeface="Wingdings"/>
              </a:rPr>
              <a:t>If input is: </a:t>
            </a:r>
            <a:r>
              <a:rPr lang="en-US" dirty="0">
                <a:latin typeface="Courier New"/>
                <a:cs typeface="Courier New"/>
                <a:sym typeface="Wingdings"/>
              </a:rPr>
              <a:t>3 A</a:t>
            </a:r>
            <a:r>
              <a:rPr lang="en-US" dirty="0">
                <a:latin typeface="Arial" charset="0"/>
                <a:sym typeface="Wingdings"/>
              </a:rPr>
              <a:t>  </a:t>
            </a:r>
            <a:r>
              <a:rPr lang="en-US" dirty="0">
                <a:latin typeface="Courier New"/>
                <a:cs typeface="Courier New"/>
                <a:sym typeface="Wingdings"/>
              </a:rPr>
              <a:t>x = 3, y = ?, n = 1</a:t>
            </a:r>
          </a:p>
          <a:p>
            <a:pPr lvl="2"/>
            <a:r>
              <a:rPr lang="en-US" dirty="0">
                <a:latin typeface="Arial" charset="0"/>
                <a:sym typeface="Wingdings"/>
              </a:rPr>
              <a:t>If input is: </a:t>
            </a:r>
            <a:r>
              <a:rPr lang="en-US" dirty="0">
                <a:latin typeface="Courier New"/>
                <a:cs typeface="Courier New"/>
                <a:sym typeface="Wingdings"/>
              </a:rPr>
              <a:t>A 3</a:t>
            </a:r>
            <a:r>
              <a:rPr lang="en-US" dirty="0">
                <a:latin typeface="Arial" charset="0"/>
                <a:sym typeface="Wingdings"/>
              </a:rPr>
              <a:t>  </a:t>
            </a:r>
            <a:r>
              <a:rPr lang="en-US" dirty="0">
                <a:latin typeface="Courier New"/>
                <a:cs typeface="Courier New"/>
                <a:sym typeface="Wingdings"/>
              </a:rPr>
              <a:t>x = ?, y = ?, n </a:t>
            </a:r>
            <a:r>
              <a:rPr lang="en-US">
                <a:latin typeface="Courier New"/>
                <a:cs typeface="Courier New"/>
                <a:sym typeface="Wingdings"/>
              </a:rPr>
              <a:t>= 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B99E68-494B-204D-ADA3-8DE9BA52E7B0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6C010-7CE5-6843-B884-E4598B941BD8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97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Conditional execution using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AND 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>
                <a:cs typeface="Courier New" pitchFamily="49" charset="0"/>
              </a:rPr>
              <a:t>OR: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e.g.,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AD8500-9B28-A746-B6A6-BF65C5FC5C52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range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Common application of if statements: checking to see if value falls inside/outside desired range</a:t>
            </a:r>
          </a:p>
          <a:p>
            <a:endParaRPr lang="en-US" dirty="0"/>
          </a:p>
          <a:p>
            <a:r>
              <a:rPr lang="en-US" dirty="0"/>
              <a:t>Value inside range </a:t>
            </a:r>
            <a:r>
              <a:rPr lang="en-US" dirty="0">
                <a:sym typeface="Wingdings"/>
              </a:rPr>
              <a:t> inside both endpoints</a:t>
            </a:r>
          </a:p>
          <a:p>
            <a:pPr lvl="1"/>
            <a:r>
              <a:rPr lang="en-US" dirty="0">
                <a:sym typeface="Wingdings"/>
              </a:rPr>
              <a:t>AND together tests for each endpoint</a:t>
            </a:r>
          </a:p>
          <a:p>
            <a:pPr lvl="1"/>
            <a:r>
              <a:rPr lang="en-US" dirty="0">
                <a:sym typeface="Wingdings"/>
              </a:rPr>
              <a:t>Ex: </a:t>
            </a:r>
            <a:r>
              <a:rPr lang="en-US" dirty="0">
                <a:latin typeface="Courier New"/>
                <a:cs typeface="Courier New"/>
                <a:sym typeface="Wingdings"/>
              </a:rPr>
              <a:t>if (x &gt;= 1 &amp;&amp; x &lt;= 10)</a:t>
            </a:r>
          </a:p>
          <a:p>
            <a:r>
              <a:rPr lang="en-US" dirty="0">
                <a:sym typeface="Wingdings"/>
              </a:rPr>
              <a:t>Value outside range  outside either endpoint</a:t>
            </a:r>
          </a:p>
          <a:p>
            <a:pPr lvl="1"/>
            <a:r>
              <a:rPr lang="en-US" dirty="0">
                <a:sym typeface="Wingdings"/>
              </a:rPr>
              <a:t>OR together tests for each endpoint</a:t>
            </a:r>
          </a:p>
          <a:p>
            <a:pPr lvl="1"/>
            <a:r>
              <a:rPr lang="en-US" dirty="0">
                <a:sym typeface="Wingdings"/>
              </a:rPr>
              <a:t>Ex: </a:t>
            </a:r>
            <a:r>
              <a:rPr lang="en-US" dirty="0">
                <a:latin typeface="Courier New"/>
                <a:cs typeface="Courier New"/>
                <a:sym typeface="Wingdings"/>
              </a:rPr>
              <a:t>if (x &lt; 1 || x &gt;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0FE-AAAA-DF4F-916D-CA917C395BDB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7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When checking multiple exact values for expression, more sense to use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E240CD-5119-5D42-9CD6-73B4B7EFA8CD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5F729F-FBB9-744A-85E9-4B22F76AD260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1—</a:t>
            </a:r>
            <a:r>
              <a:rPr lang="en-US" b="1" u="sng" dirty="0">
                <a:latin typeface="Arial" charset="0"/>
              </a:rPr>
              <a:t>PLEASE BE ON TIME!!!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Text exercises due 3 days after each lecture</a:t>
            </a:r>
          </a:p>
          <a:p>
            <a:pPr lvl="1"/>
            <a:r>
              <a:rPr lang="en-US" dirty="0"/>
              <a:t>Program 3 due Monday, 2/25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1: Friday, 2/22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/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You must attend the section for which you are registered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A2E732-EFD0-3940-8A0D-7C84C8B6BD02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052FB5-A6C5-164E-99EC-C7FA6CDD7E95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Announcements/reminders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Text exercises due 3 days after each lecture</a:t>
            </a:r>
          </a:p>
          <a:p>
            <a:r>
              <a:rPr lang="en-US" dirty="0"/>
              <a:t>Program 3 due Monday, 2/25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Exam 1: Friday, 2/22</a:t>
            </a:r>
          </a:p>
          <a:p>
            <a:pPr lvl="1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1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You must attend the section for which you are registered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6DF272-4B10-014C-A915-1C885626E878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764684-DD23-C749-80F2-5A18170DAA9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1 Preview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General exam notes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policies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Review of material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C077-23C0-6142-B501-7DD2FAF849F6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0E8D-408E-8340-80A0-480F89F4B8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0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50 minutes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We’ll start </a:t>
            </a:r>
            <a:r>
              <a:rPr lang="en-US" sz="2200">
                <a:latin typeface="Arial" charset="0"/>
              </a:rPr>
              <a:t>at 8:00 or 12:00—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err="1">
                <a:latin typeface="Arial" charset="0"/>
              </a:rPr>
              <a:t>Lec</a:t>
            </a:r>
            <a:r>
              <a:rPr lang="en-US" sz="2600" dirty="0">
                <a:latin typeface="Arial" charset="0"/>
              </a:rPr>
              <a:t>. 11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You will not be tested on design process, IDEs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Material starts with basic C program structure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3 sections (each with multiple parts, so ~10 questions) + 1 extra credit question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Operators, </a:t>
            </a:r>
            <a:r>
              <a:rPr lang="en-US" sz="2200" dirty="0" err="1">
                <a:latin typeface="Arial" charset="0"/>
              </a:rPr>
              <a:t>printf</a:t>
            </a:r>
            <a:r>
              <a:rPr lang="en-US" sz="2200" dirty="0">
                <a:latin typeface="Arial" charset="0"/>
              </a:rPr>
              <a:t>(), </a:t>
            </a:r>
            <a:r>
              <a:rPr lang="en-US" sz="2200" dirty="0" err="1">
                <a:latin typeface="Arial" charset="0"/>
              </a:rPr>
              <a:t>scanf</a:t>
            </a:r>
            <a:r>
              <a:rPr lang="en-US" sz="2200" dirty="0">
                <a:latin typeface="Arial" charset="0"/>
              </a:rPr>
              <a:t>() </a:t>
            </a:r>
            <a:r>
              <a:rPr lang="en-US" sz="2200" i="1" dirty="0">
                <a:solidFill>
                  <a:srgbClr val="FF0000"/>
                </a:solidFill>
                <a:latin typeface="Arial" charset="0"/>
              </a:rPr>
              <a:t>(code reading/writing)</a:t>
            </a:r>
            <a:endParaRPr lang="en-US" sz="22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Conditional statements </a:t>
            </a:r>
            <a:r>
              <a:rPr lang="en-US" sz="2200" i="1" dirty="0">
                <a:solidFill>
                  <a:srgbClr val="FF0000"/>
                </a:solidFill>
                <a:latin typeface="Arial" charset="0"/>
              </a:rPr>
              <a:t>(code reading/writing)</a:t>
            </a:r>
            <a:endParaRPr lang="en-US" sz="22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While/do-while loops </a:t>
            </a:r>
            <a:r>
              <a:rPr lang="en-US" sz="2200" i="1" dirty="0">
                <a:solidFill>
                  <a:srgbClr val="FF0000"/>
                </a:solidFill>
                <a:latin typeface="Arial" charset="0"/>
              </a:rPr>
              <a:t>(multiple choice)</a:t>
            </a:r>
            <a:endParaRPr lang="en-US" sz="22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Extra credit may cover any (or all) of these topics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CACB5D-7D42-5143-84A4-159C87227F6C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F0099-2741-4F72-9F03-6B45CB00F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A0EB1-6F66-4D19-B671-622165CA8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Multiple choice</a:t>
            </a:r>
          </a:p>
          <a:p>
            <a:pPr lvl="1"/>
            <a:r>
              <a:rPr lang="en-US" dirty="0"/>
              <a:t>Some have exactly 1 correct answer</a:t>
            </a:r>
          </a:p>
          <a:p>
            <a:pPr lvl="1"/>
            <a:r>
              <a:rPr lang="en-US" dirty="0"/>
              <a:t>Others may have more than 1 correct answer</a:t>
            </a:r>
          </a:p>
          <a:p>
            <a:pPr lvl="1"/>
            <a:r>
              <a:rPr lang="en-US" u="sng" dirty="0"/>
              <a:t>Read these problems carefully!</a:t>
            </a:r>
            <a:endParaRPr lang="en-US" dirty="0"/>
          </a:p>
          <a:p>
            <a:r>
              <a:rPr lang="en-US" dirty="0"/>
              <a:t>Code reading</a:t>
            </a:r>
          </a:p>
          <a:p>
            <a:pPr lvl="1"/>
            <a:r>
              <a:rPr lang="en-US" dirty="0"/>
              <a:t>Given short program, determine its output</a:t>
            </a:r>
          </a:p>
          <a:p>
            <a:pPr lvl="1"/>
            <a:r>
              <a:rPr lang="en-US" dirty="0"/>
              <a:t>Everything, including spaces &amp; formatting, matters</a:t>
            </a:r>
          </a:p>
          <a:p>
            <a:r>
              <a:rPr lang="en-US" dirty="0"/>
              <a:t>Code writing</a:t>
            </a:r>
          </a:p>
          <a:p>
            <a:pPr lvl="1"/>
            <a:r>
              <a:rPr lang="en-US" dirty="0"/>
              <a:t>Given partially complete program, finish it</a:t>
            </a:r>
          </a:p>
          <a:p>
            <a:pPr lvl="1"/>
            <a:r>
              <a:rPr lang="en-US" dirty="0"/>
              <a:t>Write </a:t>
            </a:r>
            <a:r>
              <a:rPr lang="en-US" u="sng" dirty="0"/>
              <a:t>all</a:t>
            </a:r>
            <a:r>
              <a:rPr lang="en-US" dirty="0"/>
              <a:t> code to meet specification</a:t>
            </a:r>
          </a:p>
          <a:p>
            <a:pPr lvl="2"/>
            <a:r>
              <a:rPr lang="en-US" dirty="0"/>
              <a:t>Some obvious blanks to fill—example: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("__", __);</a:t>
            </a:r>
          </a:p>
          <a:p>
            <a:pPr lvl="2"/>
            <a:r>
              <a:rPr lang="en-US" dirty="0"/>
              <a:t>Other completely empty spaces you can use to write code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D181-2916-4193-B84B-D4CE18F7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B286-78BA-664F-9591-0516F02107E0}" type="datetime1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8CF16-B7D3-4C08-9AEE-49C55568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4F003-1856-4E3B-B0EF-9F44968C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0E8D-408E-8340-80A0-480F89F4B8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8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Prior to passing out exam, your instructor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You must leave your cell phone either with me or clearly visible on the table near your seat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0310CC2-5106-8946-8E59-1CA4EC88FC03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A3C80-E581-384F-80E7-E978009F656A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874DB4-10D1-D147-8FCB-6E3C0DCFA68B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483A71-FBFF-2C4B-83D7-1E3412DA8362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Review: Data types, variables, constants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Four basic data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float, double, char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Variables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Have name, type, value, memory location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Variable declarations: examples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float a, b;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double m = 2.35;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aramond" charset="0"/>
              </a:rPr>
              <a:t>Review: C operators &amp; operator order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1683C1-61E5-1B43-A08F-CAFA7DC535BD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</p:spTree>
    <p:extLst>
      <p:ext uri="{BB962C8B-B14F-4D97-AF65-F5344CB8AC3E}">
        <p14:creationId xmlns:p14="http://schemas.microsoft.com/office/powerpoint/2010/main" val="24863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Operators and statements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Operators can be used either with constants or variables</a:t>
            </a:r>
          </a:p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D93A9B-AD13-C54E-977A-8E9B01C0E408}" type="datetime1">
              <a:rPr lang="en-US" smtClean="0">
                <a:latin typeface="Garamond" charset="0"/>
              </a:rPr>
              <a:t>2/20/2019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AC5AE-A358-C84A-AB6D-373BEA2E6378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16276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11204</TotalTime>
  <Words>1099</Words>
  <Application>Microsoft Office PowerPoint</Application>
  <PresentationFormat>On-screen Show (4:3)</PresentationFormat>
  <Paragraphs>207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Courier New</vt:lpstr>
      <vt:lpstr>Garamond</vt:lpstr>
      <vt:lpstr>Wingdings</vt:lpstr>
      <vt:lpstr>Edge</vt:lpstr>
      <vt:lpstr>EECE.2160 ECE Application Programming</vt:lpstr>
      <vt:lpstr>Announcements/reminders</vt:lpstr>
      <vt:lpstr>Lecture outline</vt:lpstr>
      <vt:lpstr>Exam 1 notes</vt:lpstr>
      <vt:lpstr>Question types</vt:lpstr>
      <vt:lpstr>Test policies</vt:lpstr>
      <vt:lpstr>Review: Data types, variables, constants</vt:lpstr>
      <vt:lpstr>Review: C operators &amp; operator order</vt:lpstr>
      <vt:lpstr>Review: Operators and statements</vt:lpstr>
      <vt:lpstr>Review: printf() basics</vt:lpstr>
      <vt:lpstr>Review: scanf()</vt:lpstr>
      <vt:lpstr>Review: if statements</vt:lpstr>
      <vt:lpstr>Review: range checking</vt:lpstr>
      <vt:lpstr>Review: switch statements</vt:lpstr>
      <vt:lpstr>Review: while/do-while loops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1668</cp:revision>
  <dcterms:created xsi:type="dcterms:W3CDTF">2006-04-03T05:03:01Z</dcterms:created>
  <dcterms:modified xsi:type="dcterms:W3CDTF">2019-02-20T17:04:07Z</dcterms:modified>
</cp:coreProperties>
</file>