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508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04" r:id="rId13"/>
    <p:sldId id="505" r:id="rId14"/>
    <p:sldId id="506" r:id="rId15"/>
    <p:sldId id="507" r:id="rId16"/>
    <p:sldId id="44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3" autoAdjust="0"/>
    <p:restoredTop sz="89522" autoAdjust="0"/>
  </p:normalViewPr>
  <p:slideViewPr>
    <p:cSldViewPr>
      <p:cViewPr>
        <p:scale>
          <a:sx n="66" d="100"/>
          <a:sy n="66" d="100"/>
        </p:scale>
        <p:origin x="2304" y="5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38C43A-2060-724E-93F8-5A8B5B74D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954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ABAE79-3484-3F4A-AC4E-9368C5C51E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664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1E12125-815B-0245-B75F-39FC6FA21EDE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5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A07DF0-B9B5-E848-851E-D84C0F9A9357}" type="datetime1">
              <a:rPr lang="en-US" smtClean="0"/>
              <a:t>9/18/18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197C4-EA3A-E744-9967-4CC138320F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10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3DBEAA-411D-CB40-8DF2-DC8A8B3BEC35}" type="datetime1">
              <a:rPr lang="en-US" smtClean="0"/>
              <a:t>9/18/18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D038AF-2944-9440-BA33-00D1663CB8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67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DC4C3F-AAAE-3C46-A274-252C27624538}" type="datetime1">
              <a:rPr lang="en-US" smtClean="0"/>
              <a:t>9/18/18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C3F1FE-D474-7247-9D7B-5F5174779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39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0AF8C-8E8D-B44A-B9FF-05DC2354F826}" type="datetime1">
              <a:rPr lang="en-US" smtClean="0"/>
              <a:t>9/18/18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E5765-A6F2-1B4A-BAA8-F5722BDE49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9FB99B-8FBD-424D-AF73-6B6FB3844C7E}" type="datetime1">
              <a:rPr lang="en-US" smtClean="0"/>
              <a:t>9/18/18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DECDA-BB23-6F45-A01B-8EBEA0C7E7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1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25AEC3-EBFC-1948-8B16-63F4785B374C}" type="datetime1">
              <a:rPr lang="en-US" smtClean="0"/>
              <a:t>9/18/18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65DDC6-BD7B-C04E-8355-6377F95CA8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2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B3B890-E050-7845-9B15-7F9AFEFD1ED2}" type="datetime1">
              <a:rPr lang="en-US" smtClean="0"/>
              <a:t>9/18/18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11D64-193C-094C-BCB3-312DF683C4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2CA6E-9CD4-C24B-B173-505AFAF8112D}" type="datetime1">
              <a:rPr lang="en-US" smtClean="0"/>
              <a:t>9/18/18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7F077C-9291-3D41-A2C0-1A409DFC81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2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B668B0-1073-CC4E-B75F-0F2647977183}" type="datetime1">
              <a:rPr lang="en-US" smtClean="0"/>
              <a:t>9/18/18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F5329-ECE2-B04B-86D0-4C17A893CF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95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D2C2B-8EC4-084E-8A99-29209273CF65}" type="datetime1">
              <a:rPr lang="en-US" smtClean="0"/>
              <a:t>9/18/18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BC17C-34DE-2D48-973D-4C641400A8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65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6D9D5A-2557-8247-A93B-194468489BFD}" type="datetime1">
              <a:rPr lang="en-US" smtClean="0"/>
              <a:t>9/18/18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3CA43-16EA-6340-AE39-EEB8936733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94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82611-57ED-F94F-85DC-D8495B5FF4D6}" type="datetime1">
              <a:rPr lang="en-US" smtClean="0"/>
              <a:t>9/18/18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06575-3E2A-C146-9B22-2CDDFC1995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79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1893A-02CA-154B-8541-3FCF0C55D705}" type="datetime1">
              <a:rPr lang="en-US" smtClean="0"/>
              <a:t>9/18/18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7C7C1F-6F19-0344-A304-98B2D9175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3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B47DD787-8B39-814C-8B8D-D185DA31D7E1}" type="datetime1">
              <a:rPr lang="en-US" smtClean="0"/>
              <a:t>9/18/18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A059C876-EC7D-554D-8191-F737481D7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91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  <p:sldLayoutId id="2147484489" r:id="rId12"/>
    <p:sldLayoutId id="2147484490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2018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>
                <a:solidFill>
                  <a:srgbClr val="0000FF"/>
                </a:solidFill>
                <a:latin typeface="Arial" charset="0"/>
              </a:rPr>
              <a:t>7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</a:t>
            </a:r>
            <a:endParaRPr lang="en-US" b="1" dirty="0">
              <a:solidFill>
                <a:srgbClr val="0000FF"/>
              </a:solidFill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If statements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&lt;statement&gt; </a:t>
            </a:r>
            <a:r>
              <a:rPr lang="en-US">
                <a:latin typeface="Arial" charset="0"/>
              </a:rPr>
              <a:t>can be one or more lines</a:t>
            </a:r>
          </a:p>
          <a:p>
            <a:pPr lvl="1"/>
            <a:r>
              <a:rPr lang="en-US">
                <a:latin typeface="Arial" charset="0"/>
              </a:rPr>
              <a:t>If just one line, no additional formatting needed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If multiple lines, statement is block enclosed by { }</a:t>
            </a:r>
          </a:p>
          <a:p>
            <a:pPr lvl="2"/>
            <a:r>
              <a:rPr lang="en-US">
                <a:latin typeface="Courier New" charset="0"/>
                <a:cs typeface="Courier New" charset="0"/>
              </a:rPr>
              <a:t>if (x &lt; 3)	 {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printf(“x = %d\n”, x);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	x = x + 3;</a:t>
            </a:r>
          </a:p>
          <a:p>
            <a:pPr lvl="2">
              <a:buFont typeface="Wingdings" charset="0"/>
              <a:buNone/>
            </a:pPr>
            <a:r>
              <a:rPr lang="en-US">
                <a:latin typeface="Courier New" charset="0"/>
                <a:cs typeface="Courier New" charset="0"/>
              </a:rPr>
              <a:t>	}</a:t>
            </a:r>
          </a:p>
          <a:p>
            <a:r>
              <a:rPr lang="en-US">
                <a:latin typeface="Courier New" charset="0"/>
                <a:cs typeface="Courier New" charset="0"/>
              </a:rPr>
              <a:t>else</a:t>
            </a:r>
            <a:r>
              <a:rPr lang="en-US">
                <a:latin typeface="Arial" charset="0"/>
                <a:cs typeface="Courier New" charset="0"/>
              </a:rPr>
              <a:t> part is optional—covers cases if condition is not 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705E2E-7463-7247-AD2D-6EDE2F8B6BAA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E87E618-74C8-924D-946D-51F1B146BE6D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 &gt; b)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a;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big = b;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(a+6*3-43)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printf("wow is this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   printf("this is not cool");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/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 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49E99C-3A11-D24C-B256-C99605AB7838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1914567-F7BB-3C4E-B9A2-863BFFB3E022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(common pitfalls) 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8458200" cy="502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x=12345;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if (x=3)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printf("x is not 3\n");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}</a:t>
            </a:r>
          </a:p>
          <a:p>
            <a:pPr>
              <a:spcBef>
                <a:spcPct val="50000"/>
              </a:spcBef>
            </a:pPr>
            <a:endParaRPr lang="en-US" sz="18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1800"/>
              <a:t>This code will ALWAYS print:</a:t>
            </a:r>
            <a:br>
              <a:rPr lang="en-US" sz="1800"/>
            </a:br>
            <a:r>
              <a:rPr lang="en-US" sz="1800">
                <a:latin typeface="Courier New" charset="0"/>
              </a:rPr>
              <a:t>x is 3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0" y="1219200"/>
            <a:ext cx="4267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a single equals means ASSIGN.</a:t>
            </a:r>
          </a:p>
          <a:p>
            <a:pPr>
              <a:spcBef>
                <a:spcPct val="50000"/>
              </a:spcBef>
            </a:pPr>
            <a:r>
              <a:rPr lang="en-US" sz="1800"/>
              <a:t>a double equal must be used to check for equality.</a:t>
            </a:r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H="1">
            <a:off x="1524000" y="1447800"/>
            <a:ext cx="2209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426A6D-BC6C-E842-9444-8786F2045D9A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DADECEB-20E9-5241-A87C-DA70ECD9CCD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800600" y="228600"/>
            <a:ext cx="40386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if  (example) 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42900" y="381000"/>
            <a:ext cx="8458200" cy="627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void main(void)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float a,b,c,disc;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: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scanf("%f %f %f",&amp;a,&amp;b,&amp;c);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if (a==0)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disc = b*b-4*a*c;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if (  disc &lt; 0 )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else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{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	// statements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	}</a:t>
            </a:r>
            <a:br>
              <a:rPr lang="en-US" sz="1800">
                <a:latin typeface="Courier New" charset="0"/>
              </a:rPr>
            </a:br>
            <a:r>
              <a:rPr lang="en-US" sz="1800">
                <a:latin typeface="Courier New" charset="0"/>
              </a:rPr>
              <a:t>	}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Courier New" charset="0"/>
              </a:rPr>
              <a:t>}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585739-E390-F242-9613-BB02107AF39D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7248EA-B196-7C47-93CF-1FA25E8F44A1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if statements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does the following code print?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B0D08D0-2CBD-F341-B00C-8B3E3E909943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4A14EC-9402-2944-911E-0A2AB516C2A8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 = 3;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7;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(x &gt; 2)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Condition is true, since 3 &gt; 2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- 2;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set to 1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x = x + 2;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((y % 2) == 1) 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Tests if y is an odd number--true condition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y = -x;		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set to -1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if ((x != 0) &amp;&amp; (y != -1))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First part of condition is true,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				   second part is false--overall false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y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s-E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s-ES" dirty="0" smtClean="0">
                <a:latin typeface="Courier New" pitchFamily="49" charset="0"/>
                <a:cs typeface="Courier New" pitchFamily="49" charset="0"/>
              </a:rPr>
              <a:t>("x = %d, y = %d\n", x, y);  </a:t>
            </a:r>
            <a:r>
              <a:rPr lang="es-E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</a:t>
            </a:r>
            <a:r>
              <a:rPr lang="es-E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Prints</a:t>
            </a:r>
            <a:r>
              <a:rPr lang="es-E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: x = 1, y = -1</a:t>
            </a:r>
            <a:endParaRPr lang="es-ES" dirty="0" smtClean="0"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return 0;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4849E6D-D797-B149-BB18-FE16CAA3ECFB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AD4E12-6A1E-8448-A737-D0BFF7821C6F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 smtClean="0">
                <a:latin typeface="Arial" charset="0"/>
              </a:rPr>
              <a:t>Range checking with if </a:t>
            </a:r>
            <a:r>
              <a:rPr lang="en-US" dirty="0" smtClean="0">
                <a:latin typeface="Arial" charset="0"/>
              </a:rPr>
              <a:t>statements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Grader: </a:t>
            </a:r>
            <a:r>
              <a:rPr lang="en-US" dirty="0" err="1"/>
              <a:t>Pakin</a:t>
            </a:r>
            <a:r>
              <a:rPr lang="en-US" dirty="0"/>
              <a:t> </a:t>
            </a:r>
            <a:r>
              <a:rPr lang="en-US" dirty="0" err="1"/>
              <a:t>Pongcheewin</a:t>
            </a:r>
            <a:endParaRPr lang="en-US" dirty="0"/>
          </a:p>
          <a:p>
            <a:pPr lvl="2"/>
            <a:r>
              <a:rPr lang="en-US" u="sng" dirty="0"/>
              <a:t>E-mail:</a:t>
            </a:r>
            <a:r>
              <a:rPr lang="en-US" dirty="0"/>
              <a:t> </a:t>
            </a:r>
            <a:r>
              <a:rPr lang="en-US" dirty="0" err="1"/>
              <a:t>Pakin_Pongcheewin@student.uml.edu</a:t>
            </a:r>
            <a:endParaRPr lang="en-US" dirty="0"/>
          </a:p>
          <a:p>
            <a:pPr lvl="2"/>
            <a:r>
              <a:rPr lang="en-US" u="sng" dirty="0"/>
              <a:t>Hours:</a:t>
            </a:r>
            <a:r>
              <a:rPr lang="en-US" dirty="0"/>
              <a:t> W/F 2-6 (please contact by e-mail first)</a:t>
            </a:r>
            <a:endParaRPr lang="en-US" u="sng" dirty="0"/>
          </a:p>
          <a:p>
            <a:pPr lvl="1"/>
            <a:r>
              <a:rPr lang="en-US" dirty="0"/>
              <a:t>Program 1 style grades posted</a:t>
            </a:r>
          </a:p>
          <a:p>
            <a:pPr lvl="2"/>
            <a:r>
              <a:rPr lang="en-US" dirty="0"/>
              <a:t>Resubmissions due Wed, 9/26</a:t>
            </a:r>
          </a:p>
          <a:p>
            <a:pPr lvl="2"/>
            <a:r>
              <a:rPr lang="en-US" u="sng" dirty="0"/>
              <a:t>You must e-mail Dr. Geiger and </a:t>
            </a:r>
            <a:r>
              <a:rPr lang="en-US" u="sng" dirty="0" err="1"/>
              <a:t>Pakin</a:t>
            </a:r>
            <a:r>
              <a:rPr lang="en-US" u="sng" dirty="0"/>
              <a:t> when you resubmit</a:t>
            </a:r>
          </a:p>
          <a:p>
            <a:pPr lvl="1"/>
            <a:r>
              <a:rPr lang="en-US" dirty="0"/>
              <a:t>Program 2 due Friday, 9/21</a:t>
            </a:r>
          </a:p>
          <a:p>
            <a:pPr lvl="1"/>
            <a:r>
              <a:rPr lang="en-US"/>
              <a:t>Program 3 posted; due Monday, 10/1</a:t>
            </a:r>
          </a:p>
          <a:p>
            <a:pPr lvl="1"/>
            <a:endParaRPr lang="en-US" dirty="0"/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61E021-850B-C149-AB14-641BF605A0AB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43239-3F92-014A-BA12-02006EC147A1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260475"/>
            <a:ext cx="8229600" cy="49879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Grader: </a:t>
            </a:r>
            <a:r>
              <a:rPr lang="en-US" dirty="0" err="1" smtClean="0"/>
              <a:t>Pakin</a:t>
            </a:r>
            <a:r>
              <a:rPr lang="en-US" dirty="0" smtClean="0"/>
              <a:t> </a:t>
            </a:r>
            <a:r>
              <a:rPr lang="en-US" dirty="0" err="1" smtClean="0"/>
              <a:t>Pongcheewin</a:t>
            </a:r>
            <a:endParaRPr lang="en-US" dirty="0" smtClean="0"/>
          </a:p>
          <a:p>
            <a:pPr lvl="2"/>
            <a:r>
              <a:rPr lang="en-US" u="sng" dirty="0" smtClean="0"/>
              <a:t>E-mail:</a:t>
            </a:r>
            <a:r>
              <a:rPr lang="en-US" dirty="0" smtClean="0"/>
              <a:t> </a:t>
            </a:r>
            <a:r>
              <a:rPr lang="en-US" dirty="0" err="1" smtClean="0"/>
              <a:t>Pakin_Pongcheewin@student.uml.edu</a:t>
            </a:r>
            <a:endParaRPr lang="en-US" dirty="0" smtClean="0"/>
          </a:p>
          <a:p>
            <a:pPr lvl="2"/>
            <a:r>
              <a:rPr lang="en-US" u="sng" dirty="0" smtClean="0"/>
              <a:t>Hours:</a:t>
            </a:r>
            <a:r>
              <a:rPr lang="en-US" dirty="0" smtClean="0"/>
              <a:t> W/F 2-6 (please contact by e-mail first)</a:t>
            </a:r>
            <a:endParaRPr lang="en-US" u="sng" dirty="0" smtClean="0"/>
          </a:p>
          <a:p>
            <a:pPr lvl="1"/>
            <a:r>
              <a:rPr lang="en-US" dirty="0" smtClean="0"/>
              <a:t>Program </a:t>
            </a:r>
            <a:r>
              <a:rPr lang="en-US" dirty="0"/>
              <a:t>1 style grades posted</a:t>
            </a:r>
          </a:p>
          <a:p>
            <a:pPr lvl="2"/>
            <a:r>
              <a:rPr lang="en-US" dirty="0"/>
              <a:t>Resubmissions due </a:t>
            </a:r>
            <a:r>
              <a:rPr lang="en-US" dirty="0" smtClean="0"/>
              <a:t>Wed, 9/26</a:t>
            </a:r>
          </a:p>
          <a:p>
            <a:pPr lvl="2"/>
            <a:r>
              <a:rPr lang="en-US" u="sng" dirty="0" smtClean="0"/>
              <a:t>You must e-mail Dr. Geiger and </a:t>
            </a:r>
            <a:r>
              <a:rPr lang="en-US" u="sng" dirty="0" err="1" smtClean="0"/>
              <a:t>Pakin</a:t>
            </a:r>
            <a:r>
              <a:rPr lang="en-US" u="sng" dirty="0" smtClean="0"/>
              <a:t> when you resubmit</a:t>
            </a:r>
            <a:endParaRPr lang="en-US" u="sng" dirty="0"/>
          </a:p>
          <a:p>
            <a:pPr lvl="1"/>
            <a:r>
              <a:rPr lang="en-US" dirty="0"/>
              <a:t>Program 2 due Friday, </a:t>
            </a:r>
            <a:r>
              <a:rPr lang="en-US" dirty="0" smtClean="0"/>
              <a:t>9/21</a:t>
            </a:r>
          </a:p>
          <a:p>
            <a:pPr lvl="1"/>
            <a:r>
              <a:rPr lang="en-US" dirty="0" smtClean="0"/>
              <a:t>Program 3 posted; due Monday, 10/1</a:t>
            </a:r>
            <a:endParaRPr lang="en-US" dirty="0"/>
          </a:p>
          <a:p>
            <a:r>
              <a:rPr lang="en-US" dirty="0" smtClean="0"/>
              <a:t>Today’s </a:t>
            </a:r>
            <a:r>
              <a:rPr lang="en-US" dirty="0" smtClean="0"/>
              <a:t>lecture</a:t>
            </a:r>
          </a:p>
          <a:p>
            <a:pPr lvl="1"/>
            <a:r>
              <a:rPr lang="en-US" dirty="0" smtClean="0"/>
              <a:t>If statements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04F477A-1EB6-744D-B753-DB5DB296C505}" type="datetime1">
              <a:rPr lang="en-US" smtClean="0"/>
              <a:t>9/18/18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7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BC74BF9-1558-BA41-A72B-4B6143C69A8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Flowchart basics</a:t>
            </a:r>
            <a:endParaRPr lang="en-US" dirty="0">
              <a:latin typeface="Garamond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CB10E13-B373-DC40-8C38-76A2BB3D8AB4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  <p:extLst>
      <p:ext uri="{BB962C8B-B14F-4D97-AF65-F5344CB8AC3E}">
        <p14:creationId xmlns:p14="http://schemas.microsoft.com/office/powerpoint/2010/main" val="8430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</a:t>
            </a:r>
          </a:p>
        </p:txBody>
      </p:sp>
      <p:sp>
        <p:nvSpPr>
          <p:cNvPr id="512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</a:rPr>
              <a:t>Conditionally </a:t>
            </a:r>
            <a:r>
              <a:rPr lang="en-US" dirty="0">
                <a:latin typeface="Arial" charset="0"/>
              </a:rPr>
              <a:t>execute some path</a:t>
            </a: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May want to:</a:t>
            </a:r>
          </a:p>
          <a:p>
            <a:pPr lvl="1"/>
            <a:r>
              <a:rPr lang="en-US" dirty="0">
                <a:latin typeface="Arial" charset="0"/>
              </a:rPr>
              <a:t>Only perform operation if condition is true: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F8D94CE-DE5B-4648-BAAA-2F999475C105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F82310-066E-A64B-A369-0C2FC5D4B4B7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990600" y="1905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28" name="Line 15"/>
          <p:cNvSpPr>
            <a:spLocks noChangeShapeType="1"/>
          </p:cNvSpPr>
          <p:nvPr/>
        </p:nvSpPr>
        <p:spPr bwMode="auto">
          <a:xfrm>
            <a:off x="2362200" y="2286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6"/>
          <p:cNvSpPr>
            <a:spLocks noChangeShapeType="1"/>
          </p:cNvSpPr>
          <p:nvPr/>
        </p:nvSpPr>
        <p:spPr bwMode="auto">
          <a:xfrm>
            <a:off x="167640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7"/>
          <p:cNvSpPr txBox="1">
            <a:spLocks noChangeArrowheads="1"/>
          </p:cNvSpPr>
          <p:nvPr/>
        </p:nvSpPr>
        <p:spPr bwMode="auto">
          <a:xfrm>
            <a:off x="2057400" y="1981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1" name="Text Box 18"/>
          <p:cNvSpPr txBox="1">
            <a:spLocks noChangeArrowheads="1"/>
          </p:cNvSpPr>
          <p:nvPr/>
        </p:nvSpPr>
        <p:spPr bwMode="auto">
          <a:xfrm>
            <a:off x="914400" y="2667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2" name="AutoShape 14"/>
          <p:cNvSpPr>
            <a:spLocks noChangeArrowheads="1"/>
          </p:cNvSpPr>
          <p:nvPr/>
        </p:nvSpPr>
        <p:spPr bwMode="auto">
          <a:xfrm>
            <a:off x="990600" y="46482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5133" name="Line 16"/>
          <p:cNvSpPr>
            <a:spLocks noChangeShapeType="1"/>
          </p:cNvSpPr>
          <p:nvPr/>
        </p:nvSpPr>
        <p:spPr bwMode="auto">
          <a:xfrm>
            <a:off x="1676400" y="5410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2057400" y="47244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914400" y="54102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5136" name="TextBox 24"/>
          <p:cNvSpPr txBox="1">
            <a:spLocks noChangeArrowheads="1"/>
          </p:cNvSpPr>
          <p:nvPr/>
        </p:nvSpPr>
        <p:spPr bwMode="auto">
          <a:xfrm>
            <a:off x="2286000" y="52578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29" name="Elbow Connector 28"/>
          <p:cNvCxnSpPr>
            <a:stCxn id="5132" idx="3"/>
            <a:endCxn id="5136" idx="0"/>
          </p:cNvCxnSpPr>
          <p:nvPr/>
        </p:nvCxnSpPr>
        <p:spPr>
          <a:xfrm>
            <a:off x="2362200" y="50292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5136" idx="2"/>
          </p:cNvCxnSpPr>
          <p:nvPr/>
        </p:nvCxnSpPr>
        <p:spPr>
          <a:xfrm rot="5400000">
            <a:off x="2283619" y="5020469"/>
            <a:ext cx="195262" cy="14097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Perform one operation if condition is true, another if false: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541FEAA-F12C-1F4C-B910-1B76E3570B8D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A9FFBE-F8D9-F548-99F9-A4FE9E1ED577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51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6152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6154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6151" idx="3"/>
            <a:endCxn id="6154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6154" idx="2"/>
          </p:cNvCxnSpPr>
          <p:nvPr/>
        </p:nvCxnSpPr>
        <p:spPr>
          <a:xfrm rot="5400000">
            <a:off x="1810544" y="3442494"/>
            <a:ext cx="1147762" cy="14033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7" name="TextBox 14"/>
          <p:cNvSpPr txBox="1">
            <a:spLocks noChangeArrowheads="1"/>
          </p:cNvSpPr>
          <p:nvPr/>
        </p:nvSpPr>
        <p:spPr bwMode="auto">
          <a:xfrm>
            <a:off x="914400" y="38100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19" name="Straight Arrow Connector 18"/>
          <p:cNvCxnSpPr>
            <a:stCxn id="6157" idx="2"/>
          </p:cNvCxnSpPr>
          <p:nvPr/>
        </p:nvCxnSpPr>
        <p:spPr>
          <a:xfrm>
            <a:off x="1714500" y="4179888"/>
            <a:ext cx="6350" cy="7731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151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Decisions (cont.)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May want to:</a:t>
            </a:r>
          </a:p>
          <a:p>
            <a:pPr lvl="1"/>
            <a:r>
              <a:rPr lang="en-US">
                <a:latin typeface="Arial" charset="0"/>
              </a:rPr>
              <a:t>Check multiple conditions, in order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8ED91C-7826-264D-84AA-3BCC6BE21FBC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38BBB0-8127-B24D-95F5-C6FF1E257CC4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7175" name="AutoShape 14"/>
          <p:cNvSpPr>
            <a:spLocks noChangeArrowheads="1"/>
          </p:cNvSpPr>
          <p:nvPr/>
        </p:nvSpPr>
        <p:spPr bwMode="auto">
          <a:xfrm>
            <a:off x="990600" y="2590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7176" name="Text Box 17"/>
          <p:cNvSpPr txBox="1">
            <a:spLocks noChangeArrowheads="1"/>
          </p:cNvSpPr>
          <p:nvPr/>
        </p:nvSpPr>
        <p:spPr bwMode="auto">
          <a:xfrm>
            <a:off x="2057400" y="2667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77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7178" name="TextBox 10"/>
          <p:cNvSpPr txBox="1">
            <a:spLocks noChangeArrowheads="1"/>
          </p:cNvSpPr>
          <p:nvPr/>
        </p:nvSpPr>
        <p:spPr bwMode="auto">
          <a:xfrm>
            <a:off x="2286000" y="32004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+ 1</a:t>
            </a:r>
          </a:p>
        </p:txBody>
      </p:sp>
      <p:cxnSp>
        <p:nvCxnSpPr>
          <p:cNvPr id="12" name="Elbow Connector 11"/>
          <p:cNvCxnSpPr>
            <a:stCxn id="7175" idx="3"/>
            <a:endCxn id="7178" idx="0"/>
          </p:cNvCxnSpPr>
          <p:nvPr/>
        </p:nvCxnSpPr>
        <p:spPr>
          <a:xfrm>
            <a:off x="2362200" y="29718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178" idx="3"/>
          </p:cNvCxnSpPr>
          <p:nvPr/>
        </p:nvCxnSpPr>
        <p:spPr>
          <a:xfrm>
            <a:off x="3886200" y="3384550"/>
            <a:ext cx="914400" cy="263525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1" name="TextBox 14"/>
          <p:cNvSpPr txBox="1">
            <a:spLocks noChangeArrowheads="1"/>
          </p:cNvSpPr>
          <p:nvPr/>
        </p:nvSpPr>
        <p:spPr bwMode="auto">
          <a:xfrm>
            <a:off x="2286000" y="44196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x - 1</a:t>
            </a:r>
          </a:p>
        </p:txBody>
      </p:sp>
      <p:cxnSp>
        <p:nvCxnSpPr>
          <p:cNvPr id="22" name="Straight Arrow Connector 21"/>
          <p:cNvCxnSpPr>
            <a:stCxn id="7175" idx="2"/>
          </p:cNvCxnSpPr>
          <p:nvPr/>
        </p:nvCxnSpPr>
        <p:spPr>
          <a:xfrm>
            <a:off x="1676400" y="3352800"/>
            <a:ext cx="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3" name="AutoShape 14"/>
          <p:cNvSpPr>
            <a:spLocks noChangeArrowheads="1"/>
          </p:cNvSpPr>
          <p:nvPr/>
        </p:nvSpPr>
        <p:spPr bwMode="auto">
          <a:xfrm>
            <a:off x="990600" y="3810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B=1?</a:t>
            </a:r>
          </a:p>
        </p:txBody>
      </p:sp>
      <p:sp>
        <p:nvSpPr>
          <p:cNvPr id="7184" name="Text Box 17"/>
          <p:cNvSpPr txBox="1">
            <a:spLocks noChangeArrowheads="1"/>
          </p:cNvSpPr>
          <p:nvPr/>
        </p:nvSpPr>
        <p:spPr bwMode="auto">
          <a:xfrm>
            <a:off x="2057400" y="3886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7185" name="Text Box 18"/>
          <p:cNvSpPr txBox="1">
            <a:spLocks noChangeArrowheads="1"/>
          </p:cNvSpPr>
          <p:nvPr/>
        </p:nvSpPr>
        <p:spPr bwMode="auto">
          <a:xfrm>
            <a:off x="914400" y="4572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362200" y="4191000"/>
            <a:ext cx="723900" cy="228600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>
          <a:xfrm>
            <a:off x="1676400" y="5399088"/>
            <a:ext cx="3124200" cy="239712"/>
          </a:xfrm>
          <a:prstGeom prst="bentConnector3">
            <a:avLst>
              <a:gd name="adj1" fmla="val -24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181" idx="2"/>
          </p:cNvCxnSpPr>
          <p:nvPr/>
        </p:nvCxnSpPr>
        <p:spPr>
          <a:xfrm>
            <a:off x="3086100" y="4789488"/>
            <a:ext cx="0" cy="8493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9" name="TextBox 31"/>
          <p:cNvSpPr txBox="1">
            <a:spLocks noChangeArrowheads="1"/>
          </p:cNvSpPr>
          <p:nvPr/>
        </p:nvSpPr>
        <p:spPr bwMode="auto">
          <a:xfrm>
            <a:off x="914400" y="5029200"/>
            <a:ext cx="1600200" cy="369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1800"/>
              <a:t>X = 0</a:t>
            </a:r>
          </a:p>
        </p:txBody>
      </p:sp>
      <p:cxnSp>
        <p:nvCxnSpPr>
          <p:cNvPr id="36" name="Straight Arrow Connector 35"/>
          <p:cNvCxnSpPr>
            <a:stCxn id="7183" idx="2"/>
            <a:endCxn id="7189" idx="0"/>
          </p:cNvCxnSpPr>
          <p:nvPr/>
        </p:nvCxnSpPr>
        <p:spPr>
          <a:xfrm>
            <a:off x="1676400" y="4572000"/>
            <a:ext cx="38100" cy="457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Frequently want to conditionally execute code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Range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Error checking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Different decisions based on input, or result of operation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Basic conditional execution: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if</a:t>
            </a:r>
            <a:r>
              <a:rPr lang="en-US" dirty="0" smtClean="0">
                <a:ea typeface="+mn-ea"/>
              </a:rPr>
              <a:t> statement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Form: 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/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if (&lt;expression&gt;)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[ else				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brackets show</a:t>
            </a:r>
            <a:endParaRPr lang="en-US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&lt;statement&gt; ]		</a:t>
            </a:r>
            <a:r>
              <a:rPr lang="en-US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i="1" dirty="0" smtClean="0">
                <a:solidFill>
                  <a:srgbClr val="FF0000"/>
                </a:solidFill>
                <a:cs typeface="Courier New" pitchFamily="49" charset="0"/>
              </a:rPr>
              <a:t> is optional</a:t>
            </a:r>
            <a:endParaRPr lang="en-US" i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8450B5-7E29-E340-B246-40DFDEBEE597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2383527-FDCC-B249-8BF7-C24A23F5C14A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&lt;expression&gt;</a:t>
            </a:r>
            <a:r>
              <a:rPr lang="en-US">
                <a:latin typeface="Arial" charset="0"/>
              </a:rPr>
              <a:t> can be any valid expression</a:t>
            </a:r>
          </a:p>
          <a:p>
            <a:pPr lvl="1"/>
            <a:r>
              <a:rPr lang="en-US">
                <a:latin typeface="Arial" charset="0"/>
              </a:rPr>
              <a:t>Considered “false” if 0, “true” if nonzero</a:t>
            </a:r>
          </a:p>
          <a:p>
            <a:pPr lvl="1"/>
            <a:r>
              <a:rPr lang="en-US">
                <a:latin typeface="Arial" charset="0"/>
              </a:rPr>
              <a:t>Can use comparisons:</a:t>
            </a:r>
          </a:p>
          <a:p>
            <a:pPr lvl="2"/>
            <a:r>
              <a:rPr lang="en-US">
                <a:latin typeface="Arial" charset="0"/>
              </a:rPr>
              <a:t>Greater than/less than:  </a:t>
            </a:r>
            <a:r>
              <a:rPr lang="en-US">
                <a:latin typeface="Courier New" charset="0"/>
                <a:cs typeface="Courier New" charset="0"/>
              </a:rPr>
              <a:t>&gt;   &lt;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(a &lt; b)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Greater than or equal/less than or equal:	</a:t>
            </a:r>
            <a:r>
              <a:rPr lang="en-US">
                <a:latin typeface="Courier New" charset="0"/>
                <a:cs typeface="Courier New" charset="0"/>
              </a:rPr>
              <a:t>&gt;=   &lt;=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(x &lt;= 20)</a:t>
            </a:r>
          </a:p>
          <a:p>
            <a:pPr lvl="2"/>
            <a:r>
              <a:rPr lang="en-US">
                <a:latin typeface="Arial" charset="0"/>
                <a:cs typeface="Courier New" charset="0"/>
              </a:rPr>
              <a:t>Equal/not equal:  </a:t>
            </a:r>
            <a:r>
              <a:rPr lang="en-US">
                <a:latin typeface="Courier New" charset="0"/>
                <a:cs typeface="Courier New" charset="0"/>
              </a:rPr>
              <a:t>==   !=</a:t>
            </a:r>
          </a:p>
          <a:p>
            <a:pPr lvl="3"/>
            <a:r>
              <a:rPr lang="en-US">
                <a:latin typeface="Arial" charset="0"/>
              </a:rPr>
              <a:t>e.g. </a:t>
            </a:r>
            <a:r>
              <a:rPr lang="en-US">
                <a:latin typeface="Courier New" charset="0"/>
                <a:cs typeface="Courier New" charset="0"/>
              </a:rPr>
              <a:t>if (var ==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4DB25E-7280-5A47-8653-FB877F13FB83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86C8A69-C35B-F14F-981B-502E2261F577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if</a:t>
            </a:r>
            <a:r>
              <a:rPr lang="en-US">
                <a:latin typeface="Garamond" charset="0"/>
              </a:rPr>
              <a:t> statements (cont.)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&lt;expression&gt;</a:t>
            </a:r>
            <a:r>
              <a:rPr lang="en-US" dirty="0">
                <a:latin typeface="Arial" charset="0"/>
              </a:rPr>
              <a:t> can be any valid expression</a:t>
            </a:r>
            <a:endParaRPr lang="en-US" dirty="0"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combine multiple conditions using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AND: </a:t>
            </a:r>
            <a:r>
              <a:rPr lang="en-US" dirty="0">
                <a:latin typeface="Courier New" charset="0"/>
                <a:cs typeface="Courier New" charset="0"/>
              </a:rPr>
              <a:t>&amp;&amp;</a:t>
            </a:r>
            <a:endParaRPr lang="en-US" dirty="0">
              <a:latin typeface="Arial" charset="0"/>
              <a:cs typeface="Courier New" charset="0"/>
            </a:endParaRP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Logical OR: </a:t>
            </a:r>
            <a:r>
              <a:rPr lang="en-US" dirty="0">
                <a:latin typeface="Courier New" charset="0"/>
                <a:cs typeface="Courier New" charset="0"/>
              </a:rPr>
              <a:t>||</a:t>
            </a:r>
          </a:p>
          <a:p>
            <a:pPr lvl="3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((x &lt; 3) &amp;&amp; (y &gt; 5</a:t>
            </a:r>
            <a:r>
              <a:rPr lang="en-US" dirty="0" smtClean="0">
                <a:latin typeface="Courier New" charset="0"/>
                <a:cs typeface="Courier New" charset="0"/>
              </a:rPr>
              <a:t>))</a:t>
            </a:r>
            <a:endParaRPr lang="en-US" dirty="0">
              <a:solidFill>
                <a:srgbClr val="FF0000"/>
              </a:solidFill>
              <a:latin typeface="Arial" charset="0"/>
              <a:cs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Can test inverse of condition using logical NOT: !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Arial" charset="0"/>
                <a:cs typeface="Courier New" charset="0"/>
              </a:rPr>
              <a:t>e.g. </a:t>
            </a:r>
            <a:r>
              <a:rPr lang="en-US" dirty="0">
                <a:latin typeface="Courier New" charset="0"/>
                <a:cs typeface="Courier New" charset="0"/>
              </a:rPr>
              <a:t>if (!(x &lt; 3))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 </a:t>
            </a:r>
            <a:r>
              <a:rPr lang="en-US" dirty="0">
                <a:latin typeface="Arial" charset="0"/>
                <a:cs typeface="Courier New" charset="0"/>
                <a:sym typeface="Wingdings" charset="0"/>
              </a:rPr>
              <a:t>equivalent to </a:t>
            </a:r>
            <a:r>
              <a:rPr lang="en-US" dirty="0">
                <a:latin typeface="Courier New" charset="0"/>
                <a:cs typeface="Courier New" charset="0"/>
                <a:sym typeface="Wingdings" charset="0"/>
              </a:rPr>
              <a:t>if (x &gt;= 3)</a:t>
            </a:r>
            <a:endParaRPr lang="en-US" dirty="0"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" charset="0"/>
              </a:rPr>
              <a:t>These operators: </a:t>
            </a:r>
            <a:r>
              <a:rPr lang="en-US" u="sng" dirty="0">
                <a:latin typeface="Arial" charset="0"/>
              </a:rPr>
              <a:t>not</a:t>
            </a:r>
            <a:r>
              <a:rPr lang="en-US" dirty="0">
                <a:latin typeface="Arial" charset="0"/>
              </a:rPr>
              <a:t> bitwise operators!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 B</a:t>
            </a:r>
            <a:r>
              <a:rPr lang="en-US" dirty="0">
                <a:latin typeface="Arial" charset="0"/>
              </a:rPr>
              <a:t> is a bitwise operation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ourier New" charset="0"/>
                <a:cs typeface="Courier New" charset="0"/>
              </a:rPr>
              <a:t>A &amp;&amp; B</a:t>
            </a:r>
            <a:r>
              <a:rPr lang="en-US" dirty="0">
                <a:latin typeface="Arial" charset="0"/>
              </a:rPr>
              <a:t> has only 2 possible results: 0 or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non-zero</a:t>
            </a:r>
            <a:r>
              <a:rPr lang="ja-JP" altLang="en-US" dirty="0">
                <a:latin typeface="Arial" charset="0"/>
              </a:rPr>
              <a:t>”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F96383-D006-FB43-A433-5523937A9F73}" type="datetime1">
              <a:rPr lang="en-US" smtClean="0">
                <a:latin typeface="Garamond" charset="0"/>
              </a:rPr>
              <a:t>9/18/18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7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B4729FC-98FA-E548-AB29-2CF34F08D77B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7983</TotalTime>
  <Words>703</Words>
  <Application>Microsoft Macintosh PowerPoint</Application>
  <PresentationFormat>On-screen Show (4:3)</PresentationFormat>
  <Paragraphs>226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Flowchart basics</vt:lpstr>
      <vt:lpstr>Decisions</vt:lpstr>
      <vt:lpstr>Decisions (cont.)</vt:lpstr>
      <vt:lpstr>Decisions (cont.)</vt:lpstr>
      <vt:lpstr>if statements</vt:lpstr>
      <vt:lpstr>if statements (cont.)</vt:lpstr>
      <vt:lpstr>if statements (cont.) </vt:lpstr>
      <vt:lpstr>if statements (cont.)</vt:lpstr>
      <vt:lpstr>if  </vt:lpstr>
      <vt:lpstr>if  (common pitfalls) </vt:lpstr>
      <vt:lpstr>if  (example) </vt:lpstr>
      <vt:lpstr>Example: if statements </vt:lpstr>
      <vt:lpstr>Example solution</vt:lpstr>
      <vt:lpstr>Final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Microsoft Office User</cp:lastModifiedBy>
  <cp:revision>1608</cp:revision>
  <dcterms:created xsi:type="dcterms:W3CDTF">2006-04-03T05:03:01Z</dcterms:created>
  <dcterms:modified xsi:type="dcterms:W3CDTF">2018-09-19T00:54:46Z</dcterms:modified>
</cp:coreProperties>
</file>