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1"/>
  </p:notesMasterIdLst>
  <p:handoutMasterIdLst>
    <p:handoutMasterId r:id="rId12"/>
  </p:handoutMasterIdLst>
  <p:sldIdLst>
    <p:sldId id="256" r:id="rId2"/>
    <p:sldId id="518" r:id="rId3"/>
    <p:sldId id="543" r:id="rId4"/>
    <p:sldId id="542" r:id="rId5"/>
    <p:sldId id="544" r:id="rId6"/>
    <p:sldId id="545" r:id="rId7"/>
    <p:sldId id="539" r:id="rId8"/>
    <p:sldId id="546" r:id="rId9"/>
    <p:sldId id="410" r:id="rId10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69"/>
  </p:normalViewPr>
  <p:slideViewPr>
    <p:cSldViewPr>
      <p:cViewPr>
        <p:scale>
          <a:sx n="66" d="100"/>
          <a:sy n="66" d="100"/>
        </p:scale>
        <p:origin x="2424" y="6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25E8251-A0E9-634C-9599-3DFF0431B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9163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A573D6B-9D99-FE44-89F3-2F1DFD60CB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1332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4C53314-0FB4-9F48-AB9B-590D0D157153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8304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573D6B-9D99-FE44-89F3-2F1DFD60CB2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228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573D6B-9D99-FE44-89F3-2F1DFD60CB2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677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7F9F9-2F23-E24D-B448-9F2079363376}" type="datetime1">
              <a:rPr lang="en-US" smtClean="0"/>
              <a:t>11/26/18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14889-257B-6F47-8AFB-CBF8C43AF6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858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292966-4D18-204A-B91B-B0110918AEB7}" type="datetime1">
              <a:rPr lang="en-US" smtClean="0"/>
              <a:t>11/26/18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641A5-6E24-924E-9D08-160ABAB75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373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6F088-C68E-6142-8DFE-CD710FE9DF8D}" type="datetime1">
              <a:rPr lang="en-US" smtClean="0"/>
              <a:t>11/26/18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1BF9E-C34E-FF45-A3E5-B3D968EB2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1481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A55E9D-0044-F342-87ED-62183666DA56}" type="datetime1">
              <a:rPr lang="en-US" smtClean="0"/>
              <a:t>11/26/18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2AFB1-79C3-B348-9C1A-B976DA6D3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820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C7F0D9-46DF-BD4D-96A2-1107A5714547}" type="datetime1">
              <a:rPr lang="en-US" smtClean="0"/>
              <a:t>11/26/18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3423D-64F0-3E41-A96E-BB7A1CC1C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452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BDE8AE-32E0-114A-9846-75598CBA3938}" type="datetime1">
              <a:rPr lang="en-US" smtClean="0"/>
              <a:t>11/26/18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9CFE6-C5D5-024F-8CE3-7E4D4E1004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442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FD7FE-9B86-9741-979E-0F548790A173}" type="datetime1">
              <a:rPr lang="en-US" smtClean="0"/>
              <a:t>11/26/18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8F8AF-611E-B842-9EB7-41DB0AAF67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844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476D0-07C1-E74F-BFDA-B568325D1600}" type="datetime1">
              <a:rPr lang="en-US" smtClean="0"/>
              <a:t>11/26/18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58F30-D49A-B24E-8C89-E31321571D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065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23933-4793-C24A-8125-707860367C50}" type="datetime1">
              <a:rPr lang="en-US" smtClean="0"/>
              <a:t>11/26/18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8E432F-E896-354B-A4DB-FE5EA787C7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898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7E3FF-0F52-944F-A350-7B2A89474595}" type="datetime1">
              <a:rPr lang="en-US" smtClean="0"/>
              <a:t>11/26/18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4166D-38EE-AF43-9327-8BEBD48990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919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852AAD-D629-BC4E-A2E9-CCF6F0F4C859}" type="datetime1">
              <a:rPr lang="en-US" smtClean="0"/>
              <a:t>11/26/18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B8AB0-AD99-1649-A3F7-7918F018AC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84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2B3D7-1F67-E34B-A2A9-B8BF67268EA2}" type="datetime1">
              <a:rPr lang="en-US" smtClean="0"/>
              <a:t>11/26/18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344F4-6149-4045-9258-0B4842A544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382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9B696-8143-6546-82D5-FC48B421D6A3}" type="datetime1">
              <a:rPr lang="en-US" smtClean="0"/>
              <a:t>11/26/18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115B5-8D45-6348-9427-E215CC138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513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pPr>
              <a:defRPr/>
            </a:pPr>
            <a:fld id="{F7E827A5-8277-7642-9EF7-C1EE4F76DB60}" type="datetime1">
              <a:rPr lang="en-US" smtClean="0"/>
              <a:t>11/26/18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pPr>
              <a:defRPr/>
            </a:pPr>
            <a:fld id="{B83408AC-AA72-3347-9A60-99EAAD7C2A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01" r:id="rId1"/>
    <p:sldLayoutId id="2147484789" r:id="rId2"/>
    <p:sldLayoutId id="2147484790" r:id="rId3"/>
    <p:sldLayoutId id="2147484791" r:id="rId4"/>
    <p:sldLayoutId id="2147484792" r:id="rId5"/>
    <p:sldLayoutId id="2147484793" r:id="rId6"/>
    <p:sldLayoutId id="2147484794" r:id="rId7"/>
    <p:sldLayoutId id="2147484795" r:id="rId8"/>
    <p:sldLayoutId id="2147484796" r:id="rId9"/>
    <p:sldLayoutId id="2147484797" r:id="rId10"/>
    <p:sldLayoutId id="2147484798" r:id="rId11"/>
    <p:sldLayoutId id="2147484799" r:id="rId12"/>
    <p:sldLayoutId id="2147484800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 smtClean="0">
                <a:latin typeface="Arial" charset="0"/>
              </a:rPr>
              <a:t>Fall 2018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30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 smtClean="0">
                <a:latin typeface="Arial" charset="0"/>
              </a:rPr>
              <a:t>Structures review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18434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>
                <a:latin typeface="Arial" charset="0"/>
              </a:rPr>
              <a:t>Program </a:t>
            </a:r>
            <a:r>
              <a:rPr lang="en-US" dirty="0" smtClean="0">
                <a:latin typeface="Arial" charset="0"/>
              </a:rPr>
              <a:t>5 regrades due today</a:t>
            </a:r>
          </a:p>
          <a:p>
            <a:pPr lvl="1"/>
            <a:r>
              <a:rPr lang="en-US" dirty="0" smtClean="0">
                <a:latin typeface="Arial" charset="0"/>
              </a:rPr>
              <a:t>Program 6 late penalties—last day for -1 penalty</a:t>
            </a:r>
          </a:p>
          <a:p>
            <a:pPr lvl="2"/>
            <a:r>
              <a:rPr lang="en-US" dirty="0" smtClean="0">
                <a:latin typeface="Arial" charset="0"/>
              </a:rPr>
              <a:t>Late penalties capped at -1 between Tuesday, 11/20 and Monday, 11/26</a:t>
            </a:r>
          </a:p>
          <a:p>
            <a:pPr lvl="2"/>
            <a:r>
              <a:rPr lang="en-US" dirty="0" smtClean="0">
                <a:latin typeface="Arial" charset="0"/>
              </a:rPr>
              <a:t>Penalties begin increasing again Tuesday, 11/27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Program </a:t>
            </a:r>
            <a:r>
              <a:rPr lang="en-US" dirty="0" smtClean="0">
                <a:latin typeface="Arial" charset="0"/>
              </a:rPr>
              <a:t>7 due Tuesday, 12/4</a:t>
            </a:r>
            <a:endParaRPr lang="en-US" dirty="0">
              <a:latin typeface="Arial" charset="0"/>
            </a:endParaRPr>
          </a:p>
          <a:p>
            <a:pPr lvl="1"/>
            <a:endParaRPr lang="en-US" dirty="0" smtClean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Today’s lecture: Structures ... again	</a:t>
            </a:r>
          </a:p>
          <a:p>
            <a:pPr lvl="1"/>
            <a:r>
              <a:rPr lang="en-US" dirty="0" smtClean="0">
                <a:latin typeface="Arial" charset="0"/>
              </a:rPr>
              <a:t>An attempt to tie together everything we’ve covered about structures into one lecture</a:t>
            </a:r>
            <a:endParaRPr lang="en-US" dirty="0">
              <a:latin typeface="Arial" charset="0"/>
            </a:endParaRPr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E0896F8-578A-9040-93F7-BE48E7F861A0}" type="datetime1">
              <a:rPr lang="en-US" sz="1200" smtClean="0">
                <a:latin typeface="Garamond" charset="0"/>
              </a:rPr>
              <a:t>11/26/18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 dirty="0"/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4B1580F-54AA-BC4F-9D01-A70E5EDFC21D}" type="slidenum">
              <a:rPr lang="en-US" sz="1200">
                <a:latin typeface="Garamond" charset="0"/>
              </a:rPr>
              <a:pPr eaLnBrk="1" hangingPunct="1"/>
              <a:t>2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16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rarely work with entire structure</a:t>
            </a:r>
          </a:p>
          <a:p>
            <a:pPr lvl="1"/>
            <a:r>
              <a:rPr lang="en-US" dirty="0" smtClean="0"/>
              <a:t>Assignment only—that’s it</a:t>
            </a:r>
          </a:p>
          <a:p>
            <a:r>
              <a:rPr lang="en-US" dirty="0" smtClean="0"/>
              <a:t>Work with individual member(s)</a:t>
            </a:r>
          </a:p>
          <a:p>
            <a:pPr lvl="1"/>
            <a:r>
              <a:rPr lang="en-US" dirty="0" smtClean="0"/>
              <a:t>Must eventually deal with built-in types</a:t>
            </a:r>
          </a:p>
          <a:p>
            <a:pPr lvl="1"/>
            <a:r>
              <a:rPr lang="en-US" dirty="0" smtClean="0"/>
              <a:t>Different modes of access for</a:t>
            </a:r>
          </a:p>
          <a:p>
            <a:pPr lvl="2"/>
            <a:r>
              <a:rPr lang="en-US" dirty="0" smtClean="0"/>
              <a:t>Single structure variable </a:t>
            </a:r>
            <a:r>
              <a:rPr lang="en-US" dirty="0" smtClean="0">
                <a:sym typeface="Wingdings"/>
              </a:rPr>
              <a:t> dot operator</a:t>
            </a:r>
            <a:endParaRPr lang="en-US" dirty="0" smtClean="0"/>
          </a:p>
          <a:p>
            <a:pPr lvl="2"/>
            <a:r>
              <a:rPr lang="en-US" dirty="0" smtClean="0"/>
              <a:t>Pointer to structure variable </a:t>
            </a:r>
            <a:r>
              <a:rPr lang="en-US" dirty="0" smtClean="0">
                <a:sym typeface="Wingdings"/>
              </a:rPr>
              <a:t> arrow operator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Let’s discuss how and why 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BDE8AE-32E0-114A-9846-75598CBA3938}" type="datetime1">
              <a:rPr lang="en-US" smtClean="0"/>
              <a:t>11/26/18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9CFE6-C5D5-024F-8CE3-7E4D4E10042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4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Structures vs.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</a:p>
          <a:p>
            <a:pPr lvl="1"/>
            <a:r>
              <a:rPr lang="en-US" dirty="0" smtClean="0"/>
              <a:t>Pro: simple access (location- or index-based)</a:t>
            </a:r>
          </a:p>
          <a:p>
            <a:pPr lvl="1"/>
            <a:r>
              <a:rPr lang="en-US" dirty="0" smtClean="0"/>
              <a:t>Con: doesn’t support multiple data types</a:t>
            </a:r>
          </a:p>
          <a:p>
            <a:r>
              <a:rPr lang="en-US" dirty="0" smtClean="0"/>
              <a:t>Structures</a:t>
            </a:r>
          </a:p>
          <a:p>
            <a:pPr lvl="1"/>
            <a:r>
              <a:rPr lang="en-US" dirty="0" smtClean="0"/>
              <a:t>Pro: more flexibility in data types</a:t>
            </a:r>
          </a:p>
          <a:p>
            <a:pPr lvl="1"/>
            <a:r>
              <a:rPr lang="en-US" dirty="0" smtClean="0"/>
              <a:t>Con: complex access to members (name-based)</a:t>
            </a:r>
          </a:p>
          <a:p>
            <a:pPr lvl="1"/>
            <a:endParaRPr lang="en-US" dirty="0"/>
          </a:p>
          <a:p>
            <a:r>
              <a:rPr lang="en-US" dirty="0" smtClean="0"/>
              <a:t>Complexity of access due to memory layout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BDE8AE-32E0-114A-9846-75598CBA3938}" type="datetime1">
              <a:rPr lang="en-US" smtClean="0"/>
              <a:t>11/26/18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9CFE6-C5D5-024F-8CE3-7E4D4E10042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03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Dot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with single structure variable</a:t>
            </a:r>
          </a:p>
          <a:p>
            <a:pPr lvl="1"/>
            <a:r>
              <a:rPr lang="en-US" dirty="0" smtClean="0"/>
              <a:t>Must specify specific instance of new data type</a:t>
            </a:r>
          </a:p>
          <a:p>
            <a:r>
              <a:rPr lang="en-US" dirty="0" smtClean="0"/>
              <a:t>General form: &lt;</a:t>
            </a:r>
            <a:r>
              <a:rPr lang="en-US" dirty="0" err="1" smtClean="0"/>
              <a:t>var</a:t>
            </a:r>
            <a:r>
              <a:rPr lang="en-US" dirty="0" smtClean="0"/>
              <a:t> name&gt;.&lt;member name&gt;</a:t>
            </a:r>
          </a:p>
          <a:p>
            <a:r>
              <a:rPr lang="en-US" dirty="0" smtClean="0"/>
              <a:t>Examples </a:t>
            </a:r>
            <a:r>
              <a:rPr lang="en-US" i="1" dirty="0" smtClean="0"/>
              <a:t>(to be handwritten):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BDE8AE-32E0-114A-9846-75598CBA3938}" type="datetime1">
              <a:rPr lang="en-US" smtClean="0"/>
              <a:t>11/26/18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9CFE6-C5D5-024F-8CE3-7E4D4E10042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94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are pointers useful?</a:t>
            </a:r>
          </a:p>
          <a:p>
            <a:pPr lvl="1"/>
            <a:r>
              <a:rPr lang="en-US" dirty="0" smtClean="0"/>
              <a:t>Primarily as pointer arguments</a:t>
            </a:r>
          </a:p>
          <a:p>
            <a:pPr lvl="1"/>
            <a:r>
              <a:rPr lang="en-US" dirty="0" smtClean="0"/>
              <a:t>Allow function to modify data declared outside</a:t>
            </a:r>
          </a:p>
          <a:p>
            <a:r>
              <a:rPr lang="en-US" dirty="0" smtClean="0"/>
              <a:t>Why else are structure pointers useful?</a:t>
            </a:r>
          </a:p>
          <a:p>
            <a:pPr lvl="1"/>
            <a:r>
              <a:rPr lang="en-US" dirty="0" smtClean="0"/>
              <a:t>Hint: how are arrays always passed to functions?</a:t>
            </a:r>
          </a:p>
          <a:p>
            <a:pPr lvl="1"/>
            <a:r>
              <a:rPr lang="en-US" dirty="0" smtClean="0"/>
              <a:t>Saves time and space to pass </a:t>
            </a:r>
            <a:r>
              <a:rPr lang="en-US" dirty="0" err="1" smtClean="0"/>
              <a:t>structs</a:t>
            </a:r>
            <a:r>
              <a:rPr lang="en-US" dirty="0" smtClean="0"/>
              <a:t> by address</a:t>
            </a:r>
          </a:p>
          <a:p>
            <a:endParaRPr lang="en-US" dirty="0" smtClean="0"/>
          </a:p>
          <a:p>
            <a:r>
              <a:rPr lang="en-US" dirty="0" smtClean="0"/>
              <a:t>Use arrow operator—does work of</a:t>
            </a:r>
          </a:p>
          <a:p>
            <a:pPr lvl="1"/>
            <a:r>
              <a:rPr lang="en-US" dirty="0" smtClean="0"/>
              <a:t>Pointer dereferencing</a:t>
            </a:r>
          </a:p>
          <a:p>
            <a:pPr lvl="1"/>
            <a:r>
              <a:rPr lang="en-US" dirty="0" smtClean="0"/>
              <a:t>Member selection (dot operator)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BDE8AE-32E0-114A-9846-75598CBA3938}" type="datetime1">
              <a:rPr lang="en-US" smtClean="0"/>
              <a:t>11/26/18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9CFE6-C5D5-024F-8CE3-7E4D4E10042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486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Nested </a:t>
            </a:r>
            <a:r>
              <a:rPr lang="en-US" dirty="0">
                <a:latin typeface="Garamond" charset="0"/>
              </a:rPr>
              <a:t>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Structures can contain other structures: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 err="1" smtClean="0">
                <a:latin typeface="Courier New" charset="0"/>
                <a:cs typeface="Courier New" charset="0"/>
              </a:rPr>
              <a:t>typedef</a:t>
            </a:r>
            <a:r>
              <a:rPr lang="en-US" dirty="0" smtClean="0">
                <a:latin typeface="Courier New" charset="0"/>
                <a:cs typeface="Courier New" charset="0"/>
              </a:rPr>
              <a:t> </a:t>
            </a:r>
            <a:r>
              <a:rPr lang="en-US" dirty="0" err="1" smtClean="0">
                <a:latin typeface="Courier New" charset="0"/>
                <a:cs typeface="Courier New" charset="0"/>
              </a:rPr>
              <a:t>struct</a:t>
            </a:r>
            <a:r>
              <a:rPr lang="en-US" dirty="0" smtClean="0">
                <a:latin typeface="Courier New" charset="0"/>
                <a:cs typeface="Courier New" charset="0"/>
              </a:rPr>
              <a:t> {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 smtClean="0">
                <a:latin typeface="Courier New" charset="0"/>
                <a:cs typeface="Courier New" charset="0"/>
              </a:rPr>
              <a:t>	char first[50];	// First name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 smtClean="0">
                <a:latin typeface="Courier New" charset="0"/>
                <a:cs typeface="Courier New" charset="0"/>
              </a:rPr>
              <a:t>	char middle;		// Middle initial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 smtClean="0">
                <a:latin typeface="Courier New" charset="0"/>
                <a:cs typeface="Courier New" charset="0"/>
              </a:rPr>
              <a:t>	char last[50];		// Last name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 smtClean="0">
                <a:latin typeface="Courier New" charset="0"/>
                <a:cs typeface="Courier New" charset="0"/>
              </a:rPr>
              <a:t>} Name;</a:t>
            </a:r>
          </a:p>
          <a:p>
            <a:pPr marL="344487" lvl="1" indent="0">
              <a:buFont typeface="Wingdings" charset="0"/>
              <a:buNone/>
              <a:defRPr/>
            </a:pPr>
            <a:endParaRPr lang="en-US" dirty="0" smtClean="0">
              <a:latin typeface="Courier New"/>
              <a:cs typeface="Courier New"/>
            </a:endParaRPr>
          </a:p>
          <a:p>
            <a:pPr marL="344487" lvl="1" indent="0">
              <a:buFont typeface="Wingdings" charset="0"/>
              <a:buNone/>
              <a:defRPr/>
            </a:pPr>
            <a:r>
              <a:rPr lang="en-US" dirty="0" err="1" smtClean="0">
                <a:latin typeface="Courier New"/>
                <a:cs typeface="Courier New"/>
              </a:rPr>
              <a:t>typedef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struct</a:t>
            </a:r>
            <a:r>
              <a:rPr lang="en-US" dirty="0" smtClean="0">
                <a:latin typeface="Courier New"/>
                <a:cs typeface="Courier New"/>
              </a:rPr>
              <a:t> {</a:t>
            </a:r>
          </a:p>
          <a:p>
            <a:pPr marL="344487" lvl="1" indent="0">
              <a:buFont typeface="Wingdings" charset="0"/>
              <a:buNone/>
              <a:defRPr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Name </a:t>
            </a:r>
            <a:r>
              <a:rPr lang="en-US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sname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;		// Student name</a:t>
            </a:r>
          </a:p>
          <a:p>
            <a:pPr marL="344487" lvl="1" indent="0">
              <a:buFont typeface="Wingdings" charset="0"/>
              <a:buNone/>
              <a:defRPr/>
            </a:pP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unsigned 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ID;	// ID #</a:t>
            </a:r>
          </a:p>
          <a:p>
            <a:pPr marL="344487" lvl="1" indent="0">
              <a:buFont typeface="Wingdings" charset="0"/>
              <a:buNone/>
              <a:defRPr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double GPA;		// Grade point</a:t>
            </a:r>
          </a:p>
          <a:p>
            <a:pPr marL="344487" lvl="1" indent="0">
              <a:buFont typeface="Wingdings" charset="0"/>
              <a:buNone/>
              <a:defRPr/>
            </a:pPr>
            <a:r>
              <a:rPr lang="en-US" dirty="0" smtClean="0">
                <a:latin typeface="Courier New"/>
                <a:cs typeface="Courier New"/>
              </a:rPr>
              <a:t>} </a:t>
            </a:r>
            <a:r>
              <a:rPr lang="en-US" dirty="0" err="1" smtClean="0">
                <a:latin typeface="Courier New"/>
                <a:cs typeface="Courier New"/>
              </a:rPr>
              <a:t>SINew</a:t>
            </a:r>
            <a:r>
              <a:rPr lang="en-US" dirty="0" smtClean="0">
                <a:latin typeface="Courier New"/>
                <a:cs typeface="Courier New"/>
              </a:rPr>
              <a:t>;</a:t>
            </a:r>
          </a:p>
          <a:p>
            <a:pPr>
              <a:defRPr/>
            </a:pPr>
            <a:endParaRPr lang="en-US" dirty="0" smtClean="0">
              <a:cs typeface="Arial"/>
            </a:endParaRPr>
          </a:p>
          <a:p>
            <a:pPr lvl="1">
              <a:defRPr/>
            </a:pPr>
            <a:endParaRPr lang="en-US" dirty="0" smtClean="0">
              <a:cs typeface="Arial"/>
            </a:endParaRPr>
          </a:p>
        </p:txBody>
      </p:sp>
      <p:sp>
        <p:nvSpPr>
          <p:cNvPr id="1126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635E4D0-EFE7-ED4D-84DA-53A55EDE74CE}" type="datetime1">
              <a:rPr lang="en-US" sz="1200" smtClean="0">
                <a:latin typeface="Garamond" charset="0"/>
              </a:rPr>
              <a:t>11/26/18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D2A138E-BF1B-244B-964C-BD2811596FD3}" type="slidenum">
              <a:rPr lang="en-US" sz="1200">
                <a:latin typeface="Garamond" charset="0"/>
              </a:rPr>
              <a:pPr/>
              <a:t>7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87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structure accesses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>
                <a:cs typeface="Arial"/>
              </a:rPr>
              <a:t>Will need multiple dot operators to access field within nested structure</a:t>
            </a:r>
          </a:p>
          <a:p>
            <a:pPr lvl="1">
              <a:defRPr/>
            </a:pPr>
            <a:r>
              <a:rPr lang="en-US" dirty="0">
                <a:cs typeface="Arial"/>
              </a:rPr>
              <a:t>Given </a:t>
            </a:r>
            <a:r>
              <a:rPr lang="en-US" dirty="0" err="1">
                <a:latin typeface="Courier New"/>
                <a:cs typeface="Courier New"/>
              </a:rPr>
              <a:t>SINew</a:t>
            </a:r>
            <a:r>
              <a:rPr lang="en-US" dirty="0">
                <a:latin typeface="Courier New"/>
                <a:cs typeface="Courier New"/>
              </a:rPr>
              <a:t> s1;</a:t>
            </a:r>
          </a:p>
          <a:p>
            <a:pPr lvl="1">
              <a:defRPr/>
            </a:pPr>
            <a:r>
              <a:rPr lang="en-US" dirty="0">
                <a:latin typeface="Courier New"/>
                <a:cs typeface="Courier New"/>
              </a:rPr>
              <a:t>s1.sname </a:t>
            </a:r>
            <a:r>
              <a:rPr lang="en-US" dirty="0">
                <a:cs typeface="Arial"/>
                <a:sym typeface="Wingdings"/>
              </a:rPr>
              <a:t> Name structure within </a:t>
            </a:r>
            <a:r>
              <a:rPr lang="en-US" dirty="0">
                <a:latin typeface="Courier New"/>
                <a:cs typeface="Courier New"/>
                <a:sym typeface="Wingdings"/>
              </a:rPr>
              <a:t>s1</a:t>
            </a:r>
          </a:p>
          <a:p>
            <a:pPr lvl="1">
              <a:defRPr/>
            </a:pPr>
            <a:r>
              <a:rPr lang="en-US" dirty="0">
                <a:latin typeface="Courier New"/>
                <a:cs typeface="Courier New"/>
                <a:sym typeface="Wingdings"/>
              </a:rPr>
              <a:t>s1.sname.middle </a:t>
            </a:r>
            <a:r>
              <a:rPr lang="en-US" dirty="0">
                <a:cs typeface="Arial"/>
                <a:sym typeface="Wingdings"/>
              </a:rPr>
              <a:t> middle initial of name within </a:t>
            </a:r>
            <a:r>
              <a:rPr lang="en-US" dirty="0">
                <a:latin typeface="Courier New"/>
                <a:cs typeface="Courier New"/>
                <a:sym typeface="Wingdings"/>
              </a:rPr>
              <a:t>s1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 smtClean="0"/>
              <a:t>Structure pointer typically only to top-level structure</a:t>
            </a:r>
          </a:p>
          <a:p>
            <a:pPr lvl="1"/>
            <a:r>
              <a:rPr lang="en-US" dirty="0" smtClean="0"/>
              <a:t>Given </a:t>
            </a: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SINew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 *</a:t>
            </a: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sp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 = &amp;s1;</a:t>
            </a:r>
          </a:p>
          <a:p>
            <a:pPr lvl="1"/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sp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-&gt;</a:t>
            </a: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sname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 Name structure within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  <a:sym typeface="Wingdings"/>
              </a:rPr>
              <a:t>s1</a:t>
            </a:r>
          </a:p>
          <a:p>
            <a:pPr lvl="1"/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  <a:sym typeface="Wingdings"/>
              </a:rPr>
              <a:t>sp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  <a:sym typeface="Wingdings"/>
              </a:rPr>
              <a:t>-&gt;</a:t>
            </a: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  <a:sym typeface="Wingdings"/>
              </a:rPr>
              <a:t>sname.middle</a:t>
            </a:r>
            <a:r>
              <a:rPr lang="en-US" dirty="0" smtClean="0">
                <a:sym typeface="Wingdings"/>
              </a:rPr>
              <a:t>  middle initial of name within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  <a:sym typeface="Wingdings"/>
              </a:rPr>
              <a:t>s1</a:t>
            </a: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BDE8AE-32E0-114A-9846-75598CBA3938}" type="datetime1">
              <a:rPr lang="en-US" smtClean="0"/>
              <a:t>11/26/18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9CFE6-C5D5-024F-8CE3-7E4D4E10042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477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4096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Next </a:t>
            </a:r>
            <a:r>
              <a:rPr lang="en-US" dirty="0" smtClean="0">
                <a:latin typeface="Arial" charset="0"/>
              </a:rPr>
              <a:t>time </a:t>
            </a:r>
          </a:p>
          <a:p>
            <a:pPr lvl="1"/>
            <a:r>
              <a:rPr lang="en-US" dirty="0" smtClean="0">
                <a:latin typeface="Arial" charset="0"/>
              </a:rPr>
              <a:t>PE3: Structures (no, really)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Program 5 regrades due today</a:t>
            </a:r>
          </a:p>
          <a:p>
            <a:pPr lvl="1"/>
            <a:r>
              <a:rPr lang="en-US" dirty="0">
                <a:latin typeface="Arial" charset="0"/>
              </a:rPr>
              <a:t>Program 6 late penalties—last day for -1 penalty</a:t>
            </a:r>
          </a:p>
          <a:p>
            <a:pPr lvl="2"/>
            <a:r>
              <a:rPr lang="en-US" dirty="0">
                <a:latin typeface="Arial" charset="0"/>
              </a:rPr>
              <a:t>Late penalties capped at -1 between Tuesday, 11/20 and Monday, 11/26</a:t>
            </a:r>
          </a:p>
          <a:p>
            <a:pPr lvl="2"/>
            <a:r>
              <a:rPr lang="en-US" dirty="0">
                <a:latin typeface="Arial" charset="0"/>
              </a:rPr>
              <a:t>Penalties begin increasing again Tuesday, 11/27</a:t>
            </a:r>
          </a:p>
          <a:p>
            <a:pPr lvl="1"/>
            <a:r>
              <a:rPr lang="en-US" dirty="0">
                <a:latin typeface="Arial" charset="0"/>
              </a:rPr>
              <a:t>Program 7 due Tuesday, 12/4</a:t>
            </a:r>
          </a:p>
        </p:txBody>
      </p:sp>
      <p:sp>
        <p:nvSpPr>
          <p:cNvPr id="4096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5540131-B99F-B24A-B3A9-85DFB04DBEDF}" type="datetime1">
              <a:rPr lang="en-US" sz="1200" smtClean="0">
                <a:latin typeface="Garamond" charset="0"/>
              </a:rPr>
              <a:t>11/26/18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409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95840FA-E6F5-0343-A066-8FDDE6435D57}" type="slidenum">
              <a:rPr lang="en-US" sz="1200">
                <a:latin typeface="Garamond" charset="0"/>
              </a:rPr>
              <a:pPr eaLnBrk="1" hangingPunct="1"/>
              <a:t>9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17669</TotalTime>
  <Words>440</Words>
  <Application>Microsoft Macintosh PowerPoint</Application>
  <PresentationFormat>On-screen Show (4:3)</PresentationFormat>
  <Paragraphs>110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Courier New</vt:lpstr>
      <vt:lpstr>Garamond</vt:lpstr>
      <vt:lpstr>ＭＳ Ｐゴシック</vt:lpstr>
      <vt:lpstr>Wingdings</vt:lpstr>
      <vt:lpstr>Arial</vt:lpstr>
      <vt:lpstr>Edge</vt:lpstr>
      <vt:lpstr>EECE.2160 ECE Application Programming</vt:lpstr>
      <vt:lpstr>Lecture outline</vt:lpstr>
      <vt:lpstr>Working with structures</vt:lpstr>
      <vt:lpstr>Structures vs. Arrays</vt:lpstr>
      <vt:lpstr>Dot operator</vt:lpstr>
      <vt:lpstr>Pointers</vt:lpstr>
      <vt:lpstr>Nested structures</vt:lpstr>
      <vt:lpstr>Nested structure accesses</vt:lpstr>
      <vt:lpstr>Final notes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Microsoft Office User</cp:lastModifiedBy>
  <cp:revision>1812</cp:revision>
  <dcterms:created xsi:type="dcterms:W3CDTF">2006-04-03T05:03:01Z</dcterms:created>
  <dcterms:modified xsi:type="dcterms:W3CDTF">2018-11-26T16:51:52Z</dcterms:modified>
</cp:coreProperties>
</file>