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8" r:id="rId3"/>
    <p:sldId id="533" r:id="rId4"/>
    <p:sldId id="531" r:id="rId5"/>
    <p:sldId id="532" r:id="rId6"/>
    <p:sldId id="534" r:id="rId7"/>
    <p:sldId id="535" r:id="rId8"/>
    <p:sldId id="536" r:id="rId9"/>
    <p:sldId id="537" r:id="rId10"/>
    <p:sldId id="538" r:id="rId11"/>
    <p:sldId id="539" r:id="rId12"/>
    <p:sldId id="410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242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094F-861F-AC4D-A3DB-C6F49CD6814B}" type="datetime1">
              <a:rPr lang="en-US" smtClean="0"/>
              <a:t>11/19/18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18DCB-AB18-E743-8278-DB56B88D1693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9804B-A39D-D741-97D0-939F60D59AF9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7211C-3E28-B44D-982A-EAFACB4C86CA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918DE-99C2-964A-84BC-17DD940C7B37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44E4F-5A77-5548-B579-AD1F9688F945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295A8-A2C4-7748-8714-812E66CF8718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F3A32-5E80-414A-B761-C5553B373EB8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315E6-BCBE-1347-B168-37D9F0A8F0B2}" type="datetime1">
              <a:rPr lang="en-US" smtClean="0"/>
              <a:t>11/19/18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8BC65-2F82-914D-A7AE-702AEFA97F28}" type="datetime1">
              <a:rPr lang="en-US" smtClean="0"/>
              <a:t>11/19/18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9EEDE-0797-234D-B5F3-1CB69C33E6EA}" type="datetime1">
              <a:rPr lang="en-US" smtClean="0"/>
              <a:t>11/19/18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A29D-BF8B-6F4C-8715-C3570EE17F44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F80E8-8C9D-6B4C-B5E1-BC58A6BD52BE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D020AA2F-AAEF-FF4E-A309-11FCB59A9037}" type="datetime1">
              <a:rPr lang="en-US" smtClean="0"/>
              <a:t>11/19/18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29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Structure examples; nested structures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800" dirty="0">
                <a:latin typeface="Courier New" charset="0"/>
                <a:cs typeface="Courier New" charset="0"/>
              </a:rPr>
              <a:t> </a:t>
            </a:r>
            <a:r>
              <a:rPr lang="en-US" sz="2800" dirty="0" err="1">
                <a:latin typeface="Courier New" charset="0"/>
                <a:cs typeface="Courier New" charset="0"/>
              </a:rPr>
              <a:t>readStudent</a:t>
            </a:r>
            <a:r>
              <a:rPr lang="en-US" sz="2800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</a:t>
            </a:r>
            <a:r>
              <a:rPr lang="en-US" sz="28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800" dirty="0">
                <a:latin typeface="Courier New" charset="0"/>
                <a:cs typeface="Courier New" charset="0"/>
              </a:rPr>
              <a:t> s</a:t>
            </a:r>
            <a:r>
              <a:rPr lang="en-US" sz="2800" dirty="0" smtClean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</a:t>
            </a:r>
            <a:r>
              <a:rPr lang="en-US" sz="2800" dirty="0" smtClean="0">
                <a:latin typeface="Courier New" charset="0"/>
                <a:cs typeface="Courier New" charset="0"/>
              </a:rPr>
              <a:t>char </a:t>
            </a:r>
            <a:r>
              <a:rPr lang="en-US" sz="2800" dirty="0" err="1" smtClean="0">
                <a:latin typeface="Courier New" charset="0"/>
                <a:cs typeface="Courier New" charset="0"/>
              </a:rPr>
              <a:t>ch</a:t>
            </a:r>
            <a:r>
              <a:rPr lang="en-US" sz="2800" dirty="0" smtClean="0">
                <a:latin typeface="Courier New" charset="0"/>
                <a:cs typeface="Courier New" charset="0"/>
              </a:rPr>
              <a:t>;</a:t>
            </a:r>
            <a:endParaRPr lang="en-US" sz="28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</a:t>
            </a:r>
            <a:r>
              <a:rPr lang="en-US" sz="2800" dirty="0" err="1">
                <a:latin typeface="Courier New" charset="0"/>
                <a:cs typeface="Courier New" charset="0"/>
              </a:rPr>
              <a:t>printf</a:t>
            </a:r>
            <a:r>
              <a:rPr lang="en-US" sz="2800" dirty="0">
                <a:latin typeface="Courier New" charset="0"/>
                <a:cs typeface="Courier New" charset="0"/>
              </a:rPr>
              <a:t>(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800" dirty="0">
                <a:latin typeface="Courier New" charset="0"/>
                <a:cs typeface="Courier New" charset="0"/>
              </a:rPr>
              <a:t>Enter name: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8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</a:t>
            </a:r>
            <a:r>
              <a:rPr lang="en-US" sz="2800" dirty="0" err="1">
                <a:latin typeface="Courier New" charset="0"/>
                <a:cs typeface="Courier New" charset="0"/>
              </a:rPr>
              <a:t>scanf</a:t>
            </a:r>
            <a:r>
              <a:rPr lang="en-US" sz="2800" dirty="0">
                <a:latin typeface="Courier New" charset="0"/>
                <a:cs typeface="Courier New" charset="0"/>
              </a:rPr>
              <a:t>(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800" dirty="0">
                <a:latin typeface="Courier New" charset="0"/>
                <a:cs typeface="Courier New" charset="0"/>
              </a:rPr>
              <a:t>%s %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c%c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 </a:t>
            </a:r>
            <a:r>
              <a:rPr lang="en-US" altLang="ja-JP" sz="2800" dirty="0">
                <a:latin typeface="Courier New" charset="0"/>
                <a:cs typeface="Courier New" charset="0"/>
              </a:rPr>
              <a:t>%s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800" dirty="0">
                <a:latin typeface="Courier New" charset="0"/>
                <a:cs typeface="Courier New" charset="0"/>
              </a:rPr>
              <a:t>, </a:t>
            </a:r>
            <a:r>
              <a:rPr lang="en-US" altLang="ja-JP" sz="2800" dirty="0" err="1">
                <a:latin typeface="Courier New" charset="0"/>
                <a:cs typeface="Courier New" charset="0"/>
              </a:rPr>
              <a:t>s.first</a:t>
            </a:r>
            <a:r>
              <a:rPr lang="en-US" altLang="ja-JP" sz="2800" dirty="0">
                <a:latin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		&amp;</a:t>
            </a:r>
            <a:r>
              <a:rPr lang="en-US" sz="2800" dirty="0" err="1">
                <a:latin typeface="Courier New" charset="0"/>
                <a:cs typeface="Courier New" charset="0"/>
              </a:rPr>
              <a:t>s.middle</a:t>
            </a:r>
            <a:r>
              <a:rPr lang="en-US" sz="2800" dirty="0">
                <a:latin typeface="Courier New" charset="0"/>
                <a:cs typeface="Courier New" charset="0"/>
              </a:rPr>
              <a:t>, </a:t>
            </a:r>
            <a:r>
              <a:rPr lang="en-US" sz="2800" dirty="0" smtClean="0">
                <a:latin typeface="Courier New" charset="0"/>
                <a:cs typeface="Courier New" charset="0"/>
              </a:rPr>
              <a:t>&amp;</a:t>
            </a:r>
            <a:r>
              <a:rPr lang="en-US" sz="2800" dirty="0" err="1" smtClean="0">
                <a:latin typeface="Courier New" charset="0"/>
                <a:cs typeface="Courier New" charset="0"/>
              </a:rPr>
              <a:t>ch</a:t>
            </a:r>
            <a:r>
              <a:rPr lang="en-US" sz="2800" dirty="0" smtClean="0">
                <a:latin typeface="Courier New" charset="0"/>
                <a:cs typeface="Courier New" charset="0"/>
              </a:rPr>
              <a:t>, </a:t>
            </a:r>
            <a:r>
              <a:rPr lang="en-US" sz="2800" dirty="0" err="1" smtClean="0">
                <a:latin typeface="Courier New" charset="0"/>
                <a:cs typeface="Courier New" charset="0"/>
              </a:rPr>
              <a:t>s.last</a:t>
            </a:r>
            <a:r>
              <a:rPr lang="en-US" sz="28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</a:t>
            </a:r>
            <a:r>
              <a:rPr lang="en-US" sz="2800" dirty="0" err="1">
                <a:latin typeface="Courier New" charset="0"/>
                <a:cs typeface="Courier New" charset="0"/>
              </a:rPr>
              <a:t>printf</a:t>
            </a:r>
            <a:r>
              <a:rPr lang="en-US" sz="2800" dirty="0">
                <a:latin typeface="Courier New" charset="0"/>
                <a:cs typeface="Courier New" charset="0"/>
              </a:rPr>
              <a:t>(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800" dirty="0">
                <a:latin typeface="Courier New" charset="0"/>
                <a:cs typeface="Courier New" charset="0"/>
              </a:rPr>
              <a:t>Enter ID #: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8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</a:t>
            </a:r>
            <a:r>
              <a:rPr lang="en-US" sz="2800" dirty="0" err="1">
                <a:latin typeface="Courier New" charset="0"/>
                <a:cs typeface="Courier New" charset="0"/>
              </a:rPr>
              <a:t>scanf</a:t>
            </a:r>
            <a:r>
              <a:rPr lang="en-US" sz="2800" dirty="0">
                <a:latin typeface="Courier New" charset="0"/>
                <a:cs typeface="Courier New" charset="0"/>
              </a:rPr>
              <a:t>(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800" dirty="0">
                <a:latin typeface="Courier New" charset="0"/>
                <a:cs typeface="Courier New" charset="0"/>
              </a:rPr>
              <a:t>%u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800" dirty="0">
                <a:latin typeface="Courier New" charset="0"/>
                <a:cs typeface="Courier New" charset="0"/>
              </a:rPr>
              <a:t>, &amp;s.ID);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</a:t>
            </a:r>
            <a:r>
              <a:rPr lang="en-US" sz="2800" dirty="0" err="1">
                <a:latin typeface="Courier New" charset="0"/>
                <a:cs typeface="Courier New" charset="0"/>
              </a:rPr>
              <a:t>printf</a:t>
            </a:r>
            <a:r>
              <a:rPr lang="en-US" sz="2800" dirty="0">
                <a:latin typeface="Courier New" charset="0"/>
                <a:cs typeface="Courier New" charset="0"/>
              </a:rPr>
              <a:t>(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800" dirty="0">
                <a:latin typeface="Courier New" charset="0"/>
                <a:cs typeface="Courier New" charset="0"/>
              </a:rPr>
              <a:t>Enter GPA: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8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</a:t>
            </a:r>
            <a:r>
              <a:rPr lang="en-US" sz="2800" dirty="0" err="1">
                <a:latin typeface="Courier New" charset="0"/>
                <a:cs typeface="Courier New" charset="0"/>
              </a:rPr>
              <a:t>scanf</a:t>
            </a:r>
            <a:r>
              <a:rPr lang="en-US" sz="2800" dirty="0">
                <a:latin typeface="Courier New" charset="0"/>
                <a:cs typeface="Courier New" charset="0"/>
              </a:rPr>
              <a:t>(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800" dirty="0">
                <a:latin typeface="Courier New" charset="0"/>
                <a:cs typeface="Courier New" charset="0"/>
              </a:rPr>
              <a:t>%lf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800" dirty="0">
                <a:latin typeface="Courier New" charset="0"/>
                <a:cs typeface="Courier New" charset="0"/>
              </a:rPr>
              <a:t>, &amp;</a:t>
            </a:r>
            <a:r>
              <a:rPr lang="en-US" altLang="ja-JP" sz="2800" dirty="0" err="1">
                <a:latin typeface="Courier New" charset="0"/>
                <a:cs typeface="Courier New" charset="0"/>
              </a:rPr>
              <a:t>s.GPA</a:t>
            </a:r>
            <a:r>
              <a:rPr lang="en-US" altLang="ja-JP" sz="28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return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D451D2-73B8-304C-A12C-6F07A95E5A09}" type="datetime1">
              <a:rPr lang="en-US" sz="1200" smtClean="0">
                <a:latin typeface="Garamond" charset="0"/>
                <a:cs typeface="Arial" charset="0"/>
              </a:rPr>
              <a:t>11/19/18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8A5447-CE15-304B-9985-C8FFD0F57E11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D82C98-95A0-A546-97F1-012F5F85F9F6}" type="datetime1">
              <a:rPr lang="en-US" sz="1200" smtClean="0">
                <a:latin typeface="Garamond" charset="0"/>
              </a:rPr>
              <a:t>11/19/18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A138E-BF1B-244B-964C-BD2811596FD3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  <a:r>
              <a:rPr lang="en-US" i="1" dirty="0" smtClean="0">
                <a:latin typeface="Arial" charset="0"/>
              </a:rPr>
              <a:t>(Monday, 11/26)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PE3: Structures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due today</a:t>
            </a:r>
          </a:p>
          <a:p>
            <a:pPr lvl="2"/>
            <a:r>
              <a:rPr lang="en-US" dirty="0">
                <a:latin typeface="Arial" charset="0"/>
              </a:rPr>
              <a:t>Late penalties capped at -1 between Tuesday, 11/20 and Monday, 11/26</a:t>
            </a:r>
          </a:p>
          <a:p>
            <a:pPr lvl="2"/>
            <a:r>
              <a:rPr lang="en-US" dirty="0">
                <a:latin typeface="Arial" charset="0"/>
              </a:rPr>
              <a:t>Penalties for that assignment begin increasing again Tuesday, 11/27</a:t>
            </a:r>
          </a:p>
          <a:p>
            <a:pPr lvl="1"/>
            <a:r>
              <a:rPr lang="en-US" dirty="0">
                <a:latin typeface="Arial" charset="0"/>
              </a:rPr>
              <a:t>Program 5 regrades due Monday, </a:t>
            </a:r>
            <a:r>
              <a:rPr lang="en-US" dirty="0" smtClean="0">
                <a:latin typeface="Arial" charset="0"/>
              </a:rPr>
              <a:t>11/26</a:t>
            </a:r>
          </a:p>
          <a:p>
            <a:pPr lvl="1"/>
            <a:r>
              <a:rPr lang="en-US" dirty="0" smtClean="0">
                <a:latin typeface="Arial" charset="0"/>
              </a:rPr>
              <a:t>Program 7 to be posted; due Tuesday, 12/4</a:t>
            </a:r>
            <a:endParaRPr lang="en-US" dirty="0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9FBBB3-C757-9640-AB61-1DF9F6555D17}" type="datetime1">
              <a:rPr lang="en-US" sz="1200" smtClean="0">
                <a:latin typeface="Garamond" charset="0"/>
              </a:rPr>
              <a:t>11/19/18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6 due today</a:t>
            </a:r>
          </a:p>
          <a:p>
            <a:pPr lvl="2"/>
            <a:r>
              <a:rPr lang="en-US" dirty="0">
                <a:latin typeface="Arial" charset="0"/>
              </a:rPr>
              <a:t>Late penalties capped at -1 between Tuesday, 11/20 and Monday, 11/26</a:t>
            </a:r>
          </a:p>
          <a:p>
            <a:pPr lvl="2"/>
            <a:r>
              <a:rPr lang="en-US" dirty="0">
                <a:latin typeface="Arial" charset="0"/>
              </a:rPr>
              <a:t>Penalties for that assignment begin increasing again Tuesday, 11/27</a:t>
            </a:r>
          </a:p>
          <a:p>
            <a:pPr lvl="1"/>
            <a:r>
              <a:rPr lang="en-US" dirty="0">
                <a:latin typeface="Arial" charset="0"/>
              </a:rPr>
              <a:t>Program 5 regrades due Monday, </a:t>
            </a:r>
            <a:r>
              <a:rPr lang="en-US" dirty="0" smtClean="0">
                <a:latin typeface="Arial" charset="0"/>
              </a:rPr>
              <a:t>11/26</a:t>
            </a:r>
          </a:p>
          <a:p>
            <a:pPr lvl="1"/>
            <a:r>
              <a:rPr lang="en-US" dirty="0">
                <a:latin typeface="Arial" charset="0"/>
              </a:rPr>
              <a:t>Program 7 to be posted; due Tuesday, </a:t>
            </a:r>
            <a:r>
              <a:rPr lang="en-US" dirty="0" smtClean="0">
                <a:latin typeface="Arial" charset="0"/>
              </a:rPr>
              <a:t>12/4</a:t>
            </a:r>
            <a:endParaRPr lang="en-US" dirty="0">
              <a:latin typeface="Arial" charset="0"/>
            </a:endParaRP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Review: Structures</a:t>
            </a:r>
          </a:p>
          <a:p>
            <a:pPr lvl="1"/>
            <a:r>
              <a:rPr lang="en-US" dirty="0" smtClean="0">
                <a:latin typeface="Arial" charset="0"/>
              </a:rPr>
              <a:t>Structure examples</a:t>
            </a:r>
          </a:p>
          <a:p>
            <a:pPr lvl="1"/>
            <a:r>
              <a:rPr lang="en-US" dirty="0" smtClean="0">
                <a:latin typeface="Arial" charset="0"/>
              </a:rPr>
              <a:t>Nested </a:t>
            </a:r>
            <a:r>
              <a:rPr lang="en-US" dirty="0" smtClean="0">
                <a:latin typeface="Arial" charset="0"/>
              </a:rPr>
              <a:t>structures overview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8656D2-E653-CB46-923A-D754CD2AD386}" type="datetime1">
              <a:rPr lang="en-US" sz="1200" smtClean="0">
                <a:latin typeface="Garamond" charset="0"/>
              </a:rPr>
              <a:t>11/19/18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 = &amp;student1;</a:t>
            </a:r>
            <a:endParaRPr lang="en-US" sz="18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A804C0-18AA-2D4A-B286-1EFAC61AC135}" type="datetime1">
              <a:rPr lang="en-US" sz="1200" smtClean="0">
                <a:latin typeface="Garamond" charset="0"/>
                <a:cs typeface="Arial" charset="0"/>
              </a:rPr>
              <a:t>11/19/18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4EDA8B-0BB1-F041-BE4F-8E5102EBFFEB}" type="slidenum">
              <a:rPr lang="en-US" sz="1200">
                <a:latin typeface="Garamond" charset="0"/>
                <a:cs typeface="Arial" charset="0"/>
              </a:rPr>
              <a:pPr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Using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typedef</a:t>
            </a:r>
            <a:r>
              <a:rPr lang="en-US" dirty="0" smtClean="0">
                <a:latin typeface="Consolas"/>
                <a:ea typeface="+mn-ea"/>
              </a:rPr>
              <a:t> </a:t>
            </a:r>
            <a:r>
              <a:rPr lang="en-US" dirty="0" err="1" smtClean="0">
                <a:latin typeface="Consolas"/>
                <a:ea typeface="+mn-ea"/>
              </a:rPr>
              <a:t>struct</a:t>
            </a:r>
            <a:r>
              <a:rPr lang="en-US" dirty="0" smtClean="0">
                <a:latin typeface="Consolas"/>
                <a:ea typeface="+mn-ea"/>
              </a:rPr>
              <a:t>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real;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</a:t>
            </a:r>
            <a:r>
              <a:rPr lang="en-US" dirty="0" err="1" smtClean="0">
                <a:latin typeface="Consolas"/>
                <a:ea typeface="+mn-ea"/>
              </a:rPr>
              <a:t>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 Complex;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int</a:t>
            </a:r>
            <a:r>
              <a:rPr lang="en-US" dirty="0" smtClean="0">
                <a:latin typeface="Consolas"/>
                <a:ea typeface="+mn-ea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a = {1, 2};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b = {3.4, 5.6};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c, d, e;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printf("A = %.2lf+%.2lfi\n",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	a.real, a.imag);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("B = %.2lf+%.2lfi\n", 	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solidFill>
                <a:srgbClr val="A31515"/>
              </a:solidFill>
              <a:latin typeface="Consolas"/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 = a;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("C = %.2lf+%.2lfi\n", 	</a:t>
            </a:r>
            <a:r>
              <a:rPr lang="en-US" dirty="0" err="1" smtClean="0">
                <a:latin typeface="Consolas"/>
                <a:ea typeface="+mn-ea"/>
              </a:rPr>
              <a:t>c.real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c.imag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("D = %.2lf+%.2lfi\n", 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printf("E = %.2lf+%.2lfi\n", 	e.real, e.imag);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DC63A8-3A05-E74C-BC08-61DC94424FE3}" type="datetime1">
              <a:rPr lang="en-US" sz="1200" smtClean="0">
                <a:latin typeface="Garamond" charset="0"/>
                <a:cs typeface="Arial" charset="0"/>
              </a:rPr>
              <a:t>11/19/18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9DE430-9E1F-F646-BF94-190F7DB571AC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0722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A = 1.00 + 2.00i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B = 3.40 + 5.60i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C = 1.00 + 2.00i		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D = 4.40 + 7.60i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E = -2.40 + -3.60i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u="sng">
                <a:latin typeface="Arial" charset="0"/>
                <a:cs typeface="Courier New" charset="0"/>
              </a:rPr>
              <a:t>Note:</a:t>
            </a:r>
            <a:r>
              <a:rPr lang="en-US">
                <a:latin typeface="Arial" charset="0"/>
                <a:cs typeface="Courier New" charset="0"/>
              </a:rPr>
              <a:t> code in handout has spaces before and after ‘+’ for readability; code on previous slide doesn’t because it wouldn’t fit!</a:t>
            </a:r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F939F2-4594-FE4C-8482-05E0E383BD8C}" type="datetime1">
              <a:rPr lang="en-US" sz="1200" smtClean="0">
                <a:latin typeface="Garamond" charset="0"/>
                <a:cs typeface="Arial" charset="0"/>
              </a:rPr>
              <a:t>11/19/18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6BABF3-72AE-0242-B439-617BEE0588B1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Structures and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Can pass structures to functions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f(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s);</a:t>
            </a:r>
          </a:p>
          <a:p>
            <a:r>
              <a:rPr lang="en-US" dirty="0">
                <a:latin typeface="Arial" charset="0"/>
              </a:rPr>
              <a:t>Structures consume significant memory</a:t>
            </a:r>
          </a:p>
          <a:p>
            <a:pPr lvl="1"/>
            <a:r>
              <a:rPr lang="en-US" dirty="0">
                <a:latin typeface="Arial" charset="0"/>
              </a:rPr>
              <a:t>Usually much more efficient to simply pass pointer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g(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cs typeface="Courier New" charset="0"/>
              </a:rPr>
              <a:t>*p);</a:t>
            </a:r>
          </a:p>
          <a:p>
            <a:r>
              <a:rPr lang="en-US" dirty="0" smtClean="0">
                <a:cs typeface="Courier New" charset="0"/>
              </a:rPr>
              <a:t>Access structure through pointer: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smtClean="0">
                <a:cs typeface="Courier New" charset="0"/>
              </a:rPr>
              <a:t> operator</a:t>
            </a:r>
          </a:p>
          <a:p>
            <a:pPr lvl="1"/>
            <a:r>
              <a:rPr lang="en-US" dirty="0" smtClean="0">
                <a:cs typeface="Courier New" charset="0"/>
              </a:rPr>
              <a:t>Handles dereferencing and field access</a:t>
            </a:r>
          </a:p>
          <a:p>
            <a:pPr lvl="1"/>
            <a:r>
              <a:rPr lang="en-US" dirty="0" smtClean="0">
                <a:cs typeface="Courier New" charset="0"/>
              </a:rPr>
              <a:t>Example: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p-&gt;GPA = 3.0;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D14C15-D005-9F4A-AAE2-DB298CE3379B}" type="datetime1">
              <a:rPr lang="en-US" sz="1200" smtClean="0">
                <a:latin typeface="Garamond" charset="0"/>
                <a:cs typeface="Arial" charset="0"/>
              </a:rPr>
              <a:t>11/19/18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11C93D-A3D5-2C4A-9799-44177A00CFC8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Structures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the following functions that use the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 smtClean="0">
                <a:ea typeface="+mn-ea"/>
              </a:rPr>
              <a:t>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Given a pointer to a single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/>
              <a:t> variable, print all of the student info to the screen using the following format: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Michael J. Geiger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ID #12345678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GPA: 1.23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Given an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variables and the size of the array, compute and return the average GPA of all students in the list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Prompt the user to enter 3 lines of input (using the format below), read the appropriate values into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elements, and return a value of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Format (user input </a:t>
            </a:r>
            <a:r>
              <a:rPr lang="en-US" u="sng" dirty="0" smtClean="0">
                <a:cs typeface="Courier New" pitchFamily="49" charset="0"/>
              </a:rPr>
              <a:t>underlined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 name: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Michael J. Geiger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ID #: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12345678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GPA: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1.23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D9FF20-A57F-7047-95BD-323182E3F63D}" type="datetime1">
              <a:rPr lang="en-US" sz="1200" smtClean="0">
                <a:latin typeface="Garamond" charset="0"/>
                <a:cs typeface="Arial" charset="0"/>
              </a:rPr>
              <a:t>11/19/18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054349-E8DF-594E-AC57-469A5AF2C6A0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void printStudent(StudentInfo *s) {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printf(“%s %c. %s\n”, s-&gt;first,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s-&gt;middle, s-&gt;last);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printf(“ID #%u\n”, s-&gt;ID);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printf(“GPA %.2lf\n”, s-&gt;GPA);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BABC64-A09E-704A-A633-737FF1E23B32}" type="datetime1">
              <a:rPr lang="en-US" sz="1200" smtClean="0">
                <a:latin typeface="Garamond" charset="0"/>
                <a:cs typeface="Arial" charset="0"/>
              </a:rPr>
              <a:t>11/19/18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E1DECF-0BFC-C745-805B-8613452A7A41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double </a:t>
            </a:r>
            <a:r>
              <a:rPr lang="en-US" sz="2400" dirty="0" err="1">
                <a:latin typeface="Courier New" charset="0"/>
                <a:cs typeface="Courier New" charset="0"/>
              </a:rPr>
              <a:t>avgGPA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400" dirty="0">
                <a:latin typeface="Courier New" charset="0"/>
                <a:cs typeface="Courier New" charset="0"/>
              </a:rPr>
              <a:t> list[], 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n) {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</a:t>
            </a:r>
            <a:r>
              <a:rPr lang="en-US" sz="2400" smtClean="0">
                <a:latin typeface="Courier New" charset="0"/>
                <a:cs typeface="Courier New" charset="0"/>
              </a:rPr>
              <a:t>double sum </a:t>
            </a:r>
            <a:r>
              <a:rPr lang="en-US" sz="2400" dirty="0">
                <a:latin typeface="Courier New" charset="0"/>
                <a:cs typeface="Courier New" charset="0"/>
              </a:rPr>
              <a:t>= 0;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for (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= 0;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&lt; n;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++)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	sum += list[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].GPA;</a:t>
            </a:r>
          </a:p>
          <a:p>
            <a:pPr>
              <a:buFont typeface="Wingdings" charset="0"/>
              <a:buNone/>
            </a:pPr>
            <a:endParaRPr lang="en-US" sz="2400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return sum / n;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80C94B-215D-FB48-8C1D-A0BF7155EB65}" type="datetime1">
              <a:rPr lang="en-US" sz="1200" smtClean="0">
                <a:latin typeface="Garamond" charset="0"/>
                <a:cs typeface="Arial" charset="0"/>
              </a:rPr>
              <a:t>11/19/18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EBC9BD-4229-6F42-A7B0-76699428992A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17413</TotalTime>
  <Words>458</Words>
  <Application>Microsoft Macintosh PowerPoint</Application>
  <PresentationFormat>On-screen Show (4:3)</PresentationFormat>
  <Paragraphs>183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Consolas</vt:lpstr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Structures</vt:lpstr>
      <vt:lpstr>Example: Using structures</vt:lpstr>
      <vt:lpstr>Example solution</vt:lpstr>
      <vt:lpstr>Structures and functions</vt:lpstr>
      <vt:lpstr>Example: Structures and functions</vt:lpstr>
      <vt:lpstr>Example solution</vt:lpstr>
      <vt:lpstr>Example solution (cont.)</vt:lpstr>
      <vt:lpstr>Example solution (cont.)</vt:lpstr>
      <vt:lpstr>Nested structures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1772</cp:revision>
  <dcterms:created xsi:type="dcterms:W3CDTF">2006-04-03T05:03:01Z</dcterms:created>
  <dcterms:modified xsi:type="dcterms:W3CDTF">2018-11-19T16:27:18Z</dcterms:modified>
</cp:coreProperties>
</file>