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56" r:id="rId2"/>
    <p:sldId id="535" r:id="rId3"/>
    <p:sldId id="532" r:id="rId4"/>
    <p:sldId id="533" r:id="rId5"/>
    <p:sldId id="534" r:id="rId6"/>
    <p:sldId id="538" r:id="rId7"/>
    <p:sldId id="537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5" autoAdjust="0"/>
    <p:restoredTop sz="89503" autoAdjust="0"/>
  </p:normalViewPr>
  <p:slideViewPr>
    <p:cSldViewPr>
      <p:cViewPr varScale="1">
        <p:scale>
          <a:sx n="95" d="100"/>
          <a:sy n="95" d="100"/>
        </p:scale>
        <p:origin x="82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0BB92A-F725-B347-AD00-E818C3E27C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747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9ACF24-DAB8-2F47-A11C-F35BBEDF7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45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12771D-0D9A-2242-A936-5EEB20A4BC13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50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6EF791-4CC5-894D-8C1D-57E789237402}" type="datetime1">
              <a:rPr lang="en-US" smtClean="0"/>
              <a:t>11/9/18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E3786-70B3-5543-A1CA-D7800AEF12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FE2AD-445A-E248-9D1F-DD3837D5F59E}" type="datetime1">
              <a:rPr lang="en-US" smtClean="0"/>
              <a:t>11/9/18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0E558-F7D8-6B40-BAC0-AA228FD867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1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317804-30E3-0E48-975D-96D8E51F6838}" type="datetime1">
              <a:rPr lang="en-US" smtClean="0"/>
              <a:t>11/9/18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946FF-F3A2-3A4E-8F8D-B1CF5B3449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02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40A15-4C5F-BF48-B3F6-4F752D8B7898}" type="datetime1">
              <a:rPr lang="en-US" smtClean="0"/>
              <a:t>11/9/18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20F6F5-63DB-0F4C-A110-CB1C38252A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AB798A-CBE8-024C-9053-3CEB6C613A10}" type="datetime1">
              <a:rPr lang="en-US" smtClean="0"/>
              <a:t>11/9/18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E1D40-FE52-D94E-9F30-0E312A851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67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A5736C-A8C9-D046-A495-B825A70E9EA2}" type="datetime1">
              <a:rPr lang="en-US" smtClean="0"/>
              <a:t>11/9/18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F63C3-277B-6D4E-B60B-156C289CE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7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43BF2-9AA0-E246-BD95-DADD6195C7A9}" type="datetime1">
              <a:rPr lang="en-US" smtClean="0"/>
              <a:t>11/9/18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48EB35-F8F3-2345-85D7-7224A1EA94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5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A4A0A-AABF-DB44-B87C-1793B8E27C84}" type="datetime1">
              <a:rPr lang="en-US" smtClean="0"/>
              <a:t>11/9/18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C8E30-EA09-F74C-AE86-244A0DD72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5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7C41AC-1D15-B145-88F4-EB74CE8E02E2}" type="datetime1">
              <a:rPr lang="en-US" smtClean="0"/>
              <a:t>11/9/18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6FD561-E1ED-D74C-A28A-04E94FC521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0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47B402-9511-B04C-BFCF-031502486C58}" type="datetime1">
              <a:rPr lang="en-US" smtClean="0"/>
              <a:t>11/9/18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B669D-51B8-3646-95F9-20B63EE5F3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6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B1B200-39CA-F74A-9A55-A15F78280B09}" type="datetime1">
              <a:rPr lang="en-US" smtClean="0"/>
              <a:t>11/9/18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F9D73-9420-F34A-AECA-71C9C31783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9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EF891-2833-1746-821F-7E9ABC0A1C17}" type="datetime1">
              <a:rPr lang="en-US" smtClean="0"/>
              <a:t>11/9/18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1134D-E8B1-524A-8C45-EEF4290B64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5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5FC910-B3E8-2842-BF6E-BFCE2A69C7F9}" type="datetime1">
              <a:rPr lang="en-US" smtClean="0"/>
              <a:t>11/9/18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8CCB0-579D-8D4B-97BF-3C51D9DBB1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9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55BFE96-90B7-CC41-B862-5AE046BE7263}" type="datetime1">
              <a:rPr lang="en-US" smtClean="0"/>
              <a:t>11/9/18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C976CF8-0898-794D-83FF-D832461D3A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1" r:id="rId1"/>
    <p:sldLayoutId id="2147484859" r:id="rId2"/>
    <p:sldLayoutId id="2147484860" r:id="rId3"/>
    <p:sldLayoutId id="2147484861" r:id="rId4"/>
    <p:sldLayoutId id="2147484862" r:id="rId5"/>
    <p:sldLayoutId id="2147484863" r:id="rId6"/>
    <p:sldLayoutId id="2147484864" r:id="rId7"/>
    <p:sldLayoutId id="2147484865" r:id="rId8"/>
    <p:sldLayoutId id="2147484866" r:id="rId9"/>
    <p:sldLayoutId id="2147484867" r:id="rId10"/>
    <p:sldLayoutId id="2147484868" r:id="rId11"/>
    <p:sldLayoutId id="2147484869" r:id="rId12"/>
    <p:sldLayoutId id="214748487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27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2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latin typeface="Arial" charset="0"/>
              </a:rPr>
              <a:t>Announcements/reminders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4 </a:t>
            </a:r>
            <a:r>
              <a:rPr lang="en-US" dirty="0" smtClean="0">
                <a:latin typeface="Arial" charset="0"/>
              </a:rPr>
              <a:t>regrades due </a:t>
            </a:r>
            <a:r>
              <a:rPr lang="en-US" dirty="0" smtClean="0">
                <a:latin typeface="Arial" charset="0"/>
              </a:rPr>
              <a:t>today</a:t>
            </a:r>
            <a:endParaRPr lang="en-US" dirty="0" smtClean="0">
              <a:latin typeface="Arial" charset="0"/>
            </a:endParaRP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6 to be posted; due date TBD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</a:rPr>
              <a:t>No lecture Monday (observing Veterans Day)</a:t>
            </a:r>
            <a:endParaRPr lang="en-US" dirty="0" smtClean="0">
              <a:latin typeface="Arial" charset="0"/>
            </a:endParaRPr>
          </a:p>
          <a:p>
            <a:pPr lvl="1">
              <a:defRPr/>
            </a:pPr>
            <a:endParaRPr lang="en-US" dirty="0" smtClean="0">
              <a:latin typeface="Arial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Today’s </a:t>
            </a:r>
            <a:r>
              <a:rPr lang="en-US" dirty="0">
                <a:latin typeface="Arial" charset="0"/>
              </a:rPr>
              <a:t>lecture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Return </a:t>
            </a:r>
            <a:r>
              <a:rPr lang="en-US" dirty="0" smtClean="0">
                <a:latin typeface="Arial" charset="0"/>
              </a:rPr>
              <a:t>Exam 2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Exam stats</a:t>
            </a:r>
          </a:p>
          <a:p>
            <a:pPr lvl="2">
              <a:lnSpc>
                <a:spcPct val="90000"/>
              </a:lnSpc>
              <a:defRPr/>
            </a:pPr>
            <a:r>
              <a:rPr lang="en-US" dirty="0" smtClean="0">
                <a:latin typeface="Arial" charset="0"/>
              </a:rPr>
              <a:t>Notes on overall course grading</a:t>
            </a:r>
            <a:endParaRPr lang="en-US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4B95FB-8876-1A4D-BA68-65703366E86D}" type="datetime1">
              <a:rPr lang="en-US" sz="1200" smtClean="0">
                <a:latin typeface="Garamond" charset="0"/>
                <a:cs typeface="Arial" charset="0"/>
              </a:rPr>
              <a:t>11/9/18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252D84-2C42-4D48-BDBC-798A1EA6F90A}" type="slidenum">
              <a:rPr lang="en-US" sz="1200">
                <a:latin typeface="Garamond" charset="0"/>
                <a:cs typeface="Arial" charset="0"/>
              </a:rPr>
              <a:pPr eaLnBrk="1" hangingPunct="1"/>
              <a:t>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08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stats &amp; grade 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1430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Average: </a:t>
            </a:r>
            <a:r>
              <a:rPr lang="en-US" dirty="0" smtClean="0">
                <a:ea typeface="+mn-ea"/>
              </a:rPr>
              <a:t>66.7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Median: </a:t>
            </a:r>
            <a:r>
              <a:rPr lang="en-US" dirty="0" smtClean="0">
                <a:ea typeface="+mn-ea"/>
              </a:rPr>
              <a:t>68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Std. deviation: </a:t>
            </a:r>
            <a:r>
              <a:rPr lang="en-US" dirty="0" smtClean="0">
                <a:ea typeface="+mn-ea"/>
              </a:rPr>
              <a:t>18.6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Max: </a:t>
            </a:r>
            <a:r>
              <a:rPr lang="en-US" dirty="0" smtClean="0">
                <a:ea typeface="+mn-ea"/>
              </a:rPr>
              <a:t>96</a:t>
            </a:r>
            <a:endParaRPr lang="en-US" dirty="0">
              <a:ea typeface="+mn-ea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124200" y="1066800"/>
            <a:ext cx="4038600" cy="16764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Question-by-question averages: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Q1: </a:t>
            </a:r>
            <a:r>
              <a:rPr lang="en-US" dirty="0" smtClean="0"/>
              <a:t>24.3 </a:t>
            </a:r>
            <a:r>
              <a:rPr lang="en-US" dirty="0" smtClean="0"/>
              <a:t>/ </a:t>
            </a:r>
            <a:r>
              <a:rPr lang="en-US" dirty="0" smtClean="0"/>
              <a:t>35 (69%)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Q2: </a:t>
            </a:r>
            <a:r>
              <a:rPr lang="en-US" dirty="0" smtClean="0"/>
              <a:t>22.6 </a:t>
            </a:r>
            <a:r>
              <a:rPr lang="en-US" dirty="0" smtClean="0"/>
              <a:t>/ </a:t>
            </a:r>
            <a:r>
              <a:rPr lang="en-US" dirty="0" smtClean="0"/>
              <a:t>41 </a:t>
            </a:r>
            <a:r>
              <a:rPr lang="en-US" dirty="0" smtClean="0"/>
              <a:t>(</a:t>
            </a:r>
            <a:r>
              <a:rPr lang="en-US" dirty="0" smtClean="0"/>
              <a:t>55%)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Q3: </a:t>
            </a:r>
            <a:r>
              <a:rPr lang="en-US" dirty="0" smtClean="0"/>
              <a:t>19.8 </a:t>
            </a:r>
            <a:r>
              <a:rPr lang="en-US" dirty="0" smtClean="0"/>
              <a:t>/ </a:t>
            </a:r>
            <a:r>
              <a:rPr lang="en-US" dirty="0" smtClean="0"/>
              <a:t>24 (</a:t>
            </a:r>
            <a:r>
              <a:rPr lang="en-US" dirty="0" smtClean="0"/>
              <a:t>83</a:t>
            </a:r>
            <a:r>
              <a:rPr lang="en-US" dirty="0" smtClean="0"/>
              <a:t>%)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53019C3-77C0-F44C-9A2E-B462D81BA749}" type="datetime1">
              <a:rPr lang="en-US" smtClean="0">
                <a:latin typeface="Garamond" charset="0"/>
              </a:rPr>
              <a:t>11/9/18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697E4D-E27A-BB4F-9644-AAAB5C945D05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6629400" y="1066800"/>
            <a:ext cx="2438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 sz="18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dirty="0" smtClean="0"/>
              <a:t>Extra credit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14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students completed</a:t>
            </a:r>
          </a:p>
          <a:p>
            <a:pPr lvl="1">
              <a:defRPr/>
            </a:pPr>
            <a:r>
              <a:rPr lang="en-US" dirty="0" smtClean="0">
                <a:ea typeface="+mn-ea"/>
              </a:rPr>
              <a:t>6.1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>
                <a:ea typeface="+mn-ea"/>
              </a:rPr>
              <a:t>average</a:t>
            </a:r>
            <a:endParaRPr lang="en-US" dirty="0">
              <a:ea typeface="+mn-ea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790" y="2914973"/>
            <a:ext cx="6490810" cy="301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Figuring out where you stand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Programs: 50% </a:t>
            </a:r>
            <a:r>
              <a:rPr lang="en-US" i="1" dirty="0" smtClean="0">
                <a:solidFill>
                  <a:srgbClr val="FF0000"/>
                </a:solidFill>
              </a:rPr>
              <a:t>(5/9 done; 4/9 graded)</a:t>
            </a:r>
          </a:p>
          <a:p>
            <a:r>
              <a:rPr lang="en-US" dirty="0" smtClean="0"/>
              <a:t>Exams: 40% (</a:t>
            </a:r>
            <a:r>
              <a:rPr lang="en-US" i="1" dirty="0" smtClean="0">
                <a:solidFill>
                  <a:srgbClr val="FF0000"/>
                </a:solidFill>
              </a:rPr>
              <a:t>10% + 15% </a:t>
            </a:r>
            <a:r>
              <a:rPr lang="en-US" dirty="0" smtClean="0"/>
              <a:t>+ 15%)</a:t>
            </a:r>
          </a:p>
          <a:p>
            <a:pPr lvl="1"/>
            <a:r>
              <a:rPr lang="en-US" dirty="0" smtClean="0"/>
              <a:t>Higher grade from Exam 1/2 counts for 15%</a:t>
            </a:r>
          </a:p>
          <a:p>
            <a:r>
              <a:rPr lang="en-US" dirty="0" smtClean="0"/>
              <a:t>Text exercises: </a:t>
            </a:r>
            <a:r>
              <a:rPr lang="en-US" i="1" dirty="0" smtClean="0">
                <a:solidFill>
                  <a:srgbClr val="FF0000"/>
                </a:solidFill>
              </a:rPr>
              <a:t>10%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5% challenge, 5% participation</a:t>
            </a:r>
          </a:p>
          <a:p>
            <a:pPr lvl="1"/>
            <a:r>
              <a:rPr lang="en-US" dirty="0" smtClean="0"/>
              <a:t>Mostly complete—3 sets of exercises remaining</a:t>
            </a:r>
            <a:endParaRPr lang="en-US" dirty="0" smtClean="0"/>
          </a:p>
          <a:p>
            <a:r>
              <a:rPr lang="en-US" dirty="0" smtClean="0"/>
              <a:t>~40% of your grade still to be determined</a:t>
            </a:r>
          </a:p>
          <a:p>
            <a:pPr lvl="1"/>
            <a:r>
              <a:rPr lang="en-US" dirty="0" smtClean="0"/>
              <a:t>Doesn’t include regrade submissions that aren’t done yet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7E04875-9299-2646-B838-61510B9520A2}" type="datetime1">
              <a:rPr lang="en-US" smtClean="0"/>
              <a:pPr/>
              <a:t>11/9/18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6ABA62F-1D99-EB43-A718-F28582C8C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Figuring out where you stand</a:t>
            </a:r>
            <a:endParaRPr lang="en-US" dirty="0">
              <a:ea typeface="+mj-ea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534400" cy="2971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u="sng" dirty="0" smtClean="0">
                <a:solidFill>
                  <a:srgbClr val="0000CC"/>
                </a:solidFill>
                <a:ea typeface="+mn-ea"/>
              </a:rPr>
              <a:t>May </a:t>
            </a:r>
            <a:r>
              <a:rPr lang="en-US" u="sng" dirty="0" smtClean="0">
                <a:solidFill>
                  <a:srgbClr val="0000CC"/>
                </a:solidFill>
                <a:ea typeface="+mn-ea"/>
              </a:rPr>
              <a:t>be curve, but do not assume there will be</a:t>
            </a:r>
          </a:p>
          <a:p>
            <a:pPr lvl="1">
              <a:buFont typeface="Wingdings" pitchFamily="2" charset="2"/>
              <a:buChar char="n"/>
              <a:defRPr/>
            </a:pPr>
            <a:endParaRPr lang="en-US" b="1" dirty="0" smtClean="0">
              <a:solidFill>
                <a:srgbClr val="0000CC"/>
              </a:solidFill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Typical grading scale without curve</a:t>
            </a:r>
          </a:p>
        </p:txBody>
      </p:sp>
      <p:sp>
        <p:nvSpPr>
          <p:cNvPr id="7172" name="Content Placeholder 7"/>
          <p:cNvSpPr>
            <a:spLocks noGrp="1"/>
          </p:cNvSpPr>
          <p:nvPr>
            <p:ph sz="half" idx="2"/>
          </p:nvPr>
        </p:nvSpPr>
        <p:spPr>
          <a:xfrm>
            <a:off x="2667000" y="2479675"/>
            <a:ext cx="4038600" cy="2854325"/>
          </a:xfrm>
        </p:spPr>
        <p:txBody>
          <a:bodyPr/>
          <a:lstStyle/>
          <a:p>
            <a:pPr lvl="1"/>
            <a:r>
              <a:rPr lang="en-US" sz="2000" dirty="0">
                <a:latin typeface="Arial" charset="0"/>
              </a:rPr>
              <a:t>C+: 78-79</a:t>
            </a:r>
          </a:p>
          <a:p>
            <a:pPr lvl="1"/>
            <a:r>
              <a:rPr lang="en-US" sz="2000" dirty="0">
                <a:latin typeface="Arial" charset="0"/>
              </a:rPr>
              <a:t>C: 73-77</a:t>
            </a:r>
          </a:p>
          <a:p>
            <a:pPr lvl="1"/>
            <a:r>
              <a:rPr lang="en-US" sz="2000" dirty="0">
                <a:latin typeface="Arial" charset="0"/>
              </a:rPr>
              <a:t>C-: 70-72</a:t>
            </a:r>
          </a:p>
          <a:p>
            <a:pPr lvl="1"/>
            <a:r>
              <a:rPr lang="en-US" sz="2000" dirty="0">
                <a:latin typeface="Arial" charset="0"/>
              </a:rPr>
              <a:t>D+: 68-69</a:t>
            </a:r>
          </a:p>
          <a:p>
            <a:pPr lvl="1"/>
            <a:r>
              <a:rPr lang="en-US" sz="2000" dirty="0">
                <a:latin typeface="Arial" charset="0"/>
              </a:rPr>
              <a:t>D: 60-67</a:t>
            </a:r>
          </a:p>
          <a:p>
            <a:pPr lvl="1"/>
            <a:r>
              <a:rPr lang="en-US" sz="2000" dirty="0">
                <a:latin typeface="Arial" charset="0"/>
              </a:rPr>
              <a:t>F: &lt; 60</a:t>
            </a: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91507D-CB14-3C4D-B616-6286DBB3083A}" type="datetime1">
              <a:rPr lang="en-US" smtClean="0">
                <a:latin typeface="Garamond" charset="0"/>
              </a:rPr>
              <a:t>11/9/18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Exam 2 Review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732A8E-1B17-F245-B648-DFE343DFDF23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7176" name="Content Placeholder 7"/>
          <p:cNvSpPr txBox="1">
            <a:spLocks/>
          </p:cNvSpPr>
          <p:nvPr/>
        </p:nvSpPr>
        <p:spPr bwMode="auto">
          <a:xfrm>
            <a:off x="457200" y="2514600"/>
            <a:ext cx="403860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A: 93+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A-: 90-92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B+: 88-89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B: 83-87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r>
              <a:rPr lang="en-US" sz="2000" dirty="0"/>
              <a:t>B-: 80-82</a:t>
            </a:r>
          </a:p>
          <a:p>
            <a:pPr marL="669925" lvl="1" indent="-325438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0"/>
              <a:buChar char="q"/>
            </a:pPr>
            <a:endParaRPr lang="en-US" sz="2400" dirty="0"/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0"/>
              <a:buChar char="n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Figuring out where you 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Will update Blackboard with all grades ASAP</a:t>
            </a:r>
          </a:p>
          <a:p>
            <a:pPr lvl="1"/>
            <a:r>
              <a:rPr lang="en-US" dirty="0" smtClean="0"/>
              <a:t>Likely over weekend</a:t>
            </a:r>
          </a:p>
          <a:p>
            <a:pPr lvl="1"/>
            <a:r>
              <a:rPr lang="en-US" dirty="0" smtClean="0"/>
              <a:t>Announcement to be posted once that’s done</a:t>
            </a:r>
          </a:p>
          <a:p>
            <a:r>
              <a:rPr lang="en-US" dirty="0" smtClean="0"/>
              <a:t>Once grades are available, consider:</a:t>
            </a:r>
          </a:p>
          <a:p>
            <a:pPr lvl="1"/>
            <a:r>
              <a:rPr lang="en-US" dirty="0" smtClean="0"/>
              <a:t>What’s average look like given current grades?</a:t>
            </a:r>
          </a:p>
          <a:p>
            <a:pPr lvl="2"/>
            <a:r>
              <a:rPr lang="en-US" dirty="0" smtClean="0"/>
              <a:t>Assuming you maintain same program/exam </a:t>
            </a:r>
            <a:r>
              <a:rPr lang="en-US" dirty="0" err="1" smtClean="0"/>
              <a:t>avg</a:t>
            </a:r>
            <a:endParaRPr lang="en-US" dirty="0" smtClean="0"/>
          </a:p>
          <a:p>
            <a:pPr lvl="1"/>
            <a:r>
              <a:rPr lang="en-US" dirty="0" smtClean="0"/>
              <a:t>What would it take to reach desired average?</a:t>
            </a:r>
          </a:p>
          <a:p>
            <a:pPr lvl="2"/>
            <a:r>
              <a:rPr lang="en-US" dirty="0" smtClean="0"/>
              <a:t>For example, if you’re currently </a:t>
            </a:r>
            <a:r>
              <a:rPr lang="en-US" smtClean="0"/>
              <a:t>on track for a </a:t>
            </a:r>
            <a:r>
              <a:rPr lang="en-US" dirty="0" smtClean="0"/>
              <a:t>C, what would you need to get to a C+? B-?</a:t>
            </a:r>
          </a:p>
          <a:p>
            <a:pPr lvl="1"/>
            <a:r>
              <a:rPr lang="en-US" dirty="0" smtClean="0"/>
              <a:t>What’s best case?</a:t>
            </a:r>
          </a:p>
          <a:p>
            <a:pPr lvl="2"/>
            <a:r>
              <a:rPr lang="en-US" dirty="0" smtClean="0"/>
              <a:t>Plug in 100% for all remaining assignments/exams</a:t>
            </a:r>
          </a:p>
          <a:p>
            <a:pPr lvl="1"/>
            <a:r>
              <a:rPr lang="en-US" dirty="0" smtClean="0"/>
              <a:t>What’s realistic?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5736C-A8C9-D046-A495-B825A70E9EA2}" type="datetime1">
              <a:rPr lang="en-US" smtClean="0"/>
              <a:t>11/9/18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F63C3-277B-6D4E-B60B-156C289CEA1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5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charset="0"/>
              </a:rPr>
              <a:t>Next time 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More on </a:t>
            </a:r>
            <a:r>
              <a:rPr lang="en-US" dirty="0" smtClean="0">
                <a:latin typeface="Arial" charset="0"/>
              </a:rPr>
              <a:t>structures </a:t>
            </a:r>
            <a:r>
              <a:rPr lang="en-US" i="1" dirty="0" smtClean="0">
                <a:latin typeface="Arial" charset="0"/>
              </a:rPr>
              <a:t>(Wednesday, 11/14)</a:t>
            </a: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4 regrades due today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6 to be posted; due date TBD</a:t>
            </a:r>
          </a:p>
          <a:p>
            <a:pPr lvl="2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F0E57B-6193-564E-9442-E83D15E0F461}" type="datetime1">
              <a:rPr lang="en-US" sz="1200" smtClean="0">
                <a:latin typeface="Garamond" charset="0"/>
                <a:cs typeface="Arial" charset="0"/>
              </a:rPr>
              <a:t>11/9/18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Exam 2 Review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F396FC5-3B35-BE45-B621-7FAF6F926E22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06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14410</TotalTime>
  <Words>408</Words>
  <Application>Microsoft Macintosh PowerPoint</Application>
  <PresentationFormat>On-screen Show (4:3)</PresentationFormat>
  <Paragraphs>90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Exam stats &amp; grade distribution</vt:lpstr>
      <vt:lpstr>Figuring out where you stand</vt:lpstr>
      <vt:lpstr>Figuring out where you stand</vt:lpstr>
      <vt:lpstr>Figuring out where you stand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1867</cp:revision>
  <dcterms:created xsi:type="dcterms:W3CDTF">2006-04-03T05:03:01Z</dcterms:created>
  <dcterms:modified xsi:type="dcterms:W3CDTF">2018-11-09T05:50:12Z</dcterms:modified>
</cp:coreProperties>
</file>