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489" r:id="rId4"/>
    <p:sldId id="487" r:id="rId5"/>
    <p:sldId id="488" r:id="rId6"/>
    <p:sldId id="490" r:id="rId7"/>
    <p:sldId id="491" r:id="rId8"/>
    <p:sldId id="492" r:id="rId9"/>
    <p:sldId id="469" r:id="rId10"/>
    <p:sldId id="470" r:id="rId11"/>
    <p:sldId id="471" r:id="rId12"/>
    <p:sldId id="472" r:id="rId13"/>
    <p:sldId id="473" r:id="rId14"/>
    <p:sldId id="474" r:id="rId15"/>
    <p:sldId id="475" r:id="rId16"/>
    <p:sldId id="476" r:id="rId17"/>
    <p:sldId id="477" r:id="rId18"/>
    <p:sldId id="410" r:id="rId1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9"/>
  </p:normalViewPr>
  <p:slideViewPr>
    <p:cSldViewPr>
      <p:cViewPr>
        <p:scale>
          <a:sx n="66" d="100"/>
          <a:sy n="66" d="100"/>
        </p:scale>
        <p:origin x="2424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E5B024DE-57A7-6244-B555-10C217D05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986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C942D21B-0A2C-B44E-A188-BDD2BB336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37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C53314-0FB4-9F48-AB9B-590D0D157153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84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53A6A-20BF-9F40-BC35-7348D05940CF}" type="datetime1">
              <a:rPr lang="en-US" smtClean="0"/>
              <a:t>10/26/18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8B0B6-D6EB-464C-A719-7F99D97C5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3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49902-CF76-2145-85A8-99B1AE69B65F}" type="datetime1">
              <a:rPr lang="en-US" smtClean="0"/>
              <a:t>10/26/18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E7367-611B-A64A-B422-0643BBD65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5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6B97D-4301-D347-AB1B-F2E209B54B45}" type="datetime1">
              <a:rPr lang="en-US" smtClean="0"/>
              <a:t>10/26/18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CBC22-A282-A642-9153-6E34E2771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06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1C94C-9676-6B4A-AADF-DF2E4682714E}" type="datetime1">
              <a:rPr lang="en-US" smtClean="0"/>
              <a:t>10/26/18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17678-7BAD-184F-87F3-C46B04455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95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6D216-6FF1-4041-B8C1-C86AB8A5ECF3}" type="datetime1">
              <a:rPr lang="en-US" smtClean="0"/>
              <a:t>10/26/18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A084E-61F2-1A40-A3BA-2840B00BD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2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AD3CD-DEB8-2C46-A3A3-68FB346D7BD0}" type="datetime1">
              <a:rPr lang="en-US" smtClean="0"/>
              <a:t>10/26/18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8F6C2-6C83-FF4F-8C14-F79EA1A45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78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60C79-BE66-B448-A31F-CBBD4B073826}" type="datetime1">
              <a:rPr lang="en-US" smtClean="0"/>
              <a:t>10/26/18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BA229-0A70-CB40-9EC3-CAA1C87D2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8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E1716-0FB0-4E4D-A017-EC059EE51667}" type="datetime1">
              <a:rPr lang="en-US" smtClean="0"/>
              <a:t>10/26/18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30332-EDC5-9D42-8457-2DB50469B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029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3F6D5-93D7-BD48-A215-1EFEBAE2FB74}" type="datetime1">
              <a:rPr lang="en-US" smtClean="0"/>
              <a:t>10/26/18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E0E44-53DE-5F4B-84F6-0708BCC2D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01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FB24B-2725-0F4F-BF45-0F237C59B714}" type="datetime1">
              <a:rPr lang="en-US" smtClean="0"/>
              <a:t>10/26/18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2B345-8072-9048-AE13-2ED7009CF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6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982F0-AED5-324F-99B3-CE6EEBCB972B}" type="datetime1">
              <a:rPr lang="en-US" smtClean="0"/>
              <a:t>10/26/18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45961-FD59-EC40-92A9-368427C7C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1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99AA2-E218-2240-AAD7-29352FF95184}" type="datetime1">
              <a:rPr lang="en-US" smtClean="0"/>
              <a:t>10/26/18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1A15A-91C1-284B-9E71-5FD59800B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4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EF5F1-0AAB-2141-85AB-E1952AA76151}" type="datetime1">
              <a:rPr lang="en-US" smtClean="0"/>
              <a:t>10/26/18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13554-67BE-5544-A58C-02A71C36E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9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68309595-1152-3A46-85CE-03D1364ED48F}" type="datetime1">
              <a:rPr lang="en-US" smtClean="0"/>
              <a:t>10/26/18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189B1B3C-DF43-0448-8B63-98ED232A8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7" r:id="rId1"/>
    <p:sldLayoutId id="2147484705" r:id="rId2"/>
    <p:sldLayoutId id="2147484706" r:id="rId3"/>
    <p:sldLayoutId id="2147484707" r:id="rId4"/>
    <p:sldLayoutId id="2147484708" r:id="rId5"/>
    <p:sldLayoutId id="2147484709" r:id="rId6"/>
    <p:sldLayoutId id="2147484710" r:id="rId7"/>
    <p:sldLayoutId id="2147484711" r:id="rId8"/>
    <p:sldLayoutId id="2147484712" r:id="rId9"/>
    <p:sldLayoutId id="2147484713" r:id="rId10"/>
    <p:sldLayoutId id="2147484714" r:id="rId11"/>
    <p:sldLayoutId id="2147484715" r:id="rId12"/>
    <p:sldLayoutId id="2147484716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22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Arrays and functions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Write a function for each of the following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findAvg()</a:t>
            </a:r>
            <a:r>
              <a:rPr lang="en-US">
                <a:latin typeface="Arial" charset="0"/>
              </a:rPr>
              <a:t>: Given an array of </a:t>
            </a:r>
            <a:r>
              <a:rPr lang="en-US">
                <a:latin typeface="Courier New" charset="0"/>
                <a:cs typeface="Courier New" charset="0"/>
              </a:rPr>
              <a:t>double</a:t>
            </a:r>
            <a:r>
              <a:rPr lang="en-US">
                <a:latin typeface="Arial" charset="0"/>
              </a:rPr>
              <a:t>s (</a:t>
            </a:r>
            <a:r>
              <a:rPr lang="en-US">
                <a:latin typeface="Courier New" charset="0"/>
                <a:cs typeface="Courier New" charset="0"/>
              </a:rPr>
              <a:t>arr</a:t>
            </a:r>
            <a:r>
              <a:rPr lang="en-US">
                <a:latin typeface="Arial" charset="0"/>
              </a:rPr>
              <a:t>) and the # of elements in the array (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</a:rPr>
              <a:t>), find the average of all array elements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findMax()</a:t>
            </a:r>
            <a:r>
              <a:rPr lang="en-US">
                <a:latin typeface="Arial" charset="0"/>
              </a:rPr>
              <a:t>: Given an array of </a:t>
            </a:r>
            <a:r>
              <a:rPr lang="en-US">
                <a:latin typeface="Courier New" charset="0"/>
                <a:cs typeface="Courier New" charset="0"/>
              </a:rPr>
              <a:t>int</a:t>
            </a:r>
            <a:r>
              <a:rPr lang="en-US">
                <a:latin typeface="Arial" charset="0"/>
              </a:rPr>
              <a:t>s (</a:t>
            </a:r>
            <a:r>
              <a:rPr lang="en-US">
                <a:latin typeface="Courier New" charset="0"/>
                <a:cs typeface="Courier New" charset="0"/>
              </a:rPr>
              <a:t>arr</a:t>
            </a:r>
            <a:r>
              <a:rPr lang="en-US">
                <a:latin typeface="Arial" charset="0"/>
              </a:rPr>
              <a:t>) and the # of elements (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</a:rPr>
              <a:t>), find the largest (i.e., most positive) element in the array</a:t>
            </a:r>
          </a:p>
          <a:p>
            <a:pPr lvl="1">
              <a:lnSpc>
                <a:spcPct val="90000"/>
              </a:lnSpc>
            </a:pPr>
            <a:endParaRPr lang="en-US">
              <a:latin typeface="Arial" charset="0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CE7D87-4E08-8147-9564-8B9D8C64FE62}" type="datetime1">
              <a:rPr lang="en-US" sz="1200" smtClean="0">
                <a:latin typeface="Garamond" charset="0"/>
              </a:rPr>
              <a:t>10/26/18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 dirty="0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6E1B1D-0311-1042-9E21-0B6A731905A4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68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Passing Arrays to functions (findAvg)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3200" b="1" dirty="0" smtClean="0">
                <a:latin typeface="Courier New" charset="0"/>
              </a:rPr>
              <a:t>double </a:t>
            </a:r>
            <a:r>
              <a:rPr lang="en-US" sz="3200" b="1" dirty="0" err="1">
                <a:latin typeface="Courier New" charset="0"/>
              </a:rPr>
              <a:t>findAvg</a:t>
            </a:r>
            <a:r>
              <a:rPr lang="en-US" sz="3200" b="1" dirty="0">
                <a:latin typeface="Courier New" charset="0"/>
              </a:rPr>
              <a:t>(double </a:t>
            </a:r>
            <a:r>
              <a:rPr lang="en-US" sz="3200" b="1" dirty="0" err="1">
                <a:latin typeface="Courier New" charset="0"/>
              </a:rPr>
              <a:t>arr</a:t>
            </a:r>
            <a:r>
              <a:rPr lang="en-US" sz="3200" b="1" dirty="0">
                <a:latin typeface="Courier New" charset="0"/>
              </a:rPr>
              <a:t>[], </a:t>
            </a:r>
            <a:endParaRPr lang="en-US" sz="3200" b="1" dirty="0" smtClean="0">
              <a:latin typeface="Courier New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200" b="1" dirty="0">
                <a:latin typeface="Courier New" charset="0"/>
              </a:rPr>
              <a:t>	</a:t>
            </a:r>
            <a:r>
              <a:rPr lang="en-US" sz="3200" b="1" dirty="0" smtClean="0">
                <a:latin typeface="Courier New" charset="0"/>
              </a:rPr>
              <a:t>					</a:t>
            </a:r>
            <a:r>
              <a:rPr lang="en-US" sz="3200" b="1" dirty="0" err="1" smtClean="0">
                <a:latin typeface="Courier New" charset="0"/>
              </a:rPr>
              <a:t>int</a:t>
            </a:r>
            <a:r>
              <a:rPr lang="en-US" sz="3200" b="1" dirty="0" smtClean="0">
                <a:latin typeface="Courier New" charset="0"/>
              </a:rPr>
              <a:t> </a:t>
            </a:r>
            <a:r>
              <a:rPr lang="en-US" sz="3200" b="1" dirty="0">
                <a:latin typeface="Courier New" charset="0"/>
              </a:rPr>
              <a:t>n)</a:t>
            </a:r>
            <a:br>
              <a:rPr lang="en-US" sz="3200" b="1" dirty="0">
                <a:latin typeface="Courier New" charset="0"/>
              </a:rPr>
            </a:br>
            <a:r>
              <a:rPr lang="en-US" sz="3200" b="1" dirty="0">
                <a:latin typeface="Courier New" charset="0"/>
              </a:rPr>
              <a:t>{</a:t>
            </a:r>
            <a:br>
              <a:rPr lang="en-US" sz="3200" b="1" dirty="0">
                <a:latin typeface="Courier New" charset="0"/>
              </a:rPr>
            </a:br>
            <a:r>
              <a:rPr lang="en-US" sz="3200" b="1" dirty="0">
                <a:latin typeface="Courier New" charset="0"/>
              </a:rPr>
              <a:t>  </a:t>
            </a:r>
            <a:r>
              <a:rPr lang="en-US" sz="3200" b="1" dirty="0" err="1">
                <a:latin typeface="Courier New" charset="0"/>
              </a:rPr>
              <a:t>int</a:t>
            </a:r>
            <a:r>
              <a:rPr lang="en-US" sz="3200" b="1" dirty="0">
                <a:latin typeface="Courier New" charset="0"/>
              </a:rPr>
              <a:t> </a:t>
            </a:r>
            <a:r>
              <a:rPr lang="en-US" sz="3200" b="1" dirty="0" err="1">
                <a:latin typeface="Courier New" charset="0"/>
              </a:rPr>
              <a:t>i</a:t>
            </a:r>
            <a:r>
              <a:rPr lang="en-US" sz="3200" b="1" dirty="0">
                <a:latin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3200" b="1" dirty="0">
                <a:latin typeface="Courier New" charset="0"/>
              </a:rPr>
              <a:t>  double </a:t>
            </a:r>
            <a:r>
              <a:rPr lang="en-US" sz="3200" b="1" dirty="0" smtClean="0">
                <a:latin typeface="Courier New" charset="0"/>
              </a:rPr>
              <a:t>sum = 0</a:t>
            </a:r>
            <a:r>
              <a:rPr lang="en-US" sz="3200" b="1" dirty="0">
                <a:latin typeface="Courier New" charset="0"/>
              </a:rPr>
              <a:t>;</a:t>
            </a:r>
            <a:br>
              <a:rPr lang="en-US" sz="3200" b="1" dirty="0">
                <a:latin typeface="Courier New" charset="0"/>
              </a:rPr>
            </a:br>
            <a:r>
              <a:rPr lang="en-US" sz="3200" b="1" dirty="0">
                <a:latin typeface="Courier New" charset="0"/>
              </a:rPr>
              <a:t>  for (</a:t>
            </a:r>
            <a:r>
              <a:rPr lang="en-US" sz="3200" b="1" dirty="0" err="1">
                <a:latin typeface="Courier New" charset="0"/>
              </a:rPr>
              <a:t>i</a:t>
            </a:r>
            <a:r>
              <a:rPr lang="en-US" sz="3200" b="1" dirty="0">
                <a:latin typeface="Courier New" charset="0"/>
              </a:rPr>
              <a:t>=0; </a:t>
            </a:r>
            <a:r>
              <a:rPr lang="en-US" sz="3200" b="1" dirty="0" err="1" smtClean="0">
                <a:latin typeface="Courier New" charset="0"/>
              </a:rPr>
              <a:t>i</a:t>
            </a:r>
            <a:r>
              <a:rPr lang="en-US" sz="3200" b="1" dirty="0" smtClean="0">
                <a:latin typeface="Courier New" charset="0"/>
              </a:rPr>
              <a:t> &lt; n</a:t>
            </a:r>
            <a:r>
              <a:rPr lang="en-US" sz="3200" b="1" dirty="0">
                <a:latin typeface="Courier New" charset="0"/>
              </a:rPr>
              <a:t>; </a:t>
            </a:r>
            <a:r>
              <a:rPr lang="en-US" sz="3200" b="1" dirty="0" err="1">
                <a:latin typeface="Courier New" charset="0"/>
              </a:rPr>
              <a:t>i</a:t>
            </a:r>
            <a:r>
              <a:rPr lang="en-US" sz="3200" b="1" dirty="0">
                <a:latin typeface="Courier New" charset="0"/>
              </a:rPr>
              <a:t>++)</a:t>
            </a:r>
            <a:br>
              <a:rPr lang="en-US" sz="3200" b="1" dirty="0">
                <a:latin typeface="Courier New" charset="0"/>
              </a:rPr>
            </a:br>
            <a:r>
              <a:rPr lang="en-US" sz="3200" b="1" dirty="0">
                <a:latin typeface="Courier New" charset="0"/>
              </a:rPr>
              <a:t>    </a:t>
            </a:r>
            <a:r>
              <a:rPr lang="en-US" sz="3200" b="1" dirty="0" smtClean="0">
                <a:latin typeface="Courier New" charset="0"/>
              </a:rPr>
              <a:t>sum += </a:t>
            </a:r>
            <a:r>
              <a:rPr lang="en-US" sz="3200" b="1" dirty="0" err="1" smtClean="0">
                <a:latin typeface="Courier New" charset="0"/>
              </a:rPr>
              <a:t>arr</a:t>
            </a:r>
            <a:r>
              <a:rPr lang="en-US" sz="3200" b="1" dirty="0" smtClean="0">
                <a:latin typeface="Courier New" charset="0"/>
              </a:rPr>
              <a:t>[</a:t>
            </a:r>
            <a:r>
              <a:rPr lang="en-US" sz="3200" b="1" dirty="0" err="1" smtClean="0">
                <a:latin typeface="Courier New" charset="0"/>
              </a:rPr>
              <a:t>i</a:t>
            </a:r>
            <a:r>
              <a:rPr lang="en-US" sz="3200" b="1" dirty="0">
                <a:latin typeface="Courier New" charset="0"/>
              </a:rPr>
              <a:t>];</a:t>
            </a:r>
            <a:br>
              <a:rPr lang="en-US" sz="3200" b="1" dirty="0">
                <a:latin typeface="Courier New" charset="0"/>
              </a:rPr>
            </a:br>
            <a:r>
              <a:rPr lang="en-US" sz="3200" b="1" dirty="0">
                <a:latin typeface="Courier New" charset="0"/>
              </a:rPr>
              <a:t>  return sum / n;</a:t>
            </a:r>
            <a:br>
              <a:rPr lang="en-US" sz="3200" b="1" dirty="0">
                <a:latin typeface="Courier New" charset="0"/>
              </a:rPr>
            </a:br>
            <a:r>
              <a:rPr lang="en-US" sz="3200" b="1" dirty="0">
                <a:latin typeface="Courier New" charset="0"/>
              </a:rPr>
              <a:t>}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14339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518282D-A2CA-464C-952E-901D6769D177}" type="datetime1">
              <a:rPr lang="en-US" sz="1200" smtClean="0">
                <a:latin typeface="Garamond" charset="0"/>
              </a:rPr>
              <a:t>10/26/18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493DD6-88DF-134C-BBF2-65B493FE07F0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04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Passing Arrays to functions (findMax)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3200" b="1" dirty="0" err="1">
                <a:latin typeface="Courier New" charset="0"/>
              </a:rPr>
              <a:t>int</a:t>
            </a:r>
            <a:r>
              <a:rPr lang="en-US" sz="3200" b="1" dirty="0">
                <a:latin typeface="Courier New" charset="0"/>
              </a:rPr>
              <a:t> </a:t>
            </a:r>
            <a:r>
              <a:rPr lang="en-US" sz="3200" b="1" dirty="0" err="1">
                <a:latin typeface="Courier New" charset="0"/>
              </a:rPr>
              <a:t>findMax</a:t>
            </a:r>
            <a:r>
              <a:rPr lang="en-US" sz="3200" b="1" dirty="0">
                <a:latin typeface="Courier New" charset="0"/>
              </a:rPr>
              <a:t>(</a:t>
            </a:r>
            <a:r>
              <a:rPr lang="en-US" sz="3200" b="1" dirty="0" err="1">
                <a:latin typeface="Courier New" charset="0"/>
              </a:rPr>
              <a:t>int</a:t>
            </a:r>
            <a:r>
              <a:rPr lang="en-US" sz="3200" b="1" dirty="0">
                <a:latin typeface="Courier New" charset="0"/>
              </a:rPr>
              <a:t> </a:t>
            </a:r>
            <a:r>
              <a:rPr lang="en-US" sz="3200" b="1" dirty="0" err="1">
                <a:latin typeface="Courier New" charset="0"/>
              </a:rPr>
              <a:t>arr</a:t>
            </a:r>
            <a:r>
              <a:rPr lang="en-US" sz="3200" b="1" dirty="0">
                <a:latin typeface="Courier New" charset="0"/>
              </a:rPr>
              <a:t>[], </a:t>
            </a:r>
            <a:r>
              <a:rPr lang="en-US" sz="3200" b="1" dirty="0" err="1">
                <a:latin typeface="Courier New" charset="0"/>
              </a:rPr>
              <a:t>int</a:t>
            </a:r>
            <a:r>
              <a:rPr lang="en-US" sz="3200" b="1" dirty="0">
                <a:latin typeface="Courier New" charset="0"/>
              </a:rPr>
              <a:t> n)</a:t>
            </a:r>
            <a:br>
              <a:rPr lang="en-US" sz="3200" b="1" dirty="0">
                <a:latin typeface="Courier New" charset="0"/>
              </a:rPr>
            </a:br>
            <a:r>
              <a:rPr lang="en-US" sz="3200" b="1" dirty="0">
                <a:latin typeface="Courier New" charset="0"/>
              </a:rPr>
              <a:t>{</a:t>
            </a:r>
            <a:br>
              <a:rPr lang="en-US" sz="3200" b="1" dirty="0">
                <a:latin typeface="Courier New" charset="0"/>
              </a:rPr>
            </a:br>
            <a:r>
              <a:rPr lang="en-US" sz="3200" b="1" dirty="0">
                <a:latin typeface="Courier New" charset="0"/>
              </a:rPr>
              <a:t>  </a:t>
            </a:r>
            <a:r>
              <a:rPr lang="en-US" sz="3200" b="1" dirty="0" err="1">
                <a:latin typeface="Courier New" charset="0"/>
              </a:rPr>
              <a:t>int</a:t>
            </a:r>
            <a:r>
              <a:rPr lang="en-US" sz="3200" b="1" dirty="0">
                <a:latin typeface="Courier New" charset="0"/>
              </a:rPr>
              <a:t> </a:t>
            </a:r>
            <a:r>
              <a:rPr lang="en-US" sz="3200" b="1" dirty="0" err="1">
                <a:latin typeface="Courier New" charset="0"/>
              </a:rPr>
              <a:t>i</a:t>
            </a:r>
            <a:r>
              <a:rPr lang="en-US" sz="3200" b="1" dirty="0">
                <a:latin typeface="Courier New" charset="0"/>
              </a:rPr>
              <a:t>, big;</a:t>
            </a:r>
            <a:br>
              <a:rPr lang="en-US" sz="3200" b="1" dirty="0">
                <a:latin typeface="Courier New" charset="0"/>
              </a:rPr>
            </a:br>
            <a:r>
              <a:rPr lang="en-US" sz="3200" b="1" dirty="0">
                <a:latin typeface="Courier New" charset="0"/>
              </a:rPr>
              <a:t>  big = </a:t>
            </a:r>
            <a:r>
              <a:rPr lang="en-US" sz="3200" b="1" dirty="0" err="1">
                <a:latin typeface="Courier New" charset="0"/>
              </a:rPr>
              <a:t>arr</a:t>
            </a:r>
            <a:r>
              <a:rPr lang="en-US" sz="3200" b="1" dirty="0">
                <a:latin typeface="Courier New" charset="0"/>
              </a:rPr>
              <a:t>[0];</a:t>
            </a:r>
            <a:br>
              <a:rPr lang="en-US" sz="3200" b="1" dirty="0">
                <a:latin typeface="Courier New" charset="0"/>
              </a:rPr>
            </a:br>
            <a:r>
              <a:rPr lang="en-US" sz="3200" b="1" dirty="0">
                <a:latin typeface="Courier New" charset="0"/>
              </a:rPr>
              <a:t>  for (</a:t>
            </a:r>
            <a:r>
              <a:rPr lang="en-US" sz="3200" b="1" dirty="0" err="1">
                <a:latin typeface="Courier New" charset="0"/>
              </a:rPr>
              <a:t>i</a:t>
            </a:r>
            <a:r>
              <a:rPr lang="en-US" sz="3200" b="1" dirty="0">
                <a:latin typeface="Courier New" charset="0"/>
              </a:rPr>
              <a:t>=1; </a:t>
            </a:r>
            <a:r>
              <a:rPr lang="en-US" sz="3200" b="1" dirty="0" err="1" smtClean="0">
                <a:latin typeface="Courier New" charset="0"/>
              </a:rPr>
              <a:t>i</a:t>
            </a:r>
            <a:r>
              <a:rPr lang="en-US" sz="3200" b="1" dirty="0" smtClean="0">
                <a:latin typeface="Courier New" charset="0"/>
              </a:rPr>
              <a:t> &lt; n</a:t>
            </a:r>
            <a:r>
              <a:rPr lang="en-US" sz="3200" b="1" dirty="0">
                <a:latin typeface="Courier New" charset="0"/>
              </a:rPr>
              <a:t>; </a:t>
            </a:r>
            <a:r>
              <a:rPr lang="en-US" sz="3200" b="1" dirty="0" err="1">
                <a:latin typeface="Courier New" charset="0"/>
              </a:rPr>
              <a:t>i</a:t>
            </a:r>
            <a:r>
              <a:rPr lang="en-US" sz="3200" b="1" dirty="0" smtClean="0">
                <a:latin typeface="Courier New" charset="0"/>
              </a:rPr>
              <a:t>++) {</a:t>
            </a:r>
            <a:r>
              <a:rPr lang="en-US" sz="3200" b="1" dirty="0">
                <a:latin typeface="Courier New" charset="0"/>
              </a:rPr>
              <a:t/>
            </a:r>
            <a:br>
              <a:rPr lang="en-US" sz="3200" b="1" dirty="0">
                <a:latin typeface="Courier New" charset="0"/>
              </a:rPr>
            </a:br>
            <a:r>
              <a:rPr lang="en-US" sz="3200" b="1" dirty="0">
                <a:latin typeface="Courier New" charset="0"/>
              </a:rPr>
              <a:t>    if (</a:t>
            </a:r>
            <a:r>
              <a:rPr lang="en-US" sz="3200" b="1" dirty="0" err="1">
                <a:latin typeface="Courier New" charset="0"/>
              </a:rPr>
              <a:t>arr</a:t>
            </a:r>
            <a:r>
              <a:rPr lang="en-US" sz="3200" b="1" dirty="0">
                <a:latin typeface="Courier New" charset="0"/>
              </a:rPr>
              <a:t>[</a:t>
            </a:r>
            <a:r>
              <a:rPr lang="en-US" sz="3200" b="1" dirty="0" err="1">
                <a:latin typeface="Courier New" charset="0"/>
              </a:rPr>
              <a:t>i</a:t>
            </a:r>
            <a:r>
              <a:rPr lang="en-US" sz="3200" b="1" dirty="0" smtClean="0">
                <a:latin typeface="Courier New" charset="0"/>
              </a:rPr>
              <a:t>] &gt; big</a:t>
            </a:r>
            <a:r>
              <a:rPr lang="en-US" sz="3200" b="1" dirty="0">
                <a:latin typeface="Courier New" charset="0"/>
              </a:rPr>
              <a:t>) </a:t>
            </a:r>
            <a:endParaRPr lang="en-US" sz="3200" b="1" dirty="0" smtClean="0">
              <a:latin typeface="Courier New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3200" b="1" dirty="0">
                <a:latin typeface="Courier New" charset="0"/>
              </a:rPr>
              <a:t>	</a:t>
            </a:r>
            <a:r>
              <a:rPr lang="en-US" sz="3200" b="1" dirty="0" smtClean="0">
                <a:latin typeface="Courier New" charset="0"/>
              </a:rPr>
              <a:t>	big </a:t>
            </a:r>
            <a:r>
              <a:rPr lang="en-US" sz="3200" b="1" dirty="0">
                <a:latin typeface="Courier New" charset="0"/>
              </a:rPr>
              <a:t>= </a:t>
            </a:r>
            <a:r>
              <a:rPr lang="en-US" sz="3200" b="1" dirty="0" err="1">
                <a:latin typeface="Courier New" charset="0"/>
              </a:rPr>
              <a:t>arr</a:t>
            </a:r>
            <a:r>
              <a:rPr lang="en-US" sz="3200" b="1" dirty="0">
                <a:latin typeface="Courier New" charset="0"/>
              </a:rPr>
              <a:t>[</a:t>
            </a:r>
            <a:r>
              <a:rPr lang="en-US" sz="3200" b="1" dirty="0" err="1">
                <a:latin typeface="Courier New" charset="0"/>
              </a:rPr>
              <a:t>i</a:t>
            </a:r>
            <a:r>
              <a:rPr lang="en-US" sz="3200" b="1" dirty="0" smtClean="0">
                <a:latin typeface="Courier New" charset="0"/>
              </a:rPr>
              <a:t>];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3200" b="1" dirty="0">
                <a:latin typeface="Courier New" charset="0"/>
              </a:rPr>
              <a:t> </a:t>
            </a:r>
            <a:r>
              <a:rPr lang="en-US" sz="3200" b="1" dirty="0" smtClean="0">
                <a:latin typeface="Courier New" charset="0"/>
              </a:rPr>
              <a:t> }</a:t>
            </a:r>
            <a:r>
              <a:rPr lang="en-US" sz="3200" b="1" dirty="0">
                <a:latin typeface="Courier New" charset="0"/>
              </a:rPr>
              <a:t/>
            </a:r>
            <a:br>
              <a:rPr lang="en-US" sz="3200" b="1" dirty="0">
                <a:latin typeface="Courier New" charset="0"/>
              </a:rPr>
            </a:br>
            <a:r>
              <a:rPr lang="en-US" sz="3200" b="1" dirty="0">
                <a:latin typeface="Courier New" charset="0"/>
              </a:rPr>
              <a:t>  return big;</a:t>
            </a:r>
            <a:br>
              <a:rPr lang="en-US" sz="3200" b="1" dirty="0">
                <a:latin typeface="Courier New" charset="0"/>
              </a:rPr>
            </a:br>
            <a:r>
              <a:rPr lang="en-US" sz="3200" b="1" dirty="0">
                <a:latin typeface="Courier New" charset="0"/>
              </a:rPr>
              <a:t>}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15363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124F4A8-53AD-5D4A-805B-8D5E5E743969}" type="datetime1">
              <a:rPr lang="en-US" sz="1200" smtClean="0">
                <a:latin typeface="Garamond" charset="0"/>
              </a:rPr>
              <a:t>10/26/18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2AC4DF-9518-0144-B169-E2770155ADD5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35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SclAry() function</a:t>
            </a:r>
          </a:p>
        </p:txBody>
      </p:sp>
      <p:sp>
        <p:nvSpPr>
          <p:cNvPr id="1638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Consider function that takes as arguments</a:t>
            </a:r>
          </a:p>
          <a:p>
            <a:pPr lvl="1"/>
            <a:r>
              <a:rPr lang="en-US">
                <a:latin typeface="Arial" charset="0"/>
              </a:rPr>
              <a:t>An array</a:t>
            </a:r>
          </a:p>
          <a:p>
            <a:pPr lvl="1"/>
            <a:r>
              <a:rPr lang="en-US">
                <a:latin typeface="Arial" charset="0"/>
              </a:rPr>
              <a:t>The array size</a:t>
            </a:r>
          </a:p>
          <a:p>
            <a:pPr lvl="1"/>
            <a:r>
              <a:rPr lang="en-US">
                <a:latin typeface="Arial" charset="0"/>
              </a:rPr>
              <a:t>A scaling factor to add to each element</a:t>
            </a:r>
          </a:p>
          <a:p>
            <a:r>
              <a:rPr lang="en-US">
                <a:latin typeface="Arial" charset="0"/>
              </a:rPr>
              <a:t>Function can’t “return” array … so is there any point to it?</a:t>
            </a:r>
          </a:p>
        </p:txBody>
      </p:sp>
      <p:sp>
        <p:nvSpPr>
          <p:cNvPr id="16388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27CAA0-000D-BD41-9281-5199F33E03EB}" type="datetime1">
              <a:rPr lang="en-US" sz="1200" smtClean="0">
                <a:latin typeface="Garamond" charset="0"/>
              </a:rPr>
              <a:t>10/26/18</a:t>
            </a:fld>
            <a:endParaRPr lang="en-US" sz="1200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163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5C8E35-8BA6-BB40-BB28-95E5AEC155D2}" type="slidenum">
              <a:rPr lang="en-US" sz="1200">
                <a:latin typeface="Garamond" charset="0"/>
              </a:rPr>
              <a:pPr/>
              <a:t>13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02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Passing Arrays to functions (SclAry)</a:t>
            </a:r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C8A9724-F841-DA43-9FC1-040EE870FD69}" type="datetime1">
              <a:rPr lang="en-US" sz="1200" smtClean="0">
                <a:latin typeface="Garamond" charset="0"/>
              </a:rPr>
              <a:t>10/26/18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14E1E3-0AA4-D44E-B0C2-6A737D05F868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228600" y="935038"/>
            <a:ext cx="8610600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//*******************************************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function SclAry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Entry: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tests[] - array with values to scale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n      - number of values to scale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s      - number of points to scale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On Exit: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The first n values of tests[] are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//   scaled by s points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void SclAry(int test[], int n, int s)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i;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for (i=0; i&lt;n;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test[i]=test[i]+s; // or use test[i]+=s;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8846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610600" cy="762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Passing Arrays to functions (SclAry)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86106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#include &lt;stdio.h&gt;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void SclAry(int test [], int n, int s);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void main(void) 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i;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x[]={ 51,62,73,84,95,100,66,57,48,79 };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SclAry(x,10,10);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for (i=0; i&lt;N;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printf("%d ",x[i]);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printf("\n");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void SclAry(int test[], int n, int s)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{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int i;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for (i=0; i&lt;n; i++)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    test[i]=test[i]+s; // or use test[i]+=s; </a:t>
            </a:r>
            <a:br>
              <a:rPr lang="en-US" sz="1800" b="1">
                <a:latin typeface="Courier New" charset="0"/>
              </a:rPr>
            </a:br>
            <a:r>
              <a:rPr lang="en-US" sz="1800" b="1">
                <a:latin typeface="Courier New" charset="0"/>
              </a:rPr>
              <a:t>} </a:t>
            </a:r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2FECAC7-8634-C444-97A0-FEEADD1666C1}" type="datetime1">
              <a:rPr lang="en-US" sz="1200" smtClean="0">
                <a:latin typeface="Garamond" charset="0"/>
              </a:rPr>
              <a:t>10/26/18</a:t>
            </a:fld>
            <a:endParaRPr lang="en-US" sz="1200">
              <a:latin typeface="Garamond" charset="0"/>
            </a:endParaRP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39F9D0-47CE-934B-8E0C-25457AFAAB92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164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228600" y="1143000"/>
            <a:ext cx="86106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Output of program:</a:t>
            </a:r>
          </a:p>
          <a:p>
            <a:pPr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61 72 83 94 105 110 76 67 58 89</a:t>
            </a: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For reference:</a:t>
            </a:r>
          </a:p>
          <a:p>
            <a:pPr>
              <a:spcBef>
                <a:spcPct val="50000"/>
              </a:spcBef>
            </a:pPr>
            <a:r>
              <a:rPr lang="en-US" sz="1800" b="1">
                <a:latin typeface="Courier New" charset="0"/>
              </a:rPr>
              <a:t>int x[]={ 51,62,73,84,95,100,66,57,48,79 };</a:t>
            </a:r>
            <a:br>
              <a:rPr lang="en-US" sz="1800" b="1">
                <a:latin typeface="Courier New" charset="0"/>
              </a:rPr>
            </a:br>
            <a:endParaRPr lang="en-US" sz="1800"/>
          </a:p>
          <a:p>
            <a:pPr>
              <a:spcBef>
                <a:spcPct val="50000"/>
              </a:spcBef>
            </a:pPr>
            <a:r>
              <a:rPr lang="en-US" sz="1800" b="1">
                <a:cs typeface="Arial" charset="0"/>
              </a:rPr>
              <a:t>Function call changed array—why?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C24DF04-09ED-DB42-BB07-3F7FCF5125CD}" type="datetime1">
              <a:rPr lang="en-US" sz="1200" smtClean="0">
                <a:latin typeface="Garamond" charset="0"/>
              </a:rPr>
              <a:t>10/26/18</a:t>
            </a:fld>
            <a:endParaRPr lang="en-US" sz="1200">
              <a:latin typeface="Garamond" charset="0"/>
            </a:endParaRP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54AF06-E84E-4A43-9311-A0619FF48F83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19462" name="Rectangle 2"/>
          <p:cNvSpPr txBox="1">
            <a:spLocks noChangeArrowheads="1"/>
          </p:cNvSpPr>
          <p:nvPr/>
        </p:nvSpPr>
        <p:spPr bwMode="auto">
          <a:xfrm>
            <a:off x="381000" y="228600"/>
            <a:ext cx="861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4200">
                <a:solidFill>
                  <a:schemeClr val="tx2"/>
                </a:solidFill>
                <a:latin typeface="Garamond" charset="0"/>
              </a:rPr>
              <a:t>Passing Arrays to functions (SclAry)</a:t>
            </a:r>
          </a:p>
        </p:txBody>
      </p:sp>
    </p:spTree>
    <p:extLst>
      <p:ext uri="{BB962C8B-B14F-4D97-AF65-F5344CB8AC3E}">
        <p14:creationId xmlns:p14="http://schemas.microsoft.com/office/powerpoint/2010/main" val="247376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839200" cy="533400"/>
          </a:xfrm>
        </p:spPr>
        <p:txBody>
          <a:bodyPr/>
          <a:lstStyle/>
          <a:p>
            <a:r>
              <a:rPr lang="en-US">
                <a:latin typeface="Garamond" charset="0"/>
              </a:rPr>
              <a:t>Passing Arrays to functions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533400" y="1219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test[0]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5334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test[1]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5334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test[2]</a:t>
            </a: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5334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test[3]</a:t>
            </a:r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5334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test[4]</a:t>
            </a:r>
          </a:p>
        </p:txBody>
      </p:sp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5334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test[5]</a:t>
            </a:r>
          </a:p>
        </p:txBody>
      </p:sp>
      <p:sp>
        <p:nvSpPr>
          <p:cNvPr id="20489" name="Text Box 10"/>
          <p:cNvSpPr txBox="1">
            <a:spLocks noChangeArrowheads="1"/>
          </p:cNvSpPr>
          <p:nvPr/>
        </p:nvSpPr>
        <p:spPr bwMode="auto">
          <a:xfrm>
            <a:off x="5334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test[6]</a:t>
            </a:r>
          </a:p>
        </p:txBody>
      </p:sp>
      <p:sp>
        <p:nvSpPr>
          <p:cNvPr id="20490" name="Text Box 11"/>
          <p:cNvSpPr txBox="1">
            <a:spLocks noChangeArrowheads="1"/>
          </p:cNvSpPr>
          <p:nvPr/>
        </p:nvSpPr>
        <p:spPr bwMode="auto">
          <a:xfrm>
            <a:off x="1447800" y="1219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51</a:t>
            </a:r>
          </a:p>
        </p:txBody>
      </p:sp>
      <p:sp>
        <p:nvSpPr>
          <p:cNvPr id="20491" name="Text Box 12"/>
          <p:cNvSpPr txBox="1">
            <a:spLocks noChangeArrowheads="1"/>
          </p:cNvSpPr>
          <p:nvPr/>
        </p:nvSpPr>
        <p:spPr bwMode="auto">
          <a:xfrm>
            <a:off x="1447800" y="3505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66</a:t>
            </a:r>
          </a:p>
        </p:txBody>
      </p:sp>
      <p:sp>
        <p:nvSpPr>
          <p:cNvPr id="20492" name="Text Box 13"/>
          <p:cNvSpPr txBox="1">
            <a:spLocks noChangeArrowheads="1"/>
          </p:cNvSpPr>
          <p:nvPr/>
        </p:nvSpPr>
        <p:spPr bwMode="auto">
          <a:xfrm>
            <a:off x="1447800" y="2743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95</a:t>
            </a:r>
          </a:p>
        </p:txBody>
      </p:sp>
      <p:sp>
        <p:nvSpPr>
          <p:cNvPr id="20493" name="Text Box 14"/>
          <p:cNvSpPr txBox="1">
            <a:spLocks noChangeArrowheads="1"/>
          </p:cNvSpPr>
          <p:nvPr/>
        </p:nvSpPr>
        <p:spPr bwMode="auto">
          <a:xfrm>
            <a:off x="1447800" y="2362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84</a:t>
            </a:r>
          </a:p>
        </p:txBody>
      </p:sp>
      <p:sp>
        <p:nvSpPr>
          <p:cNvPr id="20494" name="Text Box 15"/>
          <p:cNvSpPr txBox="1">
            <a:spLocks noChangeArrowheads="1"/>
          </p:cNvSpPr>
          <p:nvPr/>
        </p:nvSpPr>
        <p:spPr bwMode="auto">
          <a:xfrm>
            <a:off x="1447800" y="1981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73</a:t>
            </a:r>
          </a:p>
        </p:txBody>
      </p:sp>
      <p:sp>
        <p:nvSpPr>
          <p:cNvPr id="20495" name="Text Box 16"/>
          <p:cNvSpPr txBox="1">
            <a:spLocks noChangeArrowheads="1"/>
          </p:cNvSpPr>
          <p:nvPr/>
        </p:nvSpPr>
        <p:spPr bwMode="auto">
          <a:xfrm>
            <a:off x="1447800" y="1600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62</a:t>
            </a:r>
          </a:p>
        </p:txBody>
      </p:sp>
      <p:sp>
        <p:nvSpPr>
          <p:cNvPr id="20496" name="Text Box 17"/>
          <p:cNvSpPr txBox="1">
            <a:spLocks noChangeArrowheads="1"/>
          </p:cNvSpPr>
          <p:nvPr/>
        </p:nvSpPr>
        <p:spPr bwMode="auto">
          <a:xfrm>
            <a:off x="1447800" y="3124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20497" name="Text Box 18"/>
          <p:cNvSpPr txBox="1">
            <a:spLocks noChangeArrowheads="1"/>
          </p:cNvSpPr>
          <p:nvPr/>
        </p:nvSpPr>
        <p:spPr bwMode="auto">
          <a:xfrm>
            <a:off x="5334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test[7]</a:t>
            </a:r>
          </a:p>
        </p:txBody>
      </p:sp>
      <p:sp>
        <p:nvSpPr>
          <p:cNvPr id="20498" name="Text Box 19"/>
          <p:cNvSpPr txBox="1">
            <a:spLocks noChangeArrowheads="1"/>
          </p:cNvSpPr>
          <p:nvPr/>
        </p:nvSpPr>
        <p:spPr bwMode="auto">
          <a:xfrm>
            <a:off x="1447800" y="3886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57</a:t>
            </a:r>
          </a:p>
        </p:txBody>
      </p:sp>
      <p:sp>
        <p:nvSpPr>
          <p:cNvPr id="20499" name="Text Box 20"/>
          <p:cNvSpPr txBox="1">
            <a:spLocks noChangeArrowheads="1"/>
          </p:cNvSpPr>
          <p:nvPr/>
        </p:nvSpPr>
        <p:spPr bwMode="auto">
          <a:xfrm>
            <a:off x="2362200" y="1219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3044</a:t>
            </a:r>
          </a:p>
        </p:txBody>
      </p:sp>
      <p:sp>
        <p:nvSpPr>
          <p:cNvPr id="20500" name="Text Box 21"/>
          <p:cNvSpPr txBox="1">
            <a:spLocks noChangeArrowheads="1"/>
          </p:cNvSpPr>
          <p:nvPr/>
        </p:nvSpPr>
        <p:spPr bwMode="auto">
          <a:xfrm>
            <a:off x="23622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3050</a:t>
            </a:r>
          </a:p>
        </p:txBody>
      </p:sp>
      <p:sp>
        <p:nvSpPr>
          <p:cNvPr id="20501" name="Text Box 22"/>
          <p:cNvSpPr txBox="1">
            <a:spLocks noChangeArrowheads="1"/>
          </p:cNvSpPr>
          <p:nvPr/>
        </p:nvSpPr>
        <p:spPr bwMode="auto">
          <a:xfrm>
            <a:off x="23622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304C</a:t>
            </a:r>
          </a:p>
        </p:txBody>
      </p:sp>
      <p:sp>
        <p:nvSpPr>
          <p:cNvPr id="20502" name="Text Box 23"/>
          <p:cNvSpPr txBox="1">
            <a:spLocks noChangeArrowheads="1"/>
          </p:cNvSpPr>
          <p:nvPr/>
        </p:nvSpPr>
        <p:spPr bwMode="auto">
          <a:xfrm>
            <a:off x="23622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3054</a:t>
            </a:r>
          </a:p>
        </p:txBody>
      </p:sp>
      <p:sp>
        <p:nvSpPr>
          <p:cNvPr id="20503" name="Text Box 24"/>
          <p:cNvSpPr txBox="1">
            <a:spLocks noChangeArrowheads="1"/>
          </p:cNvSpPr>
          <p:nvPr/>
        </p:nvSpPr>
        <p:spPr bwMode="auto">
          <a:xfrm>
            <a:off x="23622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305C</a:t>
            </a:r>
          </a:p>
        </p:txBody>
      </p:sp>
      <p:sp>
        <p:nvSpPr>
          <p:cNvPr id="20504" name="Text Box 25"/>
          <p:cNvSpPr txBox="1">
            <a:spLocks noChangeArrowheads="1"/>
          </p:cNvSpPr>
          <p:nvPr/>
        </p:nvSpPr>
        <p:spPr bwMode="auto">
          <a:xfrm>
            <a:off x="23622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3058</a:t>
            </a:r>
          </a:p>
        </p:txBody>
      </p:sp>
      <p:sp>
        <p:nvSpPr>
          <p:cNvPr id="20505" name="Text Box 26"/>
          <p:cNvSpPr txBox="1">
            <a:spLocks noChangeArrowheads="1"/>
          </p:cNvSpPr>
          <p:nvPr/>
        </p:nvSpPr>
        <p:spPr bwMode="auto">
          <a:xfrm>
            <a:off x="23622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3060</a:t>
            </a:r>
          </a:p>
        </p:txBody>
      </p:sp>
      <p:sp>
        <p:nvSpPr>
          <p:cNvPr id="20506" name="Text Box 27"/>
          <p:cNvSpPr txBox="1">
            <a:spLocks noChangeArrowheads="1"/>
          </p:cNvSpPr>
          <p:nvPr/>
        </p:nvSpPr>
        <p:spPr bwMode="auto">
          <a:xfrm>
            <a:off x="23622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3048</a:t>
            </a:r>
          </a:p>
        </p:txBody>
      </p:sp>
      <p:sp>
        <p:nvSpPr>
          <p:cNvPr id="20507" name="Text Box 53"/>
          <p:cNvSpPr txBox="1">
            <a:spLocks noChangeArrowheads="1"/>
          </p:cNvSpPr>
          <p:nvPr/>
        </p:nvSpPr>
        <p:spPr bwMode="auto">
          <a:xfrm>
            <a:off x="5334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test[8]</a:t>
            </a:r>
          </a:p>
        </p:txBody>
      </p:sp>
      <p:sp>
        <p:nvSpPr>
          <p:cNvPr id="20508" name="Text Box 54"/>
          <p:cNvSpPr txBox="1">
            <a:spLocks noChangeArrowheads="1"/>
          </p:cNvSpPr>
          <p:nvPr/>
        </p:nvSpPr>
        <p:spPr bwMode="auto">
          <a:xfrm>
            <a:off x="1447800" y="4267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48</a:t>
            </a:r>
          </a:p>
        </p:txBody>
      </p:sp>
      <p:sp>
        <p:nvSpPr>
          <p:cNvPr id="20509" name="Text Box 55"/>
          <p:cNvSpPr txBox="1">
            <a:spLocks noChangeArrowheads="1"/>
          </p:cNvSpPr>
          <p:nvPr/>
        </p:nvSpPr>
        <p:spPr bwMode="auto">
          <a:xfrm>
            <a:off x="23622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3064</a:t>
            </a:r>
          </a:p>
        </p:txBody>
      </p:sp>
      <p:sp>
        <p:nvSpPr>
          <p:cNvPr id="20510" name="Text Box 56"/>
          <p:cNvSpPr txBox="1">
            <a:spLocks noChangeArrowheads="1"/>
          </p:cNvSpPr>
          <p:nvPr/>
        </p:nvSpPr>
        <p:spPr bwMode="auto">
          <a:xfrm>
            <a:off x="533400" y="4648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test[9]</a:t>
            </a:r>
          </a:p>
        </p:txBody>
      </p:sp>
      <p:sp>
        <p:nvSpPr>
          <p:cNvPr id="20511" name="Text Box 57"/>
          <p:cNvSpPr txBox="1">
            <a:spLocks noChangeArrowheads="1"/>
          </p:cNvSpPr>
          <p:nvPr/>
        </p:nvSpPr>
        <p:spPr bwMode="auto">
          <a:xfrm>
            <a:off x="1447800" y="4648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79</a:t>
            </a:r>
          </a:p>
        </p:txBody>
      </p:sp>
      <p:sp>
        <p:nvSpPr>
          <p:cNvPr id="20512" name="Text Box 58"/>
          <p:cNvSpPr txBox="1">
            <a:spLocks noChangeArrowheads="1"/>
          </p:cNvSpPr>
          <p:nvPr/>
        </p:nvSpPr>
        <p:spPr bwMode="auto">
          <a:xfrm>
            <a:off x="2362200" y="4648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3068</a:t>
            </a:r>
          </a:p>
        </p:txBody>
      </p:sp>
      <p:sp>
        <p:nvSpPr>
          <p:cNvPr id="20513" name="Text Box 59"/>
          <p:cNvSpPr txBox="1">
            <a:spLocks noChangeArrowheads="1"/>
          </p:cNvSpPr>
          <p:nvPr/>
        </p:nvSpPr>
        <p:spPr bwMode="auto">
          <a:xfrm>
            <a:off x="5791200" y="1219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test[0]</a:t>
            </a:r>
          </a:p>
        </p:txBody>
      </p:sp>
      <p:sp>
        <p:nvSpPr>
          <p:cNvPr id="20514" name="Text Box 60"/>
          <p:cNvSpPr txBox="1">
            <a:spLocks noChangeArrowheads="1"/>
          </p:cNvSpPr>
          <p:nvPr/>
        </p:nvSpPr>
        <p:spPr bwMode="auto">
          <a:xfrm>
            <a:off x="57912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test[1]</a:t>
            </a:r>
          </a:p>
        </p:txBody>
      </p:sp>
      <p:sp>
        <p:nvSpPr>
          <p:cNvPr id="20515" name="Text Box 61"/>
          <p:cNvSpPr txBox="1">
            <a:spLocks noChangeArrowheads="1"/>
          </p:cNvSpPr>
          <p:nvPr/>
        </p:nvSpPr>
        <p:spPr bwMode="auto">
          <a:xfrm>
            <a:off x="57912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test[2]</a:t>
            </a:r>
          </a:p>
        </p:txBody>
      </p:sp>
      <p:sp>
        <p:nvSpPr>
          <p:cNvPr id="20516" name="Text Box 62"/>
          <p:cNvSpPr txBox="1">
            <a:spLocks noChangeArrowheads="1"/>
          </p:cNvSpPr>
          <p:nvPr/>
        </p:nvSpPr>
        <p:spPr bwMode="auto">
          <a:xfrm>
            <a:off x="57912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test[3]</a:t>
            </a:r>
          </a:p>
        </p:txBody>
      </p:sp>
      <p:sp>
        <p:nvSpPr>
          <p:cNvPr id="20517" name="Text Box 63"/>
          <p:cNvSpPr txBox="1">
            <a:spLocks noChangeArrowheads="1"/>
          </p:cNvSpPr>
          <p:nvPr/>
        </p:nvSpPr>
        <p:spPr bwMode="auto">
          <a:xfrm>
            <a:off x="57912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test[4]</a:t>
            </a:r>
          </a:p>
        </p:txBody>
      </p:sp>
      <p:sp>
        <p:nvSpPr>
          <p:cNvPr id="20518" name="Text Box 64"/>
          <p:cNvSpPr txBox="1">
            <a:spLocks noChangeArrowheads="1"/>
          </p:cNvSpPr>
          <p:nvPr/>
        </p:nvSpPr>
        <p:spPr bwMode="auto">
          <a:xfrm>
            <a:off x="57912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test[5]</a:t>
            </a:r>
          </a:p>
        </p:txBody>
      </p:sp>
      <p:sp>
        <p:nvSpPr>
          <p:cNvPr id="20519" name="Text Box 65"/>
          <p:cNvSpPr txBox="1">
            <a:spLocks noChangeArrowheads="1"/>
          </p:cNvSpPr>
          <p:nvPr/>
        </p:nvSpPr>
        <p:spPr bwMode="auto">
          <a:xfrm>
            <a:off x="57912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test[6]</a:t>
            </a:r>
          </a:p>
        </p:txBody>
      </p:sp>
      <p:sp>
        <p:nvSpPr>
          <p:cNvPr id="20520" name="Text Box 66"/>
          <p:cNvSpPr txBox="1">
            <a:spLocks noChangeArrowheads="1"/>
          </p:cNvSpPr>
          <p:nvPr/>
        </p:nvSpPr>
        <p:spPr bwMode="auto">
          <a:xfrm>
            <a:off x="6705600" y="1219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61</a:t>
            </a:r>
          </a:p>
        </p:txBody>
      </p:sp>
      <p:sp>
        <p:nvSpPr>
          <p:cNvPr id="20521" name="Text Box 67"/>
          <p:cNvSpPr txBox="1">
            <a:spLocks noChangeArrowheads="1"/>
          </p:cNvSpPr>
          <p:nvPr/>
        </p:nvSpPr>
        <p:spPr bwMode="auto">
          <a:xfrm>
            <a:off x="6705600" y="3505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76</a:t>
            </a:r>
          </a:p>
        </p:txBody>
      </p:sp>
      <p:sp>
        <p:nvSpPr>
          <p:cNvPr id="20522" name="Text Box 68"/>
          <p:cNvSpPr txBox="1">
            <a:spLocks noChangeArrowheads="1"/>
          </p:cNvSpPr>
          <p:nvPr/>
        </p:nvSpPr>
        <p:spPr bwMode="auto">
          <a:xfrm>
            <a:off x="6705600" y="2743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105</a:t>
            </a:r>
          </a:p>
        </p:txBody>
      </p:sp>
      <p:sp>
        <p:nvSpPr>
          <p:cNvPr id="20523" name="Text Box 69"/>
          <p:cNvSpPr txBox="1">
            <a:spLocks noChangeArrowheads="1"/>
          </p:cNvSpPr>
          <p:nvPr/>
        </p:nvSpPr>
        <p:spPr bwMode="auto">
          <a:xfrm>
            <a:off x="6705600" y="2362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94</a:t>
            </a:r>
          </a:p>
        </p:txBody>
      </p:sp>
      <p:sp>
        <p:nvSpPr>
          <p:cNvPr id="20524" name="Text Box 70"/>
          <p:cNvSpPr txBox="1">
            <a:spLocks noChangeArrowheads="1"/>
          </p:cNvSpPr>
          <p:nvPr/>
        </p:nvSpPr>
        <p:spPr bwMode="auto">
          <a:xfrm>
            <a:off x="6705600" y="1981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83</a:t>
            </a:r>
          </a:p>
        </p:txBody>
      </p:sp>
      <p:sp>
        <p:nvSpPr>
          <p:cNvPr id="20525" name="Text Box 71"/>
          <p:cNvSpPr txBox="1">
            <a:spLocks noChangeArrowheads="1"/>
          </p:cNvSpPr>
          <p:nvPr/>
        </p:nvSpPr>
        <p:spPr bwMode="auto">
          <a:xfrm>
            <a:off x="6705600" y="1600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72</a:t>
            </a:r>
          </a:p>
        </p:txBody>
      </p:sp>
      <p:sp>
        <p:nvSpPr>
          <p:cNvPr id="20526" name="Text Box 72"/>
          <p:cNvSpPr txBox="1">
            <a:spLocks noChangeArrowheads="1"/>
          </p:cNvSpPr>
          <p:nvPr/>
        </p:nvSpPr>
        <p:spPr bwMode="auto">
          <a:xfrm>
            <a:off x="6705600" y="3124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110</a:t>
            </a:r>
          </a:p>
        </p:txBody>
      </p:sp>
      <p:sp>
        <p:nvSpPr>
          <p:cNvPr id="20527" name="Text Box 73"/>
          <p:cNvSpPr txBox="1">
            <a:spLocks noChangeArrowheads="1"/>
          </p:cNvSpPr>
          <p:nvPr/>
        </p:nvSpPr>
        <p:spPr bwMode="auto">
          <a:xfrm>
            <a:off x="57912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test[7]</a:t>
            </a:r>
          </a:p>
        </p:txBody>
      </p:sp>
      <p:sp>
        <p:nvSpPr>
          <p:cNvPr id="20528" name="Text Box 74"/>
          <p:cNvSpPr txBox="1">
            <a:spLocks noChangeArrowheads="1"/>
          </p:cNvSpPr>
          <p:nvPr/>
        </p:nvSpPr>
        <p:spPr bwMode="auto">
          <a:xfrm>
            <a:off x="6705600" y="3886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67</a:t>
            </a:r>
          </a:p>
        </p:txBody>
      </p:sp>
      <p:sp>
        <p:nvSpPr>
          <p:cNvPr id="20529" name="Text Box 75"/>
          <p:cNvSpPr txBox="1">
            <a:spLocks noChangeArrowheads="1"/>
          </p:cNvSpPr>
          <p:nvPr/>
        </p:nvSpPr>
        <p:spPr bwMode="auto">
          <a:xfrm>
            <a:off x="7620000" y="1219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3044</a:t>
            </a:r>
          </a:p>
        </p:txBody>
      </p:sp>
      <p:sp>
        <p:nvSpPr>
          <p:cNvPr id="20530" name="Text Box 76"/>
          <p:cNvSpPr txBox="1">
            <a:spLocks noChangeArrowheads="1"/>
          </p:cNvSpPr>
          <p:nvPr/>
        </p:nvSpPr>
        <p:spPr bwMode="auto">
          <a:xfrm>
            <a:off x="7620000" y="2362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3050</a:t>
            </a:r>
          </a:p>
        </p:txBody>
      </p:sp>
      <p:sp>
        <p:nvSpPr>
          <p:cNvPr id="20531" name="Text Box 77"/>
          <p:cNvSpPr txBox="1">
            <a:spLocks noChangeArrowheads="1"/>
          </p:cNvSpPr>
          <p:nvPr/>
        </p:nvSpPr>
        <p:spPr bwMode="auto">
          <a:xfrm>
            <a:off x="7620000" y="1981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304C</a:t>
            </a:r>
          </a:p>
        </p:txBody>
      </p:sp>
      <p:sp>
        <p:nvSpPr>
          <p:cNvPr id="20532" name="Text Box 78"/>
          <p:cNvSpPr txBox="1">
            <a:spLocks noChangeArrowheads="1"/>
          </p:cNvSpPr>
          <p:nvPr/>
        </p:nvSpPr>
        <p:spPr bwMode="auto">
          <a:xfrm>
            <a:off x="7620000" y="2743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3054</a:t>
            </a:r>
          </a:p>
        </p:txBody>
      </p:sp>
      <p:sp>
        <p:nvSpPr>
          <p:cNvPr id="20533" name="Text Box 79"/>
          <p:cNvSpPr txBox="1">
            <a:spLocks noChangeArrowheads="1"/>
          </p:cNvSpPr>
          <p:nvPr/>
        </p:nvSpPr>
        <p:spPr bwMode="auto">
          <a:xfrm>
            <a:off x="7620000" y="3505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305C</a:t>
            </a:r>
          </a:p>
        </p:txBody>
      </p:sp>
      <p:sp>
        <p:nvSpPr>
          <p:cNvPr id="20534" name="Text Box 80"/>
          <p:cNvSpPr txBox="1">
            <a:spLocks noChangeArrowheads="1"/>
          </p:cNvSpPr>
          <p:nvPr/>
        </p:nvSpPr>
        <p:spPr bwMode="auto">
          <a:xfrm>
            <a:off x="7620000" y="3124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3058</a:t>
            </a:r>
          </a:p>
        </p:txBody>
      </p:sp>
      <p:sp>
        <p:nvSpPr>
          <p:cNvPr id="20535" name="Text Box 81"/>
          <p:cNvSpPr txBox="1">
            <a:spLocks noChangeArrowheads="1"/>
          </p:cNvSpPr>
          <p:nvPr/>
        </p:nvSpPr>
        <p:spPr bwMode="auto">
          <a:xfrm>
            <a:off x="7620000" y="3886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3060</a:t>
            </a:r>
          </a:p>
        </p:txBody>
      </p:sp>
      <p:sp>
        <p:nvSpPr>
          <p:cNvPr id="20536" name="Text Box 82"/>
          <p:cNvSpPr txBox="1">
            <a:spLocks noChangeArrowheads="1"/>
          </p:cNvSpPr>
          <p:nvPr/>
        </p:nvSpPr>
        <p:spPr bwMode="auto">
          <a:xfrm>
            <a:off x="7620000" y="1600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3048</a:t>
            </a:r>
          </a:p>
        </p:txBody>
      </p:sp>
      <p:sp>
        <p:nvSpPr>
          <p:cNvPr id="20537" name="Text Box 83"/>
          <p:cNvSpPr txBox="1">
            <a:spLocks noChangeArrowheads="1"/>
          </p:cNvSpPr>
          <p:nvPr/>
        </p:nvSpPr>
        <p:spPr bwMode="auto">
          <a:xfrm>
            <a:off x="57912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test[8]</a:t>
            </a:r>
          </a:p>
        </p:txBody>
      </p:sp>
      <p:sp>
        <p:nvSpPr>
          <p:cNvPr id="20538" name="Text Box 84"/>
          <p:cNvSpPr txBox="1">
            <a:spLocks noChangeArrowheads="1"/>
          </p:cNvSpPr>
          <p:nvPr/>
        </p:nvSpPr>
        <p:spPr bwMode="auto">
          <a:xfrm>
            <a:off x="6705600" y="4267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58</a:t>
            </a:r>
          </a:p>
        </p:txBody>
      </p:sp>
      <p:sp>
        <p:nvSpPr>
          <p:cNvPr id="20539" name="Text Box 85"/>
          <p:cNvSpPr txBox="1">
            <a:spLocks noChangeArrowheads="1"/>
          </p:cNvSpPr>
          <p:nvPr/>
        </p:nvSpPr>
        <p:spPr bwMode="auto">
          <a:xfrm>
            <a:off x="7620000" y="4267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3064</a:t>
            </a:r>
          </a:p>
        </p:txBody>
      </p:sp>
      <p:sp>
        <p:nvSpPr>
          <p:cNvPr id="20540" name="Text Box 86"/>
          <p:cNvSpPr txBox="1">
            <a:spLocks noChangeArrowheads="1"/>
          </p:cNvSpPr>
          <p:nvPr/>
        </p:nvSpPr>
        <p:spPr bwMode="auto">
          <a:xfrm>
            <a:off x="5791200" y="4648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test[9]</a:t>
            </a:r>
          </a:p>
        </p:txBody>
      </p:sp>
      <p:sp>
        <p:nvSpPr>
          <p:cNvPr id="20541" name="Text Box 87"/>
          <p:cNvSpPr txBox="1">
            <a:spLocks noChangeArrowheads="1"/>
          </p:cNvSpPr>
          <p:nvPr/>
        </p:nvSpPr>
        <p:spPr bwMode="auto">
          <a:xfrm>
            <a:off x="6705600" y="4648200"/>
            <a:ext cx="914400" cy="374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800"/>
              <a:t>89</a:t>
            </a:r>
          </a:p>
        </p:txBody>
      </p:sp>
      <p:sp>
        <p:nvSpPr>
          <p:cNvPr id="20542" name="Text Box 88"/>
          <p:cNvSpPr txBox="1">
            <a:spLocks noChangeArrowheads="1"/>
          </p:cNvSpPr>
          <p:nvPr/>
        </p:nvSpPr>
        <p:spPr bwMode="auto">
          <a:xfrm>
            <a:off x="7620000" y="4648200"/>
            <a:ext cx="838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3068</a:t>
            </a:r>
          </a:p>
        </p:txBody>
      </p:sp>
      <p:sp>
        <p:nvSpPr>
          <p:cNvPr id="20543" name="Text Box 90"/>
          <p:cNvSpPr txBox="1">
            <a:spLocks noChangeArrowheads="1"/>
          </p:cNvSpPr>
          <p:nvPr/>
        </p:nvSpPr>
        <p:spPr bwMode="auto">
          <a:xfrm>
            <a:off x="381000" y="7620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Before call to SclAry				After call to SclAry</a:t>
            </a:r>
          </a:p>
        </p:txBody>
      </p:sp>
      <p:sp>
        <p:nvSpPr>
          <p:cNvPr id="20544" name="Text Box 92"/>
          <p:cNvSpPr txBox="1">
            <a:spLocks noChangeArrowheads="1"/>
          </p:cNvSpPr>
          <p:nvPr/>
        </p:nvSpPr>
        <p:spPr bwMode="auto">
          <a:xfrm>
            <a:off x="457200" y="4953000"/>
            <a:ext cx="822960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Passing the name only (i.e. </a:t>
            </a:r>
            <a:r>
              <a:rPr lang="en-US" sz="1800" dirty="0">
                <a:latin typeface="Courier New" charset="0"/>
              </a:rPr>
              <a:t>test</a:t>
            </a:r>
            <a:r>
              <a:rPr lang="en-US" sz="1800" dirty="0"/>
              <a:t> vs. </a:t>
            </a:r>
            <a:r>
              <a:rPr lang="en-US" sz="1800" dirty="0">
                <a:latin typeface="Courier New" charset="0"/>
              </a:rPr>
              <a:t>test[4]</a:t>
            </a:r>
            <a:r>
              <a:rPr lang="en-US" sz="1800" dirty="0"/>
              <a:t>) passes the </a:t>
            </a:r>
            <a:r>
              <a:rPr lang="en-US" sz="1800" b="1" u="sng" dirty="0"/>
              <a:t>ADDRESS</a:t>
            </a:r>
            <a:r>
              <a:rPr lang="en-US" sz="1800" dirty="0"/>
              <a:t> of element zero of the array.</a:t>
            </a:r>
          </a:p>
          <a:p>
            <a:pPr>
              <a:spcBef>
                <a:spcPct val="50000"/>
              </a:spcBef>
            </a:pPr>
            <a:r>
              <a:rPr lang="en-US" sz="1800" dirty="0"/>
              <a:t>Put another </a:t>
            </a:r>
            <a:r>
              <a:rPr lang="en-US" sz="1800" dirty="0" smtClean="0"/>
              <a:t>way: </a:t>
            </a:r>
            <a:r>
              <a:rPr lang="en-US" sz="1800" dirty="0" err="1" smtClean="0"/>
              <a:t>myfunc</a:t>
            </a:r>
            <a:r>
              <a:rPr lang="en-US" sz="1800" dirty="0"/>
              <a:t>(</a:t>
            </a:r>
            <a:r>
              <a:rPr lang="en-US" sz="1800" dirty="0" err="1"/>
              <a:t>ary</a:t>
            </a:r>
            <a:r>
              <a:rPr lang="en-US" sz="1800" dirty="0"/>
              <a:t>)   same as   </a:t>
            </a:r>
            <a:r>
              <a:rPr lang="en-US" sz="1800" dirty="0" err="1"/>
              <a:t>myfunc</a:t>
            </a:r>
            <a:r>
              <a:rPr lang="en-US" sz="1800" dirty="0"/>
              <a:t> (&amp;</a:t>
            </a:r>
            <a:r>
              <a:rPr lang="en-US" sz="1800" dirty="0" err="1"/>
              <a:t>ary</a:t>
            </a:r>
            <a:r>
              <a:rPr lang="en-US" sz="1800" dirty="0"/>
              <a:t>[0])</a:t>
            </a:r>
          </a:p>
        </p:txBody>
      </p:sp>
      <p:sp>
        <p:nvSpPr>
          <p:cNvPr id="20545" name="Date Placeholder 6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7D743B3-FDED-BF4A-A52A-3450E7AAC224}" type="datetime1">
              <a:rPr lang="en-US" sz="1200" smtClean="0">
                <a:latin typeface="Garamond" charset="0"/>
              </a:rPr>
              <a:t>10/26/18</a:t>
            </a:fld>
            <a:endParaRPr lang="en-US" sz="1200">
              <a:latin typeface="Garamond" charset="0"/>
            </a:endParaRPr>
          </a:p>
        </p:txBody>
      </p:sp>
      <p:sp>
        <p:nvSpPr>
          <p:cNvPr id="20546" name="Slide Number Placeholder 6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8DF3D26-3235-0647-B6A7-28A9DF8164DF}" type="slidenum">
              <a:rPr lang="en-US" sz="1200">
                <a:latin typeface="Garamond" charset="0"/>
              </a:rPr>
              <a:pPr/>
              <a:t>17</a:t>
            </a:fld>
            <a:endParaRPr lang="en-US" sz="1200">
              <a:latin typeface="Garamond" charset="0"/>
            </a:endParaRPr>
          </a:p>
        </p:txBody>
      </p:sp>
      <p:sp>
        <p:nvSpPr>
          <p:cNvPr id="67" name="Footer Placeholder 6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38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Character arrays and strings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5 due </a:t>
            </a:r>
            <a:r>
              <a:rPr lang="en-US" strike="sngStrike" dirty="0">
                <a:latin typeface="Arial" charset="0"/>
              </a:rPr>
              <a:t>11/2 </a:t>
            </a:r>
            <a:r>
              <a:rPr lang="en-US" dirty="0">
                <a:latin typeface="Arial" charset="0"/>
                <a:sym typeface="Wingdings" panose="05000000000000000000" pitchFamily="2" charset="2"/>
              </a:rPr>
              <a:t> 11/7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Exam </a:t>
            </a:r>
            <a:r>
              <a:rPr lang="en-US" dirty="0">
                <a:latin typeface="Arial" charset="0"/>
              </a:rPr>
              <a:t>2 in class Monday, 11/5</a:t>
            </a:r>
          </a:p>
          <a:p>
            <a:pPr lvl="2"/>
            <a:r>
              <a:rPr lang="en-US" dirty="0">
                <a:latin typeface="Arial" charset="0"/>
              </a:rPr>
              <a:t>Will cover lectures 14-24 (except lecture 16)</a:t>
            </a:r>
          </a:p>
          <a:p>
            <a:pPr lvl="2"/>
            <a:r>
              <a:rPr lang="en-US" dirty="0" err="1">
                <a:latin typeface="Arial" charset="0"/>
              </a:rPr>
              <a:t>Lec</a:t>
            </a:r>
            <a:r>
              <a:rPr lang="en-US" dirty="0">
                <a:latin typeface="Arial" charset="0"/>
              </a:rPr>
              <a:t>. 25: Exam 2 Preview (Fri. 11/2)</a:t>
            </a: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4A0C5C8-06FC-0547-B653-5413E1596AF2}" type="datetime1">
              <a:rPr lang="en-US" sz="1200" smtClean="0">
                <a:latin typeface="Garamond" charset="0"/>
              </a:rPr>
              <a:t>10/26/18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5A398C-5393-8740-B7CA-72E23F67E96C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Program 5 due </a:t>
            </a:r>
            <a:r>
              <a:rPr lang="en-US" strike="sngStrike" dirty="0" smtClean="0">
                <a:latin typeface="Arial" charset="0"/>
              </a:rPr>
              <a:t>11/2 </a:t>
            </a:r>
            <a:r>
              <a:rPr lang="en-US" dirty="0" smtClean="0">
                <a:latin typeface="Arial" charset="0"/>
                <a:sym typeface="Wingdings" panose="05000000000000000000" pitchFamily="2" charset="2"/>
              </a:rPr>
              <a:t> 11/7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Exam 2 in class Monday, 11/5</a:t>
            </a:r>
          </a:p>
          <a:p>
            <a:pPr lvl="2"/>
            <a:r>
              <a:rPr lang="en-US" dirty="0" smtClean="0">
                <a:latin typeface="Arial" charset="0"/>
              </a:rPr>
              <a:t>Will cover lectures 14-24 (except lecture 16)</a:t>
            </a:r>
          </a:p>
          <a:p>
            <a:pPr lvl="2"/>
            <a:r>
              <a:rPr lang="en-US" dirty="0" err="1" smtClean="0">
                <a:latin typeface="Arial" charset="0"/>
              </a:rPr>
              <a:t>Lec</a:t>
            </a:r>
            <a:r>
              <a:rPr lang="en-US" dirty="0" smtClean="0">
                <a:latin typeface="Arial" charset="0"/>
              </a:rPr>
              <a:t>. 25: Exam 2 Preview (Fri. 11/2)</a:t>
            </a:r>
          </a:p>
          <a:p>
            <a:r>
              <a:rPr lang="en-US" dirty="0" smtClean="0">
                <a:latin typeface="Arial" charset="0"/>
              </a:rPr>
              <a:t>Today’s lecture</a:t>
            </a:r>
          </a:p>
          <a:p>
            <a:pPr lvl="1"/>
            <a:r>
              <a:rPr lang="en-US" dirty="0" smtClean="0">
                <a:latin typeface="Arial" charset="0"/>
              </a:rPr>
              <a:t>Review: one- and two-dimensional arrays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Arrays and functions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BB8D45-C4D2-9D44-955A-01211325FCFA}" type="datetime1">
              <a:rPr lang="en-US" sz="1200" smtClean="0">
                <a:latin typeface="Garamond" charset="0"/>
              </a:rPr>
              <a:t>10/26/18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4B1580F-54AA-BC4F-9D01-A70E5EDFC21D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arrays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Arrays: groups of data with same type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ourier New" charset="0"/>
                <a:cs typeface="Courier New" charset="0"/>
              </a:rPr>
              <a:t>int x[10]</a:t>
            </a:r>
            <a:r>
              <a:rPr lang="en-US">
                <a:latin typeface="Arial" charset="0"/>
              </a:rPr>
              <a:t> has 10 elements, </a:t>
            </a:r>
            <a:r>
              <a:rPr lang="en-US">
                <a:latin typeface="Courier New" charset="0"/>
                <a:cs typeface="Courier New" charset="0"/>
              </a:rPr>
              <a:t>x[0]</a:t>
            </a:r>
            <a:r>
              <a:rPr lang="en-US">
                <a:latin typeface="Arial" charset="0"/>
              </a:rPr>
              <a:t> through </a:t>
            </a:r>
            <a:r>
              <a:rPr lang="en-US">
                <a:latin typeface="Courier New" charset="0"/>
                <a:cs typeface="Courier New" charset="0"/>
              </a:rPr>
              <a:t>x[9]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Can also define with initial values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double list[] = {1.2, 0.75, -3.233};</a:t>
            </a:r>
          </a:p>
          <a:p>
            <a:pPr lvl="3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Compiler will determine size of array from list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If initialization list has fewer values than size given, remaining values = 0</a:t>
            </a:r>
          </a:p>
          <a:p>
            <a:pPr lvl="3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i.e. </a:t>
            </a:r>
            <a:r>
              <a:rPr lang="en-US">
                <a:latin typeface="Courier New" charset="0"/>
                <a:cs typeface="Courier New" charset="0"/>
              </a:rPr>
              <a:t>int list[5] = {1, 2, 3}</a:t>
            </a:r>
            <a:r>
              <a:rPr lang="en-US">
                <a:latin typeface="Arial" charset="0"/>
                <a:cs typeface="Courier New" charset="0"/>
              </a:rPr>
              <a:t>  same as </a:t>
            </a:r>
          </a:p>
          <a:p>
            <a:pPr lvl="3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     int list[5] = {1, 2, 3, 0, 0}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Must be sure to access inside bounds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You can access x[12] or x[-1], for example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  <a:cs typeface="Courier New" charset="0"/>
              </a:rPr>
              <a:t>Will access whatever</a:t>
            </a:r>
            <a:r>
              <a:rPr lang="ja-JP" altLang="en-US">
                <a:latin typeface="Arial" charset="0"/>
                <a:cs typeface="Courier New" charset="0"/>
              </a:rPr>
              <a:t>’</a:t>
            </a:r>
            <a:r>
              <a:rPr lang="en-US" altLang="ja-JP">
                <a:latin typeface="Arial" charset="0"/>
                <a:cs typeface="Courier New" charset="0"/>
              </a:rPr>
              <a:t>s at those locations</a:t>
            </a:r>
            <a:endParaRPr lang="en-US">
              <a:latin typeface="Arial" charset="0"/>
              <a:cs typeface="Courier New" charset="0"/>
            </a:endParaRP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E4A0532-B98A-A94C-9ABD-1A929F238822}" type="datetime1">
              <a:rPr lang="en-US" sz="1200" smtClean="0">
                <a:latin typeface="Garamond" charset="0"/>
              </a:rPr>
              <a:t>10/26/18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 dirty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268267D-89A1-D844-BB72-FCC1816C7F59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6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Two-dimensional arrays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124200"/>
          </a:xfrm>
        </p:spPr>
        <p:txBody>
          <a:bodyPr/>
          <a:lstStyle/>
          <a:p>
            <a:r>
              <a:rPr lang="en-US">
                <a:latin typeface="Arial" charset="0"/>
              </a:rPr>
              <a:t>Two-dimensional arrays: can be used to represent tabular data</a:t>
            </a:r>
          </a:p>
          <a:p>
            <a:r>
              <a:rPr lang="en-US">
                <a:latin typeface="Arial" charset="0"/>
              </a:rPr>
              <a:t>Declaration: 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&lt;type&gt; &lt;name&gt;[&lt;rows&gt;][&lt;cols&gt;]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Example (see below): </a:t>
            </a:r>
            <a:r>
              <a:rPr lang="en-US">
                <a:latin typeface="Courier New" charset="0"/>
                <a:cs typeface="Courier New" charset="0"/>
              </a:rPr>
              <a:t>int x[3][4];</a:t>
            </a:r>
          </a:p>
          <a:p>
            <a:r>
              <a:rPr lang="en-US">
                <a:latin typeface="Arial" charset="0"/>
                <a:cs typeface="Courier New" charset="0"/>
              </a:rPr>
              <a:t>Index elements similarly to 1-D arrays</a:t>
            </a:r>
          </a:p>
          <a:p>
            <a:r>
              <a:rPr lang="en-US">
                <a:latin typeface="Arial" charset="0"/>
                <a:cs typeface="Courier New" charset="0"/>
              </a:rPr>
              <a:t>Typically use nested for loops to access</a:t>
            </a:r>
          </a:p>
          <a:p>
            <a:pPr lvl="1"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E584B6D-B028-954A-87C9-FFC4820958C7}" type="datetime1">
              <a:rPr lang="en-US" sz="1200" smtClean="0">
                <a:latin typeface="Garamond" charset="0"/>
              </a:rPr>
              <a:t>10/26/18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489D995-0CF5-0149-8CB1-1C7ED2A51E1E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4343400"/>
          <a:ext cx="6096000" cy="14779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65736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Col. 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x[0][3]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x[1][3]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74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+mn-lt"/>
                          <a:cs typeface="Courier New" pitchFamily="49" charset="0"/>
                        </a:rPr>
                        <a:t>Row 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+mn-lt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x[2][0]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x[2][1]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x[2][2]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x[2][3]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02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Initializing 2D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200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Can initialize similarly to 1D arrays, but must specify dimensions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Each row treated like a 1D array; rows separated by commas: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y[3][4] = { {1, 2, 3, 4},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 {5, 6, 7, 8},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 {9, 10, 11, 12} };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308BA3E-8BFB-E641-8598-B16D3AD57E75}" type="datetime1">
              <a:rPr lang="en-US" sz="1200" smtClean="0">
                <a:latin typeface="Garamond" charset="0"/>
              </a:rPr>
              <a:t>10/26/18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C73A17C-87C1-5440-802F-963F67EFDD9F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4602163"/>
          <a:ext cx="6096000" cy="11128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94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3" marB="457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9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2D arrays and loops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r>
              <a:rPr lang="en-US">
                <a:latin typeface="Arial" charset="0"/>
              </a:rPr>
              <a:t>Typically use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nested loops </a:t>
            </a:r>
            <a:r>
              <a:rPr lang="en-US">
                <a:latin typeface="Arial" charset="0"/>
              </a:rPr>
              <a:t>to work with 2-D arrays</a:t>
            </a:r>
          </a:p>
          <a:p>
            <a:pPr lvl="1"/>
            <a:r>
              <a:rPr lang="en-US">
                <a:latin typeface="Arial" charset="0"/>
              </a:rPr>
              <a:t>One loop inside another: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for (i = 0; i &lt; 3; i++) {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for (j = 0; j &lt; 4; j++) {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  x[i][j] = y[i][j] * 2;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}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}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Be careful in loop body—switching your loop indices will cause trouble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Using </a:t>
            </a:r>
            <a:r>
              <a:rPr lang="en-US">
                <a:latin typeface="Courier New" charset="0"/>
                <a:cs typeface="Courier New" charset="0"/>
              </a:rPr>
              <a:t>x[j][i]</a:t>
            </a:r>
            <a:r>
              <a:rPr lang="en-US">
                <a:latin typeface="Arial" charset="0"/>
                <a:cs typeface="Courier New" charset="0"/>
              </a:rPr>
              <a:t> would take you outside of the array!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12C4DCC-032F-F74C-A72B-3DC9DFC43733}" type="datetime1">
              <a:rPr lang="en-US" sz="1200" smtClean="0">
                <a:latin typeface="Garamond" charset="0"/>
              </a:rPr>
              <a:t>10/26/18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4576A5B-52D7-B24E-83CE-C2297B4CC181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125413"/>
            <a:ext cx="8229600" cy="712787"/>
          </a:xfrm>
        </p:spPr>
        <p:txBody>
          <a:bodyPr/>
          <a:lstStyle/>
          <a:p>
            <a:r>
              <a:rPr lang="en-US">
                <a:latin typeface="Garamond" charset="0"/>
              </a:rPr>
              <a:t>Example: Working with 2-D arrays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Arial" charset="0"/>
              </a:rPr>
              <a:t>Complete this program, which counts the # of negative values in each row of a 2-D array (assume the necessary #includes are done):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#define NRows 3  	// # of rows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#define NCols 4	// # of columns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double x[NRows][NCols] =		// 2-D array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       {	{  10,  2.5,    0,  1.5},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	{-2.3, -1.1, -0.2,    0},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	{10.5, -6.1, 23.4, -9.2} };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int negCnt[NRows] = {0};    // Initialize entire row count array to 0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int i, j;                   // Row and column indices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/* INSERT CODE HERE--Visit every element in array x and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count the number of negative values in each row */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// Now print the row counts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for (i = 0; i &lt; NRows; i++)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	printf(</a:t>
            </a:r>
            <a:r>
              <a:rPr lang="ja-JP" altLang="en-US" sz="1400">
                <a:latin typeface="Courier New" charset="0"/>
                <a:cs typeface="Courier New" charset="0"/>
              </a:rPr>
              <a:t>“</a:t>
            </a:r>
            <a:r>
              <a:rPr lang="en-US" altLang="ja-JP" sz="1400">
                <a:latin typeface="Courier New" charset="0"/>
                <a:cs typeface="Courier New" charset="0"/>
              </a:rPr>
              <a:t>Row %d has %d negative values.\n</a:t>
            </a:r>
            <a:r>
              <a:rPr lang="ja-JP" altLang="en-US" sz="1400">
                <a:latin typeface="Courier New" charset="0"/>
                <a:cs typeface="Courier New" charset="0"/>
              </a:rPr>
              <a:t>”</a:t>
            </a:r>
            <a:r>
              <a:rPr lang="en-US" altLang="ja-JP" sz="1400">
                <a:latin typeface="Courier New" charset="0"/>
                <a:cs typeface="Courier New" charset="0"/>
              </a:rPr>
              <a:t>, i, negCnt[i]);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cs typeface="Courier New" charset="0"/>
              </a:rPr>
              <a:t>}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400">
              <a:latin typeface="Courier New" charset="0"/>
              <a:cs typeface="Courier New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998527F-6AD5-784A-A15C-EFF6B4288A16}" type="datetime1">
              <a:rPr lang="en-US" sz="1200" smtClean="0">
                <a:latin typeface="Garamond" charset="0"/>
              </a:rPr>
              <a:t>10/26/18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4C266F7-0BCA-8D4A-8654-5118F0F97618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58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/* Code to be added to visit every 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element in array x and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count the number of negative 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values in each row */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for (i = 0; i &lt; NRows; i++)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for (j = 0; j &lt; NCols; j++)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if (x[i][j] &lt; 0)</a:t>
            </a:r>
          </a:p>
          <a:p>
            <a:pPr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	negCnt[i]++;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01425A0-2560-F845-B349-A1A449871EA4}" type="datetime1">
              <a:rPr lang="en-US" sz="1200" smtClean="0">
                <a:latin typeface="Garamond" charset="0"/>
              </a:rPr>
              <a:t>10/26/18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1178C3D-8353-0746-9DE3-A499EBF77FEC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06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Passing arrays to functions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Do not need to specify array size (for reasons I’ll explain shortly)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Compiler will actually ignore 1-D array size, even if you put it in prototype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Therefore cannot check array size inside function</a:t>
            </a: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Prototype typically has array name and brackets to indicate you’re dealing with array</a:t>
            </a:r>
          </a:p>
          <a:p>
            <a:pPr lvl="1"/>
            <a:r>
              <a:rPr lang="en-US">
                <a:latin typeface="Arial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int findAvg(int arr[ ], int n);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n = # elements in array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E1132C-F167-A546-8959-B103D46EBDD9}" type="datetime1">
              <a:rPr lang="en-US" sz="1200" smtClean="0">
                <a:latin typeface="Garamond" charset="0"/>
              </a:rPr>
              <a:t>10/26/18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22</a:t>
            </a:r>
            <a:endParaRPr lang="en-US" altLang="en-US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E8601F-1BEA-0E43-A0F9-483398392B0A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4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13378</TotalTime>
  <Words>986</Words>
  <Application>Microsoft Macintosh PowerPoint</Application>
  <PresentationFormat>On-screen Show (4:3)</PresentationFormat>
  <Paragraphs>275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Courier New</vt:lpstr>
      <vt:lpstr>Garamond</vt:lpstr>
      <vt:lpstr>ＭＳ Ｐゴシック</vt:lpstr>
      <vt:lpstr>Wingdings</vt:lpstr>
      <vt:lpstr>Arial</vt:lpstr>
      <vt:lpstr>Edge</vt:lpstr>
      <vt:lpstr>EECE.2160 ECE Application Programming</vt:lpstr>
      <vt:lpstr>Lecture outline</vt:lpstr>
      <vt:lpstr>Review: arrays</vt:lpstr>
      <vt:lpstr>Review: Two-dimensional arrays</vt:lpstr>
      <vt:lpstr>Review: Initializing 2D arrays</vt:lpstr>
      <vt:lpstr>2D arrays and loops</vt:lpstr>
      <vt:lpstr>Example: Working with 2-D arrays</vt:lpstr>
      <vt:lpstr>Example solution</vt:lpstr>
      <vt:lpstr>Passing arrays to functions</vt:lpstr>
      <vt:lpstr>Example</vt:lpstr>
      <vt:lpstr>Passing Arrays to functions (findAvg)</vt:lpstr>
      <vt:lpstr>Passing Arrays to functions (findMax)</vt:lpstr>
      <vt:lpstr>SclAry() function</vt:lpstr>
      <vt:lpstr>Passing Arrays to functions (SclAry)</vt:lpstr>
      <vt:lpstr>Passing Arrays to functions (SclAry)</vt:lpstr>
      <vt:lpstr>PowerPoint Presentation</vt:lpstr>
      <vt:lpstr>Passing Arrays to functions</vt:lpstr>
      <vt:lpstr>Final notes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Microsoft Office User</cp:lastModifiedBy>
  <cp:revision>1698</cp:revision>
  <dcterms:created xsi:type="dcterms:W3CDTF">2006-04-03T05:03:01Z</dcterms:created>
  <dcterms:modified xsi:type="dcterms:W3CDTF">2018-10-26T15:09:13Z</dcterms:modified>
</cp:coreProperties>
</file>