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422" r:id="rId3"/>
    <p:sldId id="536" r:id="rId4"/>
    <p:sldId id="537" r:id="rId5"/>
    <p:sldId id="540" r:id="rId6"/>
    <p:sldId id="541" r:id="rId7"/>
    <p:sldId id="542" r:id="rId8"/>
    <p:sldId id="543" r:id="rId9"/>
    <p:sldId id="544" r:id="rId10"/>
    <p:sldId id="545" r:id="rId11"/>
    <p:sldId id="546" r:id="rId12"/>
    <p:sldId id="447" r:id="rId13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>
        <p:scale>
          <a:sx n="66" d="100"/>
          <a:sy n="66" d="100"/>
        </p:scale>
        <p:origin x="2424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978633C-2812-AF4D-9F5F-329FCF043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62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6DCEA7-EB52-8D45-B0D5-8A2BCF1BB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452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A99094-D6C5-9D49-A78C-6A3000344D2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81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EB483-4966-B84C-8802-1166BB1928AB}" type="datetime1">
              <a:rPr lang="en-US" smtClean="0"/>
              <a:t>10/21/18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66919-4BC3-2A47-88AD-1FC39EA40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3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A7260-EBEC-144C-8D0C-B58176D0DD66}" type="datetime1">
              <a:rPr lang="en-US" smtClean="0"/>
              <a:t>10/21/18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16A0A-9ECB-D04E-B05D-F236A1BA3D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8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5183-01EB-0A40-BF73-2A399674DB9B}" type="datetime1">
              <a:rPr lang="en-US" smtClean="0"/>
              <a:t>10/21/18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ADF6-9CB4-4F4D-BE4E-4FE70315B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82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D2B6-723B-A14E-B689-CBF525110684}" type="datetime1">
              <a:rPr lang="en-US" smtClean="0"/>
              <a:t>10/21/18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3947D-4DA8-C946-9094-871581B23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8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28AB-2276-5142-B49B-4AA98E538487}" type="datetime1">
              <a:rPr lang="en-US" smtClean="0"/>
              <a:t>10/21/18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F23F-0D07-134F-866B-B75AF1366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60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A1F6E-503C-FD4D-858C-4D6F77879613}" type="datetime1">
              <a:rPr lang="en-US" smtClean="0"/>
              <a:t>10/21/18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77B84-F749-3C45-A1F7-9DA5F851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148FC-0143-A14A-84F2-CA2C2D0F8EA0}" type="datetime1">
              <a:rPr lang="en-US" smtClean="0"/>
              <a:t>10/21/18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A14C9-A367-014B-B764-61D5AD5B4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9FF9-6871-7043-B19A-210A144F171F}" type="datetime1">
              <a:rPr lang="en-US" smtClean="0"/>
              <a:t>10/21/18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E6CFA-3B45-4342-A3C3-F3E850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75C49-AA42-E240-8F85-3FCA32EF35DE}" type="datetime1">
              <a:rPr lang="en-US" smtClean="0"/>
              <a:t>10/21/18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3C9B-1AD7-6C49-80A5-78509173C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9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C8A5E-6B6C-AA49-9DCD-192B01BEF000}" type="datetime1">
              <a:rPr lang="en-US" smtClean="0"/>
              <a:t>10/21/18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68EF-7916-7049-8FA1-2ADAD8C73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8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B2CDC-685F-7140-B5D0-784CBC1696E7}" type="datetime1">
              <a:rPr lang="en-US" smtClean="0"/>
              <a:t>10/21/18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8213-BC49-434F-B53A-118950A2F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5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53BD5-3DCD-0F45-99AF-9FEAE0BC1F45}" type="datetime1">
              <a:rPr lang="en-US" smtClean="0"/>
              <a:t>10/21/18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536B3-A8D9-EB47-8EA3-04E17D66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5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7DFDA-568C-6841-B2B1-3C6AA6D6FE97}" type="datetime1">
              <a:rPr lang="en-US" smtClean="0"/>
              <a:t>10/21/18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210BB-4292-A245-86A6-3FE7A0285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2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F872D2D4-BA52-2F4E-8C46-286E13A3D10D}" type="datetime1">
              <a:rPr lang="en-US" smtClean="0"/>
              <a:t>10/21/18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490A41D0-8994-D54B-B17B-96F2F68AB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689" r:id="rId2"/>
    <p:sldLayoutId id="2147484690" r:id="rId3"/>
    <p:sldLayoutId id="2147484691" r:id="rId4"/>
    <p:sldLayoutId id="2147484692" r:id="rId5"/>
    <p:sldLayoutId id="2147484693" r:id="rId6"/>
    <p:sldLayoutId id="2147484694" r:id="rId7"/>
    <p:sldLayoutId id="2147484695" r:id="rId8"/>
    <p:sldLayoutId id="2147484696" r:id="rId9"/>
    <p:sldLayoutId id="2147484697" r:id="rId10"/>
    <p:sldLayoutId id="2147484698" r:id="rId11"/>
    <p:sldLayoutId id="2147484699" r:id="rId12"/>
    <p:sldLayoutId id="214748470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</a:t>
            </a:r>
            <a:r>
              <a:rPr lang="en-US" dirty="0" smtClean="0">
                <a:latin typeface="Arial" charset="0"/>
              </a:rPr>
              <a:t>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20: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PE2: </a:t>
            </a:r>
            <a:r>
              <a:rPr lang="en-US" dirty="0" smtClean="0">
                <a:latin typeface="Arial" charset="0"/>
              </a:rPr>
              <a:t>Functions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When to use functions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Find a particular step or series of steps being repeated in your code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code is exactly the same, you need no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one or more values change, but actual calculations are the same, values can be function arguments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If function modifies: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1 variable: just return it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2+ variables: use pointer argument(s)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Reassess change example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Steps for creating change are extremely similar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What changes each time?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How should we use those values in a function?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Inputs, outputs, variables … ?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4F0D923-EF49-D042-9ED5-EA636FF00487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4354855-ACFD-634F-85E5-3E5F9E86B7DE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Overall flowchart</a:t>
            </a:r>
          </a:p>
        </p:txBody>
      </p:sp>
      <p:sp>
        <p:nvSpPr>
          <p:cNvPr id="153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B758CF-219B-4B47-ADBF-23F45E2FB750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449ED4E-EC5A-3845-8B78-8858C2AF9AD6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pic>
        <p:nvPicPr>
          <p:cNvPr id="133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50" y="1020763"/>
            <a:ext cx="6623050" cy="530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1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Arrays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>
                <a:latin typeface="Arial" charset="0"/>
              </a:rPr>
              <a:t>Program 4 due today</a:t>
            </a:r>
          </a:p>
          <a:p>
            <a:pPr lvl="1"/>
            <a:r>
              <a:rPr lang="en-US" dirty="0">
                <a:latin typeface="Arial" charset="0"/>
              </a:rPr>
              <a:t>Program 5 to be posted; due 10/31</a:t>
            </a:r>
          </a:p>
          <a:p>
            <a:pPr lvl="1"/>
            <a:r>
              <a:rPr lang="en-US" dirty="0">
                <a:latin typeface="Arial" charset="0"/>
              </a:rPr>
              <a:t>Exam 1, Q3b: if you answered (ii), (iii), and (iv), please see me to get partial credit</a:t>
            </a:r>
          </a:p>
          <a:p>
            <a:pPr lvl="1"/>
            <a:r>
              <a:rPr lang="en-US">
                <a:latin typeface="Arial" charset="0"/>
              </a:rPr>
              <a:t>Advising period starts today</a:t>
            </a:r>
            <a:endParaRPr lang="en-US" dirty="0">
              <a:latin typeface="Arial" charset="0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01BB40-7413-AE45-BA64-85EB5CAAFA6A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E786FF6-CB58-D24D-88A8-2536B12589EF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</a:t>
            </a:r>
            <a:r>
              <a:rPr lang="en-US" dirty="0" smtClean="0">
                <a:latin typeface="Arial" charset="0"/>
              </a:rPr>
              <a:t>reminders</a:t>
            </a:r>
          </a:p>
          <a:p>
            <a:pPr lvl="1"/>
            <a:r>
              <a:rPr lang="en-US" dirty="0">
                <a:latin typeface="Arial" charset="0"/>
              </a:rPr>
              <a:t>Program 4 due </a:t>
            </a:r>
            <a:r>
              <a:rPr lang="en-US" dirty="0" smtClean="0">
                <a:latin typeface="Arial" charset="0"/>
              </a:rPr>
              <a:t>today</a:t>
            </a:r>
          </a:p>
          <a:p>
            <a:pPr lvl="1"/>
            <a:r>
              <a:rPr lang="en-US" dirty="0" smtClean="0">
                <a:latin typeface="Arial" charset="0"/>
              </a:rPr>
              <a:t>Program 5 to be posted; due 10/31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Exam 1, Q3b: if you answered (ii), (iii), and (iv), please see me to get partial credit</a:t>
            </a:r>
          </a:p>
          <a:p>
            <a:pPr lvl="1"/>
            <a:r>
              <a:rPr lang="en-US" dirty="0">
                <a:latin typeface="Arial" charset="0"/>
              </a:rPr>
              <a:t>Advising period starts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More pointer argument examples</a:t>
            </a:r>
          </a:p>
          <a:p>
            <a:pPr lvl="1"/>
            <a:r>
              <a:rPr lang="en-US" dirty="0" smtClean="0">
                <a:latin typeface="Arial" charset="0"/>
              </a:rPr>
              <a:t>PE3: Functions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347EDF-84F4-B94E-A917-8C20A58C9FB2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8E4F1E5-9DBB-0F48-8A00-2E01B860F026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pointer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724400" cy="49879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does the following print?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f(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*a, </a:t>
            </a: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*b);</a:t>
            </a:r>
          </a:p>
          <a:p>
            <a:pPr>
              <a:buFont typeface="Wingdings" pitchFamily="2" charset="2"/>
              <a:buNone/>
              <a:defRPr/>
            </a:pPr>
            <a:endParaRPr lang="en-US" sz="3400" dirty="0" smtClean="0">
              <a:solidFill>
                <a:srgbClr val="008000"/>
              </a:solidFill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x = 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y =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 result1, result2, result3;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result1 = f(&amp;x, &amp;y);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result2 = f(&amp;y, &amp;result1);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result3 = f(&amp;result1, &amp;result2);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sz="3400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1: %d\n", result1);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2: %d\n", result2);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("Result 3: %d\n", result3);</a:t>
            </a:r>
          </a:p>
          <a:p>
            <a:pPr lvl="1">
              <a:buFont typeface="Wingdings" pitchFamily="2" charset="2"/>
              <a:buNone/>
              <a:defRPr/>
            </a:pPr>
            <a:endParaRPr lang="en-US" sz="34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400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sz="3200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22531" name="Content Placeholder 6"/>
          <p:cNvSpPr>
            <a:spLocks noGrp="1"/>
          </p:cNvSpPr>
          <p:nvPr>
            <p:ph sz="half" idx="2"/>
          </p:nvPr>
        </p:nvSpPr>
        <p:spPr>
          <a:xfrm>
            <a:off x="5334000" y="1336675"/>
            <a:ext cx="3810000" cy="4987925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int f(int *a, int *b)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{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int copyB = *b;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while (*a &gt; 1) {</a:t>
            </a:r>
          </a:p>
          <a:p>
            <a:pPr lvl="1">
              <a:buFont typeface="Wingdings" charset="0"/>
              <a:buNone/>
            </a:pPr>
            <a:r>
              <a:rPr lang="nn-NO" sz="1600">
                <a:latin typeface="Courier New" charset="0"/>
                <a:cs typeface="Courier New" charset="0"/>
              </a:rPr>
              <a:t>	*b += copyB;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	(*a)--;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return *b;</a:t>
            </a:r>
          </a:p>
          <a:p>
            <a:pPr>
              <a:buFont typeface="Wingdings" charset="0"/>
              <a:buNone/>
            </a:pPr>
            <a:r>
              <a:rPr lang="en-US" sz="1600">
                <a:latin typeface="Courier New" charset="0"/>
                <a:cs typeface="Courier New" charset="0"/>
              </a:rPr>
              <a:t>}</a:t>
            </a:r>
          </a:p>
          <a:p>
            <a:pPr>
              <a:buFont typeface="Wingdings" charset="0"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D69D16-6B3C-444F-9A4F-D83F486D0C87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FBF8F7-FF82-8B4B-BE7C-7C1ACAE3D078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first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 = 1, y = 2, result1 = 2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second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 = 1, result1 = 4, result2 = 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third call to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result1 = 1, result2 = 16, result3 = 16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Final output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x = 1, y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= 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1: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2: 16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Result 3: 16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5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C3BA82-3C1B-AD47-871F-5AF2386C634B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355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3440B5-AFB6-3849-B400-6495240CF110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Example: writing functions with pointers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Write a function that:</a:t>
            </a:r>
          </a:p>
          <a:p>
            <a:pPr lvl="1"/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lvl="1"/>
            <a:r>
              <a:rPr lang="en-US">
                <a:latin typeface="Arial" charset="0"/>
              </a:rPr>
              <a:t>Uses pointers to swap the values of two double-precision variables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4F48C0-0865-A24A-91BA-FBF7FB097491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A0E9F7-C5C2-C148-BBAB-42371CCD45B9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23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accent1"/>
              </a:buClr>
              <a:buSzPct val="65000"/>
              <a:buFont typeface="Wingdings" charset="0"/>
              <a:buChar char="n"/>
            </a:pPr>
            <a:r>
              <a:rPr lang="en-US">
                <a:latin typeface="Arial" charset="0"/>
              </a:rPr>
              <a:t>Given two integer arguments,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y</a:t>
            </a:r>
            <a:r>
              <a:rPr lang="en-US">
                <a:latin typeface="Arial" charset="0"/>
              </a:rPr>
              <a:t>, store the quotient and remainder of </a:t>
            </a:r>
            <a:r>
              <a:rPr lang="en-US">
                <a:latin typeface="Courier New" charset="0"/>
                <a:cs typeface="Courier New" charset="0"/>
              </a:rPr>
              <a:t>x / y</a:t>
            </a:r>
            <a:r>
              <a:rPr lang="en-US">
                <a:latin typeface="Arial" charset="0"/>
              </a:rPr>
              <a:t> into locations specified by arguments </a:t>
            </a:r>
            <a:r>
              <a:rPr lang="en-US">
                <a:latin typeface="Courier New" charset="0"/>
                <a:cs typeface="Courier New" charset="0"/>
              </a:rPr>
              <a:t>q</a:t>
            </a:r>
            <a:r>
              <a:rPr lang="en-US">
                <a:latin typeface="Arial" charset="0"/>
              </a:rPr>
              <a:t> and </a:t>
            </a:r>
            <a:r>
              <a:rPr lang="en-US">
                <a:latin typeface="Courier New" charset="0"/>
                <a:cs typeface="Courier New" charset="0"/>
              </a:rPr>
              <a:t>r</a:t>
            </a:r>
            <a:r>
              <a:rPr lang="en-US">
                <a:latin typeface="Arial" charset="0"/>
              </a:rPr>
              <a:t>, respectively.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void divQR(int x, int y,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		int *q, int *r) 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{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*q = x /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*r = x % y;</a:t>
            </a:r>
          </a:p>
          <a:p>
            <a:pPr marL="0" indent="0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BF326E2-CE46-7147-ABB9-1714F43DC78B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9DFB9E-1964-8947-A8BD-8738BF2FAACC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8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Clr>
                <a:schemeClr val="accent1"/>
              </a:buClr>
              <a:buSzPct val="65000"/>
              <a:buFont typeface="Wingdings" pitchFamily="2" charset="2"/>
              <a:buChar char="n"/>
              <a:defRPr/>
            </a:pPr>
            <a:r>
              <a:rPr lang="en-US" dirty="0" smtClean="0"/>
              <a:t>Use pointers to swap the values of two double-precision variables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swap(double *a, double *b)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double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temp = *a;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*a = *b;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*b = temp;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B1EAB2-DC50-C64E-837C-538B2135FAF0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4742F5-6DDA-DD48-9DD7-F929C06D4EC6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49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PE3: Change problem</a:t>
            </a:r>
          </a:p>
        </p:txBody>
      </p:sp>
      <p:sp>
        <p:nvSpPr>
          <p:cNvPr id="1229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Given any amount of change under $2.00, determine and print out the minimum number of coins required to make that amount of change.  </a:t>
            </a:r>
          </a:p>
          <a:p>
            <a:pPr lvl="1">
              <a:spcBef>
                <a:spcPct val="50000"/>
              </a:spcBef>
            </a:pPr>
            <a:r>
              <a:rPr lang="en-US">
                <a:latin typeface="Arial" charset="0"/>
              </a:rPr>
              <a:t>Available coins are Halves (half dollars), Quarters, Dimes, Nickels, and Pennies.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229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2EC62B-D3AF-C742-9454-86FB6C7C8392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122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BD195A-77B2-1341-8BDF-B6D2EE71C370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</a:t>
            </a:r>
          </a:p>
        </p:txBody>
      </p:sp>
      <p:sp>
        <p:nvSpPr>
          <p:cNvPr id="13315" name="Content Placeholder 7"/>
          <p:cNvSpPr>
            <a:spLocks noGrp="1"/>
          </p:cNvSpPr>
          <p:nvPr>
            <p:ph sz="half" idx="2"/>
          </p:nvPr>
        </p:nvSpPr>
        <p:spPr>
          <a:xfrm>
            <a:off x="3352800" y="1143000"/>
            <a:ext cx="57912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Treat change amount as integer (nCents)</a:t>
            </a:r>
          </a:p>
          <a:p>
            <a:pPr lvl="1"/>
            <a:r>
              <a:rPr lang="en-US">
                <a:latin typeface="Arial" charset="0"/>
              </a:rPr>
              <a:t>Can now use division &amp; modulus</a:t>
            </a:r>
          </a:p>
          <a:p>
            <a:r>
              <a:rPr lang="en-US">
                <a:latin typeface="Arial" charset="0"/>
              </a:rPr>
              <a:t>nCents = # pennies after previous four coin types have been taken out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095DBF-C65E-A842-8650-B83EBD3C8A9C}" type="datetime1">
              <a:rPr lang="en-US" sz="1200" smtClean="0">
                <a:latin typeface="Garamond" charset="0"/>
              </a:rPr>
              <a:t>10/21/18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20</a:t>
            </a:r>
            <a:endParaRPr lang="en-US" altLang="en-US"/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00D6E6-E5E4-6B42-AF51-C296CA11D0F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876300"/>
            <a:ext cx="2771775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8433</TotalTime>
  <Words>690</Words>
  <Application>Microsoft Macintosh PowerPoint</Application>
  <PresentationFormat>On-screen Show (4:3)</PresentationFormat>
  <Paragraphs>143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Example: pointer arguments</vt:lpstr>
      <vt:lpstr>Example solution</vt:lpstr>
      <vt:lpstr>Example: writing functions with pointers</vt:lpstr>
      <vt:lpstr>Example solution</vt:lpstr>
      <vt:lpstr>Example solution (cont.)</vt:lpstr>
      <vt:lpstr>PE3: Change problem</vt:lpstr>
      <vt:lpstr>Flowchart</vt:lpstr>
      <vt:lpstr>When to use functions</vt:lpstr>
      <vt:lpstr>Overall flowchart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1659</cp:revision>
  <dcterms:created xsi:type="dcterms:W3CDTF">2006-04-03T05:03:01Z</dcterms:created>
  <dcterms:modified xsi:type="dcterms:W3CDTF">2018-10-21T21:38:05Z</dcterms:modified>
</cp:coreProperties>
</file>