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390" r:id="rId5"/>
    <p:sldId id="392" r:id="rId6"/>
    <p:sldId id="328" r:id="rId7"/>
    <p:sldId id="264" r:id="rId8"/>
    <p:sldId id="394" r:id="rId9"/>
    <p:sldId id="393" r:id="rId10"/>
    <p:sldId id="391" r:id="rId11"/>
    <p:sldId id="395" r:id="rId12"/>
    <p:sldId id="267" r:id="rId13"/>
    <p:sldId id="329" r:id="rId14"/>
    <p:sldId id="388" r:id="rId15"/>
    <p:sldId id="389" r:id="rId16"/>
    <p:sldId id="386" r:id="rId17"/>
    <p:sldId id="387" r:id="rId18"/>
    <p:sldId id="38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4" autoAdjust="0"/>
    <p:restoredTop sz="89522" autoAdjust="0"/>
  </p:normalViewPr>
  <p:slideViewPr>
    <p:cSldViewPr>
      <p:cViewPr>
        <p:scale>
          <a:sx n="66" d="100"/>
          <a:sy n="66" d="100"/>
        </p:scale>
        <p:origin x="2312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4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7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9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22BC-3F13-D041-B7E7-53D345F3D506}" type="datetime1">
              <a:rPr lang="en-US" smtClean="0"/>
              <a:t>9/5/18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0B5AC-4C1F-BC48-8E9E-825342826844}" type="datetime1">
              <a:rPr lang="en-US" smtClean="0"/>
              <a:t>9/5/18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40AB6-D9F1-7F4C-8DDB-13DA33D45B67}" type="datetime1">
              <a:rPr lang="en-US" smtClean="0"/>
              <a:t>9/5/18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A0311-486A-EE4B-8667-B72E790F4B34}" type="datetime1">
              <a:rPr lang="en-US" smtClean="0"/>
              <a:t>9/5/18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49E88-F204-CF48-9256-C1FED9EE3C63}" type="datetime1">
              <a:rPr lang="en-US" smtClean="0"/>
              <a:t>9/5/18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177C3-D81E-3741-A84F-39E996C00AC0}" type="datetime1">
              <a:rPr lang="en-US" smtClean="0"/>
              <a:t>9/5/18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4A921-CD18-F748-876E-9D7B936434CD}" type="datetime1">
              <a:rPr lang="en-US" smtClean="0"/>
              <a:t>9/5/18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C2E33-3B9F-1F4C-86B8-731DA9EDE679}" type="datetime1">
              <a:rPr lang="en-US" smtClean="0"/>
              <a:t>9/5/18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2A380-89CA-8A4B-8697-6289D3F7530D}" type="datetime1">
              <a:rPr lang="en-US" smtClean="0"/>
              <a:t>9/5/18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2A9CF-B718-1340-B187-248523176641}" type="datetime1">
              <a:rPr lang="en-US" smtClean="0"/>
              <a:t>9/5/18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D3B3E-3CD8-4C4D-AC23-A81D295B31C3}" type="datetime1">
              <a:rPr lang="en-US" smtClean="0"/>
              <a:t>9/5/18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AE07D-08A0-6F42-8722-4AD6DB3DECDF}" type="datetime1">
              <a:rPr lang="en-US" smtClean="0"/>
              <a:t>9/5/18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A613D-EFF1-024E-AEF1-6A01C3079629}" type="datetime1">
              <a:rPr lang="en-US" smtClean="0"/>
              <a:t>9/5/18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0E50D42-73AC-8742-B23A-E48C40F82084}" type="datetime1">
              <a:rPr lang="en-US" smtClean="0"/>
              <a:t>9/5/18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 or “Professor Geiger”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7120-FCF2-F743-9D52-C4937A807088}" type="datetime1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5618BF-ED48-F74B-8ED2-4934307E4019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50%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No programs will be dropped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Textbook activities</a:t>
            </a:r>
            <a:r>
              <a:rPr lang="en-US" dirty="0" smtClean="0">
                <a:latin typeface="Arial" charset="0"/>
              </a:rPr>
              <a:t>: 10%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Participation activities: 5%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Challenge activities: 5%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Lowest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Highest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October 5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November 5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: Monday, December 17, 3-6 PM (room TBD)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BFEC7B-87CE-5740-A98A-7FED02254D85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&amp; general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Bitwise operators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/>
              <a:t>Dynamic </a:t>
            </a:r>
            <a:r>
              <a:rPr lang="en-US" dirty="0"/>
              <a:t>memory </a:t>
            </a:r>
            <a:r>
              <a:rPr lang="en-US" dirty="0" smtClean="0"/>
              <a:t>allocation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9AE60D-72DF-CA4A-8D7A-3212DE442EF5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DAEAFB-E4A5-1F4F-982F-D38EDF51EFC2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FBC53B-3939-B043-95A6-B6593F8E6C9E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1D1B64-D7BF-364C-96C1-5319E29D6CA3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3C0244-A9C2-7F43-8ABD-AEC43475DBEA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IDE demonstration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Chapter 1 exercises due Monday, 9/10</a:t>
            </a:r>
          </a:p>
          <a:p>
            <a:pPr lvl="1"/>
            <a:r>
              <a:rPr lang="en-US" dirty="0" smtClean="0"/>
              <a:t>Program 1 due Wednesday, 9/12</a:t>
            </a:r>
          </a:p>
          <a:p>
            <a:pPr lvl="2"/>
            <a:r>
              <a:rPr lang="en-US" dirty="0" smtClean="0"/>
              <a:t>10 points: register for access to the course textbook</a:t>
            </a:r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program</a:t>
            </a:r>
          </a:p>
          <a:p>
            <a:pPr lvl="1"/>
            <a:r>
              <a:rPr lang="en-US"/>
              <a:t>No office hours this Thursday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17E7EE8-5A33-1F4C-9F04-26D2120514DE}" type="datetime1">
              <a:rPr lang="en-US" smtClean="0"/>
              <a:pPr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Announcements/notes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Chapter 1 exercises due Monday, 9/10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Program 1 due </a:t>
            </a:r>
            <a:r>
              <a:rPr lang="en-US" sz="2400" dirty="0" smtClean="0">
                <a:latin typeface="Arial" charset="0"/>
              </a:rPr>
              <a:t>Wednesday, 9/12</a:t>
            </a:r>
            <a:endParaRPr lang="en-US" sz="2400" dirty="0">
              <a:latin typeface="Arial" charset="0"/>
            </a:endParaRPr>
          </a:p>
          <a:p>
            <a:pPr lvl="2"/>
            <a:r>
              <a:rPr lang="en-US" sz="1800" dirty="0"/>
              <a:t>10 points: register for access to the course textbook</a:t>
            </a:r>
          </a:p>
          <a:p>
            <a:pPr lvl="2"/>
            <a:r>
              <a:rPr lang="en-US" sz="1800" dirty="0"/>
              <a:t>10 points: introduce yourself to your instructor</a:t>
            </a:r>
          </a:p>
          <a:p>
            <a:pPr lvl="2"/>
            <a:r>
              <a:rPr lang="en-US" sz="1800" dirty="0"/>
              <a:t>30 points: complete simple C </a:t>
            </a:r>
            <a:r>
              <a:rPr lang="en-US" sz="1800" dirty="0" smtClean="0"/>
              <a:t>program</a:t>
            </a:r>
          </a:p>
          <a:p>
            <a:pPr lvl="1"/>
            <a:r>
              <a:rPr lang="en-US" dirty="0" smtClean="0"/>
              <a:t>No office hours this Thursday</a:t>
            </a:r>
            <a:endParaRPr lang="en-US" dirty="0"/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Course overview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Instructor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policies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Resources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Course outline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Introduction to C programming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Program development </a:t>
            </a:r>
            <a:r>
              <a:rPr lang="en-US" sz="2000" dirty="0" smtClean="0">
                <a:latin typeface="Arial" charset="0"/>
              </a:rPr>
              <a:t>cycle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5C5A6B-7EC5-394C-A286-0FA9C94292E7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D3E96A-8697-5D45-A3FC-286C4E3CE4E7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D7B031-03F1-6941-8B4C-64F4518521AF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201: MWF 8-8: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smtClean="0">
                <a:latin typeface="Arial" charset="0"/>
              </a:rPr>
              <a:t>Ball 326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202: MWF 1-1:50, Ball 208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Section 203: MWF 12-12:50, Ball 208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You are welcome to attend any lecture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Please go to your assigned section for exams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640602-31C2-2E44-8496-949B41312C0F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instructors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E-mail: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 err="1" smtClean="0">
                <a:latin typeface="Arial" charset="0"/>
              </a:rPr>
              <a:t>Michael_Geiger@uml.edu</a:t>
            </a: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Phone</a:t>
            </a:r>
            <a:r>
              <a:rPr lang="en-US" u="sng" dirty="0">
                <a:latin typeface="Arial" charset="0"/>
              </a:rPr>
              <a:t>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Office:</a:t>
            </a:r>
            <a:r>
              <a:rPr lang="en-US" dirty="0" smtClean="0">
                <a:latin typeface="Arial" charset="0"/>
              </a:rPr>
              <a:t>  301A Ball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smtClean="0">
                <a:latin typeface="Arial" charset="0"/>
              </a:rPr>
              <a:t>Office hours:</a:t>
            </a:r>
            <a:r>
              <a:rPr lang="en-US" dirty="0" smtClean="0">
                <a:latin typeface="Arial" charset="0"/>
              </a:rPr>
              <a:t> M 9-10:30, W 9-10:30, </a:t>
            </a:r>
            <a:r>
              <a:rPr lang="en-US" dirty="0" err="1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Student </a:t>
            </a:r>
            <a:r>
              <a:rPr lang="en-US" dirty="0">
                <a:latin typeface="Arial" charset="0"/>
              </a:rPr>
              <a:t>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Available </a:t>
            </a:r>
            <a:r>
              <a:rPr lang="en-US" dirty="0">
                <a:latin typeface="Arial" charset="0"/>
              </a:rPr>
              <a:t>by </a:t>
            </a:r>
            <a:r>
              <a:rPr lang="en-US" dirty="0" smtClean="0">
                <a:latin typeface="Arial" charset="0"/>
              </a:rPr>
              <a:t>appointment other days/times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Feel free to stop by office any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TA: TBD</a:t>
            </a:r>
          </a:p>
          <a:p>
            <a:pPr marL="671512" lvl="2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9D67FE-E90C-7847-946D-33817CA0F324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Required Textbook: </a:t>
            </a:r>
            <a:r>
              <a:rPr lang="en-US" i="1" dirty="0" smtClean="0">
                <a:ea typeface="+mn-ea"/>
              </a:rPr>
              <a:t>Programming in C with </a:t>
            </a:r>
            <a:r>
              <a:rPr lang="en-US" i="1" dirty="0" err="1" smtClean="0">
                <a:ea typeface="+mn-ea"/>
              </a:rPr>
              <a:t>zyLabs</a:t>
            </a:r>
            <a:r>
              <a:rPr lang="en-US" i="1" dirty="0" smtClean="0">
                <a:ea typeface="+mn-ea"/>
              </a:rPr>
              <a:t>, </a:t>
            </a:r>
            <a:r>
              <a:rPr lang="en-US" dirty="0" smtClean="0">
                <a:ea typeface="+mn-ea"/>
              </a:rPr>
              <a:t>EECE.2160, Fall 2018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Electronic textbook + IDE for writing programs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10% of grade assigned to exercises from text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access text: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Sign in or create account @ </a:t>
            </a:r>
            <a:r>
              <a:rPr lang="en-US" dirty="0" err="1">
                <a:ea typeface="+mn-ea"/>
              </a:rPr>
              <a:t>learn.zybooks.com</a:t>
            </a:r>
            <a:endParaRPr lang="en-US" dirty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Enter </a:t>
            </a:r>
            <a:r>
              <a:rPr lang="en-US" dirty="0" err="1">
                <a:ea typeface="+mn-ea"/>
              </a:rPr>
              <a:t>zyBook</a:t>
            </a:r>
            <a:r>
              <a:rPr lang="en-US" dirty="0">
                <a:ea typeface="+mn-ea"/>
              </a:rPr>
              <a:t> code: </a:t>
            </a:r>
            <a:r>
              <a:rPr lang="en-US" dirty="0" smtClean="0">
                <a:ea typeface="+mn-ea"/>
              </a:rPr>
              <a:t>UMLEECE2160GeigerFall2018</a:t>
            </a:r>
            <a:endParaRPr lang="en-US" dirty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Subscribe </a:t>
            </a:r>
            <a:r>
              <a:rPr lang="en-US" dirty="0" smtClean="0">
                <a:ea typeface="+mn-ea"/>
              </a:rPr>
              <a:t>($77 </a:t>
            </a:r>
            <a:r>
              <a:rPr lang="en-US" dirty="0">
                <a:ea typeface="+mn-ea"/>
              </a:rPr>
              <a:t>this term; lasts until </a:t>
            </a:r>
            <a:r>
              <a:rPr lang="en-US" dirty="0" smtClean="0">
                <a:ea typeface="+mn-ea"/>
              </a:rPr>
              <a:t>1/4/19)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Textbook registration requires you to supply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</a:rPr>
              <a:t>student.uml.edu</a:t>
            </a:r>
            <a:r>
              <a:rPr lang="en-US" dirty="0" smtClean="0">
                <a:ea typeface="+mn-ea"/>
              </a:rPr>
              <a:t> e-mail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Section in which </a:t>
            </a:r>
            <a:r>
              <a:rPr lang="en-US" u="sng" dirty="0" smtClean="0">
                <a:ea typeface="+mn-ea"/>
              </a:rPr>
              <a:t>you are enrolled</a:t>
            </a:r>
            <a:endParaRPr lang="en-US" dirty="0" smtClean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May want to use other IDE (Visual Studio, </a:t>
            </a:r>
            <a:r>
              <a:rPr lang="en-US" dirty="0" err="1" smtClean="0">
                <a:ea typeface="+mn-ea"/>
              </a:rPr>
              <a:t>xCode</a:t>
            </a:r>
            <a:r>
              <a:rPr lang="en-US" dirty="0" smtClean="0">
                <a:ea typeface="+mn-ea"/>
              </a:rPr>
              <a:t>)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Directions on use to be posted to web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0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/eece2160/f18/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/eece2160/f18/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</a:t>
            </a:r>
            <a:r>
              <a:rPr lang="en-US" dirty="0" smtClean="0">
                <a:latin typeface="Arial" charset="0"/>
              </a:rPr>
              <a:t>through Blackboard 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 course announcements will be posted </a:t>
            </a:r>
            <a:r>
              <a:rPr lang="en-US" dirty="0" smtClean="0">
                <a:latin typeface="Arial" charset="0"/>
              </a:rPr>
              <a:t>on Blackboard as well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1C3D32-57ED-DC42-98B8-05189C9DEFE4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83AF4E-1458-4A4B-8422-E76249AAE24E}" type="datetime1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associated with each lecture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Must be completed within 3 days of lecture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Activities completed &gt;3 days after lecture: 0 credit</a:t>
            </a:r>
          </a:p>
          <a:p>
            <a:r>
              <a:rPr lang="en-US" dirty="0" smtClean="0"/>
              <a:t>Two activity types</a:t>
            </a:r>
          </a:p>
          <a:p>
            <a:pPr lvl="1"/>
            <a:r>
              <a:rPr lang="en-US" dirty="0" smtClean="0"/>
              <a:t>Participation activity: may retry until correct</a:t>
            </a:r>
          </a:p>
          <a:p>
            <a:pPr lvl="1"/>
            <a:r>
              <a:rPr lang="en-US" dirty="0" smtClean="0"/>
              <a:t>Challenge activity: problems may change if incorrect certain number of times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77C3-D81E-3741-A84F-39E996C00AC0}" type="datetime1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through textbook IDE</a:t>
            </a:r>
          </a:p>
          <a:p>
            <a:pPr lvl="1"/>
            <a:r>
              <a:rPr lang="en-US" sz="2400" dirty="0" smtClean="0">
                <a:latin typeface="Arial" charset="0"/>
              </a:rPr>
              <a:t>May also require brief “submission” to Blackboard</a:t>
            </a:r>
            <a:endParaRPr lang="en-US" sz="2400" dirty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Penalty </a:t>
            </a:r>
            <a:r>
              <a:rPr lang="en-US" sz="2800" dirty="0">
                <a:latin typeface="Arial" charset="0"/>
              </a:rPr>
              <a:t>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r>
              <a:rPr lang="en-US" sz="2800" dirty="0" smtClean="0">
                <a:latin typeface="Arial" charset="0"/>
              </a:rPr>
              <a:t>Grading generally split as follows:</a:t>
            </a:r>
          </a:p>
          <a:p>
            <a:pPr lvl="1"/>
            <a:r>
              <a:rPr lang="en-US" sz="2400" dirty="0" smtClean="0">
                <a:latin typeface="Arial" charset="0"/>
              </a:rPr>
              <a:t>60%: Code compiles &amp; generates correct output</a:t>
            </a:r>
          </a:p>
          <a:p>
            <a:pPr lvl="2"/>
            <a:r>
              <a:rPr lang="en-US" sz="2000" dirty="0" smtClean="0">
                <a:latin typeface="Arial" charset="0"/>
              </a:rPr>
              <a:t>Output correctness auto-graded within textbook IDE</a:t>
            </a:r>
          </a:p>
          <a:p>
            <a:pPr lvl="1"/>
            <a:r>
              <a:rPr lang="en-US" sz="2400" dirty="0" smtClean="0">
                <a:latin typeface="Arial" charset="0"/>
              </a:rPr>
              <a:t>40%: Programming style</a:t>
            </a:r>
          </a:p>
          <a:p>
            <a:pPr lvl="2"/>
            <a:r>
              <a:rPr lang="en-US" sz="2000" dirty="0" smtClean="0">
                <a:latin typeface="Arial" charset="0"/>
              </a:rPr>
              <a:t>Instructor/grader will examine code and grade accordingly</a:t>
            </a:r>
          </a:p>
          <a:p>
            <a:r>
              <a:rPr lang="en-US" sz="2800" dirty="0" smtClean="0">
                <a:latin typeface="Arial" charset="0"/>
              </a:rPr>
              <a:t>Will supply more detailed grading </a:t>
            </a:r>
            <a:r>
              <a:rPr lang="en-US" sz="2800" dirty="0">
                <a:latin typeface="Arial" charset="0"/>
              </a:rPr>
              <a:t>policies </a:t>
            </a:r>
            <a:r>
              <a:rPr lang="en-US" sz="2800" dirty="0" smtClean="0">
                <a:latin typeface="Arial" charset="0"/>
              </a:rPr>
              <a:t>before first assignment due</a:t>
            </a:r>
          </a:p>
          <a:p>
            <a:pPr lvl="1"/>
            <a:r>
              <a:rPr lang="en-US" sz="2400" dirty="0" smtClean="0">
                <a:latin typeface="Arial" charset="0"/>
              </a:rPr>
              <a:t>Will have some policy for resubmissions TBD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C46707-3565-074F-AA21-CD195896BB82}" type="datetime1">
              <a:rPr lang="en-US" smtClean="0">
                <a:latin typeface="Garamond" charset="0"/>
              </a:rPr>
              <a:t>9/5/18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10533</TotalTime>
  <Words>1235</Words>
  <Application>Microsoft Macintosh PowerPoint</Application>
  <PresentationFormat>On-screen Show (4:3)</PresentationFormat>
  <Paragraphs>234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Garamond</vt:lpstr>
      <vt:lpstr>ＭＳ Ｐゴシック</vt:lpstr>
      <vt:lpstr>Wingdings</vt:lpstr>
      <vt:lpstr>Edge</vt:lpstr>
      <vt:lpstr>EECE.2160 ECE Application Programming</vt:lpstr>
      <vt:lpstr>Lecture outline</vt:lpstr>
      <vt:lpstr>Course meeting times</vt:lpstr>
      <vt:lpstr>Course instructors</vt:lpstr>
      <vt:lpstr>Course materials</vt:lpstr>
      <vt:lpstr>Additional course materials</vt:lpstr>
      <vt:lpstr>Academic honesty</vt:lpstr>
      <vt:lpstr>Textbook activities</vt:lpstr>
      <vt:lpstr>Programming assignments</vt:lpstr>
      <vt:lpstr>Course “rules”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1705</cp:revision>
  <dcterms:created xsi:type="dcterms:W3CDTF">2006-04-03T05:03:01Z</dcterms:created>
  <dcterms:modified xsi:type="dcterms:W3CDTF">2018-09-05T13:32:47Z</dcterms:modified>
</cp:coreProperties>
</file>