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2" r:id="rId1"/>
  </p:sldMasterIdLst>
  <p:notesMasterIdLst>
    <p:notesMasterId r:id="rId23"/>
  </p:notesMasterIdLst>
  <p:handoutMasterIdLst>
    <p:handoutMasterId r:id="rId24"/>
  </p:handoutMasterIdLst>
  <p:sldIdLst>
    <p:sldId id="256" r:id="rId2"/>
    <p:sldId id="422" r:id="rId3"/>
    <p:sldId id="523" r:id="rId4"/>
    <p:sldId id="524" r:id="rId5"/>
    <p:sldId id="525" r:id="rId6"/>
    <p:sldId id="519" r:id="rId7"/>
    <p:sldId id="538" r:id="rId8"/>
    <p:sldId id="520" r:id="rId9"/>
    <p:sldId id="521" r:id="rId10"/>
    <p:sldId id="522" r:id="rId11"/>
    <p:sldId id="526" r:id="rId12"/>
    <p:sldId id="527" r:id="rId13"/>
    <p:sldId id="528" r:id="rId14"/>
    <p:sldId id="529" r:id="rId15"/>
    <p:sldId id="530" r:id="rId16"/>
    <p:sldId id="531" r:id="rId17"/>
    <p:sldId id="532" r:id="rId18"/>
    <p:sldId id="533" r:id="rId19"/>
    <p:sldId id="534" r:id="rId20"/>
    <p:sldId id="535" r:id="rId21"/>
    <p:sldId id="447" r:id="rId22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69"/>
  </p:normalViewPr>
  <p:slideViewPr>
    <p:cSldViewPr>
      <p:cViewPr>
        <p:scale>
          <a:sx n="66" d="100"/>
          <a:sy n="66" d="100"/>
        </p:scale>
        <p:origin x="2424" y="6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5" d="100"/>
          <a:sy n="75" d="100"/>
        </p:scale>
        <p:origin x="-1548" y="-8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notesMaster" Target="notesMasters/notesMaster1.xml"/><Relationship Id="rId24" Type="http://schemas.openxmlformats.org/officeDocument/2006/relationships/handoutMaster" Target="handoutMasters/handoutMaster1.xml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Arial" charset="0"/>
              </a:defRPr>
            </a:lvl1pPr>
          </a:lstStyle>
          <a:p>
            <a:pPr>
              <a:defRPr/>
            </a:pPr>
            <a:fld id="{4978633C-2812-AF4D-9F5F-329FCF0436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86247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Arial" charset="0"/>
              </a:defRPr>
            </a:lvl1pPr>
          </a:lstStyle>
          <a:p>
            <a:pPr>
              <a:defRPr/>
            </a:pPr>
            <a:fld id="{456DCEA7-EB52-8D45-B0D5-8A2BCF1BB9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94527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F2A99094-D6C5-9D49-A78C-6A3000344D2F}" type="slidenum">
              <a:rPr lang="en-US" sz="1200"/>
              <a:pPr eaLnBrk="1" hangingPunct="1"/>
              <a:t>2</a:t>
            </a:fld>
            <a:endParaRPr lang="en-US" sz="1200"/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6944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/>
              <a:t>ECE 160 - Introduction to Computer Engineering I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/>
              <a:t>02/09/2005</a:t>
            </a:r>
          </a:p>
        </p:txBody>
      </p:sp>
      <p:sp>
        <p:nvSpPr>
          <p:cNvPr id="2048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/>
              <a:t>(c) 2005, P. H. Viall</a:t>
            </a:r>
          </a:p>
        </p:txBody>
      </p:sp>
      <p:sp>
        <p:nvSpPr>
          <p:cNvPr id="204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1F79140D-4037-1046-89A4-3DB36553561D}" type="slidenum">
              <a:rPr lang="en-US"/>
              <a:pPr/>
              <a:t>20</a:t>
            </a:fld>
            <a:endParaRPr lang="en-US"/>
          </a:p>
        </p:txBody>
      </p:sp>
      <p:sp>
        <p:nvSpPr>
          <p:cNvPr id="204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6746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4290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327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5052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601CB7-7A1C-6C42-8377-F608225A5B6D}" type="datetime1">
              <a:rPr lang="en-US" smtClean="0"/>
              <a:t>10/15/18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17</a:t>
            </a: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F66919-4BC3-2A47-88AD-1FC39EA400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8395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BC938F-C97C-6443-A6D4-EAB6B8E3A8DB}" type="datetime1">
              <a:rPr lang="en-US" smtClean="0"/>
              <a:t>10/15/18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17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516A0A-9ECB-D04E-B05D-F236A1BA3D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4840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B58AD0-B3DB-F14C-8528-0BCAA81AF1C9}" type="datetime1">
              <a:rPr lang="en-US" smtClean="0"/>
              <a:t>10/15/18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17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52ADF6-9CB4-4F4D-BE4E-4FE70315B7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7826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8229600" cy="2417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713163"/>
            <a:ext cx="8229600" cy="24177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0E08A9-FAA6-AB45-9FA6-6FFBE3653E6A}" type="datetime1">
              <a:rPr lang="en-US" smtClean="0"/>
              <a:t>10/15/18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17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E3947D-4DA8-C946-9094-871581B237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6784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86A031-C7F6-064E-8558-AB3567E919F1}" type="datetime1">
              <a:rPr lang="en-US" smtClean="0"/>
              <a:t>10/15/18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17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91F23F-0D07-134F-866B-B75AF1366A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1608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BD5D98-F20C-3541-BE88-86FFE81A175D}" type="datetime1">
              <a:rPr lang="en-US" smtClean="0"/>
              <a:t>10/15/18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17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377B84-F749-3C45-A1F7-9DA5F85179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9439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4D5139-8B81-064E-97D6-731699429A50}" type="datetime1">
              <a:rPr lang="en-US" smtClean="0"/>
              <a:t>10/15/18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17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4A14C9-A367-014B-B764-61D5AD5B4C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399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7A38A7-74C1-5345-9C43-CA12E3EBB5E2}" type="datetime1">
              <a:rPr lang="en-US" smtClean="0"/>
              <a:t>10/15/18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17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4E6CFA-3B45-4342-A3C3-F3E8502975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6022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049EC8-3473-4948-A321-DEC1E6DC965C}" type="datetime1">
              <a:rPr lang="en-US" smtClean="0"/>
              <a:t>10/15/18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17</a:t>
            </a: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4B3C9B-1AD7-6C49-80A5-78509173C9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2987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34A33B-1A73-6C4E-A63D-EC4015E42961}" type="datetime1">
              <a:rPr lang="en-US" smtClean="0"/>
              <a:t>10/15/18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17</a:t>
            </a: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8B68EF-7916-7049-8FA1-2ADAD8C738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986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B93FA4-93F0-9047-B051-D521A5097A79}" type="datetime1">
              <a:rPr lang="en-US" smtClean="0"/>
              <a:t>10/15/18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17</a:t>
            </a: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418213-BC49-434F-B53A-118950A2F8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1952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F6C00B-BFD9-0243-8588-2D7D5A431A8E}" type="datetime1">
              <a:rPr lang="en-US" smtClean="0"/>
              <a:t>10/15/18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17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2536B3-A8D9-EB47-8EA3-04E17D6669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2552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FA54B8-37F8-A14D-A819-009324D61FAF}" type="datetime1">
              <a:rPr lang="en-US" smtClean="0"/>
              <a:t>10/15/18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17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0210BB-4292-A245-86A6-3FE7A0285B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5267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712787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4987925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66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charset="0"/>
                <a:cs typeface="Arial" charset="0"/>
              </a:defRPr>
            </a:lvl1pPr>
          </a:lstStyle>
          <a:p>
            <a:pPr>
              <a:defRPr/>
            </a:pPr>
            <a:fld id="{E8A9390A-7749-8044-B38C-75408E9E2C8F}" type="datetime1">
              <a:rPr lang="en-US" smtClean="0"/>
              <a:t>10/15/18</a:t>
            </a:fld>
            <a:endParaRPr lang="en-US"/>
          </a:p>
        </p:txBody>
      </p:sp>
      <p:sp>
        <p:nvSpPr>
          <p:cNvPr id="3266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en-US" altLang="en-US" smtClean="0"/>
              <a:t>ECE Application Programming: Lecture 17</a:t>
            </a:r>
            <a:endParaRPr lang="en-US" altLang="en-US"/>
          </a:p>
        </p:txBody>
      </p:sp>
      <p:sp>
        <p:nvSpPr>
          <p:cNvPr id="3266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aramond" charset="0"/>
                <a:cs typeface="Arial" charset="0"/>
              </a:defRPr>
            </a:lvl1pPr>
          </a:lstStyle>
          <a:p>
            <a:pPr>
              <a:defRPr/>
            </a:pPr>
            <a:fld id="{490A41D0-8994-D54B-B17B-96F2F68ABD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01" r:id="rId1"/>
    <p:sldLayoutId id="2147484689" r:id="rId2"/>
    <p:sldLayoutId id="2147484690" r:id="rId3"/>
    <p:sldLayoutId id="2147484691" r:id="rId4"/>
    <p:sldLayoutId id="2147484692" r:id="rId5"/>
    <p:sldLayoutId id="2147484693" r:id="rId6"/>
    <p:sldLayoutId id="2147484694" r:id="rId7"/>
    <p:sldLayoutId id="2147484695" r:id="rId8"/>
    <p:sldLayoutId id="2147484696" r:id="rId9"/>
    <p:sldLayoutId id="2147484697" r:id="rId10"/>
    <p:sldLayoutId id="2147484698" r:id="rId11"/>
    <p:sldLayoutId id="2147484699" r:id="rId12"/>
    <p:sldLayoutId id="2147484700" r:id="rId13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30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charset="0"/>
        <a:buChar char="q"/>
        <a:defRPr sz="2600">
          <a:solidFill>
            <a:schemeClr val="tx1"/>
          </a:solidFill>
          <a:latin typeface="+mn-lt"/>
          <a:ea typeface="ＭＳ Ｐゴシック" charset="0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2200">
          <a:solidFill>
            <a:schemeClr val="tx1"/>
          </a:solidFill>
          <a:latin typeface="+mn-lt"/>
          <a:ea typeface="ＭＳ Ｐゴシック" charset="0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q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0"/>
        <a:buChar char="§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295400"/>
            <a:ext cx="7623175" cy="2133600"/>
          </a:xfrm>
        </p:spPr>
        <p:txBody>
          <a:bodyPr/>
          <a:lstStyle/>
          <a:p>
            <a:pPr algn="ctr" eaLnBrk="1" hangingPunct="1"/>
            <a:r>
              <a:rPr lang="en-US" sz="4600" dirty="0" smtClean="0">
                <a:latin typeface="Garamond" charset="0"/>
              </a:rPr>
              <a:t>EECE.2160</a:t>
            </a:r>
            <a:br>
              <a:rPr lang="en-US" sz="4600" dirty="0" smtClean="0">
                <a:latin typeface="Garamond" charset="0"/>
              </a:rPr>
            </a:br>
            <a:r>
              <a:rPr lang="en-US" sz="4600" dirty="0" smtClean="0">
                <a:latin typeface="Garamond" charset="0"/>
              </a:rPr>
              <a:t>ECE </a:t>
            </a:r>
            <a:r>
              <a:rPr lang="en-US" sz="4600" dirty="0">
                <a:latin typeface="Garamond" charset="0"/>
              </a:rPr>
              <a:t>Application Programming</a:t>
            </a:r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505200"/>
            <a:ext cx="9144000" cy="30480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Instructors:  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Dr</a:t>
            </a:r>
            <a:r>
              <a:rPr lang="en-US" dirty="0">
                <a:latin typeface="Arial" charset="0"/>
              </a:rPr>
              <a:t>. Michael </a:t>
            </a:r>
            <a:r>
              <a:rPr lang="en-US" dirty="0" smtClean="0">
                <a:latin typeface="Arial" charset="0"/>
              </a:rPr>
              <a:t>Geiger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Fall 2018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b="1" dirty="0">
                <a:solidFill>
                  <a:srgbClr val="0000FF"/>
                </a:solidFill>
                <a:latin typeface="Arial" charset="0"/>
              </a:rPr>
              <a:t>Lecture </a:t>
            </a:r>
            <a:r>
              <a:rPr lang="en-US" b="1" dirty="0" smtClean="0">
                <a:solidFill>
                  <a:srgbClr val="0000FF"/>
                </a:solidFill>
                <a:latin typeface="Arial" charset="0"/>
              </a:rPr>
              <a:t>17:</a:t>
            </a:r>
            <a:endParaRPr lang="en-US" b="1" dirty="0">
              <a:solidFill>
                <a:srgbClr val="0000FF"/>
              </a:solidFill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More function examples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 solutions (cont)</a:t>
            </a:r>
          </a:p>
        </p:txBody>
      </p:sp>
      <p:sp>
        <p:nvSpPr>
          <p:cNvPr id="2355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Clr>
                <a:schemeClr val="accent1"/>
              </a:buClr>
              <a:buSzPct val="65000"/>
              <a:buFont typeface="Wingdings" charset="0"/>
              <a:buChar char="n"/>
            </a:pPr>
            <a:r>
              <a:rPr lang="en-US">
                <a:latin typeface="Arial" charset="0"/>
              </a:rPr>
              <a:t>Write a function that: takes four </a:t>
            </a:r>
            <a:r>
              <a:rPr lang="en-US" u="sng">
                <a:latin typeface="Arial" charset="0"/>
              </a:rPr>
              <a:t>double-precision</a:t>
            </a:r>
            <a:r>
              <a:rPr lang="en-US">
                <a:latin typeface="Arial" charset="0"/>
              </a:rPr>
              <a:t> numbers as arguments and returns their average</a:t>
            </a:r>
          </a:p>
          <a:p>
            <a:pPr>
              <a:buFont typeface="Wingdings" charset="0"/>
              <a:buNone/>
            </a:pPr>
            <a:endParaRPr lang="en-US">
              <a:latin typeface="Arial" charset="0"/>
            </a:endParaRPr>
          </a:p>
          <a:p>
            <a:pPr>
              <a:buFont typeface="Wingdings" charset="0"/>
              <a:buNone/>
            </a:pPr>
            <a:r>
              <a:rPr lang="en-US" b="1">
                <a:latin typeface="Courier New" charset="0"/>
                <a:cs typeface="Courier New" charset="0"/>
              </a:rPr>
              <a:t>double avgFour(double a, double b,</a:t>
            </a:r>
          </a:p>
          <a:p>
            <a:pPr>
              <a:buFont typeface="Wingdings" charset="0"/>
              <a:buNone/>
            </a:pPr>
            <a:r>
              <a:rPr lang="en-US" b="1">
                <a:latin typeface="Courier New" charset="0"/>
                <a:cs typeface="Courier New" charset="0"/>
              </a:rPr>
              <a:t>					double c, double d)</a:t>
            </a:r>
          </a:p>
          <a:p>
            <a:pPr>
              <a:buFont typeface="Wingdings" charset="0"/>
              <a:buNone/>
            </a:pPr>
            <a:r>
              <a:rPr lang="en-US" b="1">
                <a:latin typeface="Courier New" charset="0"/>
                <a:cs typeface="Courier New" charset="0"/>
              </a:rPr>
              <a:t>{</a:t>
            </a:r>
          </a:p>
          <a:p>
            <a:pPr>
              <a:buFont typeface="Wingdings" charset="0"/>
              <a:buNone/>
            </a:pPr>
            <a:r>
              <a:rPr lang="en-US" b="1">
                <a:latin typeface="Courier New" charset="0"/>
                <a:cs typeface="Courier New" charset="0"/>
              </a:rPr>
              <a:t>	return (a + b + c + d) / 4.0;</a:t>
            </a:r>
          </a:p>
          <a:p>
            <a:pPr>
              <a:buFont typeface="Wingdings" charset="0"/>
              <a:buNone/>
            </a:pPr>
            <a:r>
              <a:rPr lang="en-US" b="1">
                <a:latin typeface="Courier New" charset="0"/>
                <a:cs typeface="Courier New" charset="0"/>
              </a:rPr>
              <a:t>}</a:t>
            </a:r>
          </a:p>
          <a:p>
            <a:endParaRPr lang="en-US">
              <a:latin typeface="Arial" charset="0"/>
            </a:endParaRPr>
          </a:p>
        </p:txBody>
      </p:sp>
      <p:sp>
        <p:nvSpPr>
          <p:cNvPr id="23555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E8C7E937-17CF-284F-9521-05DD4E1D800F}" type="datetime1">
              <a:rPr lang="en-US" sz="1200" smtClean="0">
                <a:latin typeface="Garamond" charset="0"/>
              </a:rPr>
              <a:t>10/15/18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17</a:t>
            </a:r>
            <a:endParaRPr lang="en-US" altLang="en-US"/>
          </a:p>
        </p:txBody>
      </p:sp>
      <p:sp>
        <p:nvSpPr>
          <p:cNvPr id="2355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D7F0D360-0832-184B-B5A4-554EC371029C}" type="slidenum">
              <a:rPr lang="en-US" sz="1200">
                <a:latin typeface="Garamond" charset="0"/>
              </a:rPr>
              <a:pPr eaLnBrk="1" hangingPunct="1"/>
              <a:t>10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Justifying pass by address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May want the ability to “return” multiple values from function</a:t>
            </a:r>
          </a:p>
          <a:p>
            <a:pPr lvl="1"/>
            <a:r>
              <a:rPr lang="en-US">
                <a:latin typeface="Arial" charset="0"/>
              </a:rPr>
              <a:t>Functions can only return at most one value</a:t>
            </a:r>
          </a:p>
          <a:p>
            <a:r>
              <a:rPr lang="en-US">
                <a:latin typeface="Arial" charset="0"/>
              </a:rPr>
              <a:t>Functions can take multiple arguments ...</a:t>
            </a:r>
          </a:p>
          <a:p>
            <a:pPr lvl="1"/>
            <a:r>
              <a:rPr lang="en-US">
                <a:latin typeface="Arial" charset="0"/>
              </a:rPr>
              <a:t>... but, as we’ve discussed so far, passing by value just copies arguments</a:t>
            </a:r>
          </a:p>
          <a:p>
            <a:pPr lvl="1"/>
            <a:r>
              <a:rPr lang="en-US">
                <a:latin typeface="Arial" charset="0"/>
              </a:rPr>
              <a:t>No way to change arguments and have change reflected outside of function</a:t>
            </a:r>
          </a:p>
          <a:p>
            <a:r>
              <a:rPr lang="en-US">
                <a:latin typeface="Arial" charset="0"/>
              </a:rPr>
              <a:t>Solution uses </a:t>
            </a:r>
            <a:r>
              <a:rPr lang="en-US">
                <a:solidFill>
                  <a:srgbClr val="FF0000"/>
                </a:solidFill>
                <a:latin typeface="Arial" charset="0"/>
              </a:rPr>
              <a:t>pointers</a:t>
            </a:r>
          </a:p>
        </p:txBody>
      </p:sp>
      <p:sp>
        <p:nvSpPr>
          <p:cNvPr id="512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13758FD-9DDB-5B41-96CD-91D5E2321604}" type="datetime1">
              <a:rPr lang="en-US" sz="1200" smtClean="0">
                <a:latin typeface="Garamond" charset="0"/>
                <a:cs typeface="Arial" charset="0"/>
              </a:rPr>
              <a:t>10/15/18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17</a:t>
            </a:r>
            <a:endParaRPr lang="en-US" altLang="en-US"/>
          </a:p>
        </p:txBody>
      </p:sp>
      <p:sp>
        <p:nvSpPr>
          <p:cNvPr id="512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A3F00D4-CFE4-524F-BC69-7531037A155C}" type="slidenum">
              <a:rPr lang="en-US" sz="1200">
                <a:latin typeface="Garamond" charset="0"/>
                <a:cs typeface="Arial" charset="0"/>
              </a:rPr>
              <a:pPr/>
              <a:t>11</a:t>
            </a:fld>
            <a:endParaRPr lang="en-US" sz="1200">
              <a:latin typeface="Garamond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0253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Pointers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Pointer: address of a variable</a:t>
            </a:r>
          </a:p>
          <a:p>
            <a:pPr lvl="1"/>
            <a:r>
              <a:rPr lang="en-US">
                <a:latin typeface="Arial" charset="0"/>
              </a:rPr>
              <a:t>Can get address of existing object using </a:t>
            </a:r>
            <a:r>
              <a:rPr lang="en-US" b="1">
                <a:solidFill>
                  <a:srgbClr val="FF0000"/>
                </a:solidFill>
                <a:latin typeface="Arial" charset="0"/>
              </a:rPr>
              <a:t>&amp;</a:t>
            </a:r>
          </a:p>
          <a:p>
            <a:pPr lvl="1"/>
            <a:r>
              <a:rPr lang="en-US">
                <a:latin typeface="Arial" charset="0"/>
              </a:rPr>
              <a:t>Can get value of existing pointer using </a:t>
            </a:r>
            <a:r>
              <a:rPr lang="en-US" b="1">
                <a:solidFill>
                  <a:srgbClr val="FF0000"/>
                </a:solidFill>
                <a:latin typeface="Arial" charset="0"/>
              </a:rPr>
              <a:t>*</a:t>
            </a:r>
          </a:p>
          <a:p>
            <a:pPr lvl="1"/>
            <a:r>
              <a:rPr lang="en-US">
                <a:latin typeface="Arial" charset="0"/>
              </a:rPr>
              <a:t>Pointer declaration:</a:t>
            </a:r>
          </a:p>
          <a:p>
            <a:pPr lvl="1">
              <a:buFont typeface="Wingdings" charset="0"/>
              <a:buNone/>
            </a:pPr>
            <a:r>
              <a:rPr lang="en-US">
                <a:solidFill>
                  <a:srgbClr val="FF0000"/>
                </a:solidFill>
                <a:latin typeface="Courier New" charset="0"/>
                <a:cs typeface="Courier New" charset="0"/>
              </a:rPr>
              <a:t>	&lt;base type&gt;</a:t>
            </a:r>
            <a:r>
              <a:rPr lang="en-US">
                <a:latin typeface="Courier New" charset="0"/>
                <a:cs typeface="Courier New" charset="0"/>
              </a:rPr>
              <a:t>* </a:t>
            </a:r>
            <a:r>
              <a:rPr lang="en-US">
                <a:solidFill>
                  <a:srgbClr val="0000FF"/>
                </a:solidFill>
                <a:latin typeface="Courier New" charset="0"/>
                <a:cs typeface="Courier New" charset="0"/>
              </a:rPr>
              <a:t>&lt;pointer name&gt;</a:t>
            </a:r>
          </a:p>
          <a:p>
            <a:pPr lvl="2"/>
            <a:r>
              <a:rPr lang="en-US">
                <a:latin typeface="Arial" charset="0"/>
                <a:cs typeface="Courier New" charset="0"/>
              </a:rPr>
              <a:t>Base type determines how reference is interpreted</a:t>
            </a:r>
          </a:p>
          <a:p>
            <a:pPr lvl="2"/>
            <a:r>
              <a:rPr lang="en-US">
                <a:latin typeface="Arial" charset="0"/>
                <a:cs typeface="Courier New" charset="0"/>
              </a:rPr>
              <a:t>Be careful when declaring multiple pointers</a:t>
            </a:r>
          </a:p>
          <a:p>
            <a:pPr lvl="2"/>
            <a:r>
              <a:rPr lang="en-US">
                <a:latin typeface="Arial" charset="0"/>
                <a:cs typeface="Courier New" charset="0"/>
              </a:rPr>
              <a:t>Be sure to initialize pointer before use</a:t>
            </a:r>
          </a:p>
        </p:txBody>
      </p:sp>
      <p:sp>
        <p:nvSpPr>
          <p:cNvPr id="614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5019354-4440-664F-8EF7-A25C3A79A72D}" type="datetime1">
              <a:rPr lang="en-US" sz="1200" smtClean="0">
                <a:latin typeface="Garamond" charset="0"/>
                <a:cs typeface="Arial" charset="0"/>
              </a:rPr>
              <a:t>10/15/18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17</a:t>
            </a:r>
            <a:endParaRPr lang="en-US" altLang="en-US"/>
          </a:p>
        </p:txBody>
      </p:sp>
      <p:sp>
        <p:nvSpPr>
          <p:cNvPr id="61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FC0B5C9-11E6-B74B-8317-36A841C07D57}" type="slidenum">
              <a:rPr lang="en-US" sz="1200">
                <a:latin typeface="Garamond" charset="0"/>
                <a:cs typeface="Arial" charset="0"/>
              </a:rPr>
              <a:pPr/>
              <a:t>12</a:t>
            </a:fld>
            <a:endParaRPr lang="en-US" sz="1200">
              <a:latin typeface="Garamond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310366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Pointer arguments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>
                <a:latin typeface="Arial" charset="0"/>
              </a:rPr>
              <a:t>Passing pointer gives ability to modify data at that address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Arial" charset="0"/>
              </a:rPr>
              <a:t>In prototype/definition—argument has pointer type</a:t>
            </a:r>
          </a:p>
          <a:p>
            <a:pPr lvl="2">
              <a:lnSpc>
                <a:spcPct val="90000"/>
              </a:lnSpc>
            </a:pPr>
            <a:r>
              <a:rPr lang="en-US" dirty="0">
                <a:latin typeface="Arial" charset="0"/>
              </a:rPr>
              <a:t>For example: </a:t>
            </a:r>
            <a:r>
              <a:rPr lang="en-US" b="1" dirty="0" err="1">
                <a:latin typeface="Courier New" charset="0"/>
                <a:cs typeface="Courier New" charset="0"/>
              </a:rPr>
              <a:t>int</a:t>
            </a:r>
            <a:r>
              <a:rPr lang="en-US" b="1" dirty="0">
                <a:latin typeface="Courier New" charset="0"/>
                <a:cs typeface="Courier New" charset="0"/>
              </a:rPr>
              <a:t> f(</a:t>
            </a:r>
            <a:r>
              <a:rPr lang="en-US" b="1" dirty="0" err="1">
                <a:solidFill>
                  <a:srgbClr val="0000FF"/>
                </a:solidFill>
                <a:latin typeface="Courier New" charset="0"/>
                <a:cs typeface="Courier New" charset="0"/>
              </a:rPr>
              <a:t>int</a:t>
            </a:r>
            <a:r>
              <a:rPr lang="en-US" b="1" dirty="0">
                <a:solidFill>
                  <a:srgbClr val="0000FF"/>
                </a:solidFill>
                <a:latin typeface="Courier New" charset="0"/>
                <a:cs typeface="Courier New" charset="0"/>
              </a:rPr>
              <a:t> *</a:t>
            </a:r>
            <a:r>
              <a:rPr lang="en-US" b="1" dirty="0" err="1" smtClean="0">
                <a:latin typeface="Courier New" charset="0"/>
                <a:cs typeface="Courier New" charset="0"/>
              </a:rPr>
              <a:t>addr_y</a:t>
            </a:r>
            <a:r>
              <a:rPr lang="en-US" b="1" dirty="0" smtClean="0">
                <a:latin typeface="Courier New" charset="0"/>
                <a:cs typeface="Courier New" charset="0"/>
              </a:rPr>
              <a:t>);</a:t>
            </a:r>
            <a:endParaRPr lang="en-US" b="1" dirty="0">
              <a:latin typeface="Courier New" charset="0"/>
              <a:cs typeface="Courier New" charset="0"/>
            </a:endParaRPr>
          </a:p>
          <a:p>
            <a:pPr lvl="1">
              <a:lnSpc>
                <a:spcPct val="90000"/>
              </a:lnSpc>
            </a:pPr>
            <a:r>
              <a:rPr lang="en-US" dirty="0">
                <a:latin typeface="Arial" charset="0"/>
                <a:cs typeface="Courier New" charset="0"/>
              </a:rPr>
              <a:t>When calling function, can pass explicit pointer or use address operator (</a:t>
            </a:r>
            <a:r>
              <a:rPr lang="en-US" b="1" dirty="0">
                <a:solidFill>
                  <a:srgbClr val="0000FF"/>
                </a:solidFill>
                <a:latin typeface="Courier New" charset="0"/>
                <a:cs typeface="Courier New" charset="0"/>
              </a:rPr>
              <a:t>&amp;&lt;</a:t>
            </a:r>
            <a:r>
              <a:rPr lang="en-US" b="1" dirty="0" err="1">
                <a:solidFill>
                  <a:srgbClr val="0000FF"/>
                </a:solidFill>
                <a:latin typeface="Courier New" charset="0"/>
                <a:cs typeface="Courier New" charset="0"/>
              </a:rPr>
              <a:t>var</a:t>
            </a:r>
            <a:r>
              <a:rPr lang="en-US" b="1" dirty="0">
                <a:solidFill>
                  <a:srgbClr val="0000FF"/>
                </a:solidFill>
                <a:latin typeface="Courier New" charset="0"/>
                <a:cs typeface="Courier New" charset="0"/>
              </a:rPr>
              <a:t>&gt;</a:t>
            </a:r>
            <a:r>
              <a:rPr lang="en-US" dirty="0">
                <a:latin typeface="Arial" charset="0"/>
                <a:cs typeface="Courier New" charset="0"/>
              </a:rPr>
              <a:t>)</a:t>
            </a:r>
          </a:p>
          <a:p>
            <a:pPr lvl="2">
              <a:lnSpc>
                <a:spcPct val="90000"/>
              </a:lnSpc>
            </a:pPr>
            <a:r>
              <a:rPr lang="en-US" dirty="0">
                <a:latin typeface="Arial" charset="0"/>
                <a:cs typeface="Courier New" charset="0"/>
              </a:rPr>
              <a:t>Examples</a:t>
            </a:r>
            <a:r>
              <a:rPr lang="en-US" dirty="0" smtClean="0">
                <a:latin typeface="Arial" charset="0"/>
                <a:cs typeface="Courier New" charset="0"/>
              </a:rPr>
              <a:t>:</a:t>
            </a:r>
            <a:endParaRPr lang="en-US" b="1" dirty="0">
              <a:latin typeface="Courier New" charset="0"/>
              <a:cs typeface="Courier New" charset="0"/>
            </a:endParaRPr>
          </a:p>
          <a:p>
            <a:pPr marL="1022350" lvl="3" indent="0">
              <a:lnSpc>
                <a:spcPct val="90000"/>
              </a:lnSpc>
              <a:buFont typeface="Wingdings" charset="0"/>
              <a:buNone/>
            </a:pPr>
            <a:r>
              <a:rPr lang="en-US" b="1" dirty="0" err="1">
                <a:latin typeface="Courier New" charset="0"/>
                <a:cs typeface="Courier New" charset="0"/>
              </a:rPr>
              <a:t>int</a:t>
            </a:r>
            <a:r>
              <a:rPr lang="en-US" b="1" dirty="0">
                <a:latin typeface="Courier New" charset="0"/>
                <a:cs typeface="Courier New" charset="0"/>
              </a:rPr>
              <a:t> y = 2;</a:t>
            </a:r>
          </a:p>
          <a:p>
            <a:pPr marL="1022350" lvl="3" indent="0">
              <a:lnSpc>
                <a:spcPct val="90000"/>
              </a:lnSpc>
              <a:buFont typeface="Wingdings" charset="0"/>
              <a:buNone/>
            </a:pPr>
            <a:r>
              <a:rPr lang="en-US" b="1" dirty="0" err="1" smtClean="0">
                <a:latin typeface="Courier New" charset="0"/>
                <a:cs typeface="Courier New" charset="0"/>
              </a:rPr>
              <a:t>int</a:t>
            </a:r>
            <a:r>
              <a:rPr lang="en-US" b="1" dirty="0" smtClean="0">
                <a:latin typeface="Courier New" charset="0"/>
                <a:cs typeface="Courier New" charset="0"/>
              </a:rPr>
              <a:t> result1;</a:t>
            </a:r>
            <a:endParaRPr lang="en-US" b="1" dirty="0">
              <a:latin typeface="Courier New" charset="0"/>
              <a:cs typeface="Courier New" charset="0"/>
            </a:endParaRPr>
          </a:p>
          <a:p>
            <a:pPr marL="1022350" lvl="3" indent="0">
              <a:lnSpc>
                <a:spcPct val="90000"/>
              </a:lnSpc>
              <a:buFont typeface="Wingdings" charset="0"/>
              <a:buNone/>
            </a:pPr>
            <a:r>
              <a:rPr lang="en-US" b="1" dirty="0" smtClean="0">
                <a:latin typeface="Courier New" charset="0"/>
                <a:cs typeface="Courier New" charset="0"/>
              </a:rPr>
              <a:t>result1 </a:t>
            </a:r>
            <a:r>
              <a:rPr lang="en-US" b="1" dirty="0">
                <a:latin typeface="Courier New" charset="0"/>
                <a:cs typeface="Courier New" charset="0"/>
              </a:rPr>
              <a:t>= f(</a:t>
            </a:r>
            <a:r>
              <a:rPr lang="en-US" b="1" dirty="0">
                <a:solidFill>
                  <a:srgbClr val="0000FF"/>
                </a:solidFill>
                <a:latin typeface="Courier New" charset="0"/>
                <a:cs typeface="Courier New" charset="0"/>
              </a:rPr>
              <a:t>&amp;y</a:t>
            </a:r>
            <a:r>
              <a:rPr lang="en-US" b="1" dirty="0">
                <a:latin typeface="Courier New" charset="0"/>
                <a:cs typeface="Courier New" charset="0"/>
              </a:rPr>
              <a:t>);</a:t>
            </a:r>
          </a:p>
        </p:txBody>
      </p:sp>
      <p:sp>
        <p:nvSpPr>
          <p:cNvPr id="922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761D0429-8893-9546-B809-6A4B40E96E01}" type="datetime1">
              <a:rPr lang="en-US" sz="1200" smtClean="0">
                <a:latin typeface="Garamond" charset="0"/>
                <a:cs typeface="Arial" charset="0"/>
              </a:rPr>
              <a:t>10/15/18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17</a:t>
            </a:r>
            <a:endParaRPr lang="en-US" altLang="en-US"/>
          </a:p>
        </p:txBody>
      </p:sp>
      <p:sp>
        <p:nvSpPr>
          <p:cNvPr id="92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219886D-E67C-B942-BC6A-5E7E7955E96B}" type="slidenum">
              <a:rPr lang="en-US" sz="1200">
                <a:latin typeface="Garamond" charset="0"/>
                <a:cs typeface="Arial" charset="0"/>
              </a:rPr>
              <a:pPr/>
              <a:t>13</a:t>
            </a:fld>
            <a:endParaRPr lang="en-US" sz="1200">
              <a:latin typeface="Garamond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9755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FD35A99-5DDA-3746-9338-E8CE3110B51D}" type="slidenum">
              <a:rPr lang="en-US" sz="1200">
                <a:latin typeface="Garamond" charset="0"/>
                <a:cs typeface="Arial" charset="0"/>
              </a:rPr>
              <a:pPr/>
              <a:t>14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10243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685800"/>
          </a:xfrm>
        </p:spPr>
        <p:txBody>
          <a:bodyPr/>
          <a:lstStyle/>
          <a:p>
            <a:r>
              <a:rPr lang="en-US" sz="3600">
                <a:latin typeface="Garamond" charset="0"/>
              </a:rPr>
              <a:t>Functions - pass by address</a:t>
            </a:r>
          </a:p>
        </p:txBody>
      </p:sp>
      <p:sp>
        <p:nvSpPr>
          <p:cNvPr id="10244" name="Text Box 1027"/>
          <p:cNvSpPr txBox="1">
            <a:spLocks noChangeArrowheads="1"/>
          </p:cNvSpPr>
          <p:nvPr/>
        </p:nvSpPr>
        <p:spPr bwMode="auto">
          <a:xfrm>
            <a:off x="228600" y="762000"/>
            <a:ext cx="8382000" cy="563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>
                <a:latin typeface="Courier New" charset="0"/>
              </a:rPr>
              <a:t>#include &lt;stdio.h&gt;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#include &lt;math.h&gt;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void get_r_theta(double a, double b, 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double *adr_r, double *adr_th);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void main()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double x,y,r,th;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printf("Enter x, y components of vector: ");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scanf("%lf %lf",&amp;x,&amp;y);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get_r_theta(x,y,&amp;r,&amp;th);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printf("Vector with x=%lf and y=%lf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 has r=%lf, theta=%lf\n",x,y,r,th);   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</a:t>
            </a:r>
          </a:p>
          <a:p>
            <a:r>
              <a:rPr lang="en-US" sz="1800">
                <a:latin typeface="Courier New" charset="0"/>
              </a:rPr>
              <a:t>void get_r_theta(double a, double b, 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double *adr_r, double *adr_th) 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double sum;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sum = pow(a,2)+pow(b,2); //or a*a+b*b;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*adr_r = sqrt(sum);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*adr_th = atan2(b,a);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</a:t>
            </a:r>
          </a:p>
        </p:txBody>
      </p:sp>
      <p:sp>
        <p:nvSpPr>
          <p:cNvPr id="10245" name="Text Box 1028"/>
          <p:cNvSpPr txBox="1">
            <a:spLocks noChangeArrowheads="1"/>
          </p:cNvSpPr>
          <p:nvPr/>
        </p:nvSpPr>
        <p:spPr bwMode="auto">
          <a:xfrm>
            <a:off x="6400800" y="16002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x</a:t>
            </a:r>
          </a:p>
        </p:txBody>
      </p:sp>
      <p:sp>
        <p:nvSpPr>
          <p:cNvPr id="10246" name="Rectangle 1029"/>
          <p:cNvSpPr>
            <a:spLocks noChangeArrowheads="1"/>
          </p:cNvSpPr>
          <p:nvPr/>
        </p:nvSpPr>
        <p:spPr bwMode="auto">
          <a:xfrm>
            <a:off x="6781800" y="16002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endParaRPr lang="en-US"/>
          </a:p>
        </p:txBody>
      </p:sp>
      <p:sp>
        <p:nvSpPr>
          <p:cNvPr id="10247" name="Text Box 1030"/>
          <p:cNvSpPr txBox="1">
            <a:spLocks noChangeArrowheads="1"/>
          </p:cNvSpPr>
          <p:nvPr/>
        </p:nvSpPr>
        <p:spPr bwMode="auto">
          <a:xfrm>
            <a:off x="6400800" y="20574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y</a:t>
            </a:r>
          </a:p>
        </p:txBody>
      </p:sp>
      <p:sp>
        <p:nvSpPr>
          <p:cNvPr id="10248" name="Text Box 1031"/>
          <p:cNvSpPr txBox="1">
            <a:spLocks noChangeArrowheads="1"/>
          </p:cNvSpPr>
          <p:nvPr/>
        </p:nvSpPr>
        <p:spPr bwMode="auto">
          <a:xfrm>
            <a:off x="6400800" y="2514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r</a:t>
            </a:r>
          </a:p>
        </p:txBody>
      </p:sp>
      <p:sp>
        <p:nvSpPr>
          <p:cNvPr id="10249" name="Rectangle 1033"/>
          <p:cNvSpPr>
            <a:spLocks noChangeArrowheads="1"/>
          </p:cNvSpPr>
          <p:nvPr/>
        </p:nvSpPr>
        <p:spPr bwMode="auto">
          <a:xfrm>
            <a:off x="6781800" y="20574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endParaRPr lang="en-US"/>
          </a:p>
        </p:txBody>
      </p:sp>
      <p:sp>
        <p:nvSpPr>
          <p:cNvPr id="10250" name="Rectangle 1034"/>
          <p:cNvSpPr>
            <a:spLocks noChangeArrowheads="1"/>
          </p:cNvSpPr>
          <p:nvPr/>
        </p:nvSpPr>
        <p:spPr bwMode="auto">
          <a:xfrm>
            <a:off x="6781800" y="25146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endParaRPr lang="en-US"/>
          </a:p>
        </p:txBody>
      </p:sp>
      <p:sp>
        <p:nvSpPr>
          <p:cNvPr id="10251" name="Text Box 1042"/>
          <p:cNvSpPr txBox="1">
            <a:spLocks noChangeArrowheads="1"/>
          </p:cNvSpPr>
          <p:nvPr/>
        </p:nvSpPr>
        <p:spPr bwMode="auto">
          <a:xfrm>
            <a:off x="8001000" y="16764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4600</a:t>
            </a:r>
          </a:p>
        </p:txBody>
      </p:sp>
      <p:sp>
        <p:nvSpPr>
          <p:cNvPr id="10252" name="Text Box 1043"/>
          <p:cNvSpPr txBox="1">
            <a:spLocks noChangeArrowheads="1"/>
          </p:cNvSpPr>
          <p:nvPr/>
        </p:nvSpPr>
        <p:spPr bwMode="auto">
          <a:xfrm>
            <a:off x="8001000" y="21336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4608</a:t>
            </a:r>
          </a:p>
        </p:txBody>
      </p:sp>
      <p:sp>
        <p:nvSpPr>
          <p:cNvPr id="10253" name="Text Box 1044"/>
          <p:cNvSpPr txBox="1">
            <a:spLocks noChangeArrowheads="1"/>
          </p:cNvSpPr>
          <p:nvPr/>
        </p:nvSpPr>
        <p:spPr bwMode="auto">
          <a:xfrm>
            <a:off x="8001000" y="25908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4610</a:t>
            </a:r>
          </a:p>
        </p:txBody>
      </p:sp>
      <p:sp>
        <p:nvSpPr>
          <p:cNvPr id="10254" name="Text Box 1049"/>
          <p:cNvSpPr txBox="1">
            <a:spLocks noChangeArrowheads="1"/>
          </p:cNvSpPr>
          <p:nvPr/>
        </p:nvSpPr>
        <p:spPr bwMode="auto">
          <a:xfrm>
            <a:off x="6400800" y="29718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th</a:t>
            </a:r>
          </a:p>
        </p:txBody>
      </p:sp>
      <p:sp>
        <p:nvSpPr>
          <p:cNvPr id="10255" name="Rectangle 1050"/>
          <p:cNvSpPr>
            <a:spLocks noChangeArrowheads="1"/>
          </p:cNvSpPr>
          <p:nvPr/>
        </p:nvSpPr>
        <p:spPr bwMode="auto">
          <a:xfrm>
            <a:off x="6781800" y="29718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endParaRPr lang="en-US"/>
          </a:p>
        </p:txBody>
      </p:sp>
      <p:sp>
        <p:nvSpPr>
          <p:cNvPr id="10256" name="Text Box 1051"/>
          <p:cNvSpPr txBox="1">
            <a:spLocks noChangeArrowheads="1"/>
          </p:cNvSpPr>
          <p:nvPr/>
        </p:nvSpPr>
        <p:spPr bwMode="auto">
          <a:xfrm>
            <a:off x="8001000" y="30480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4618</a:t>
            </a:r>
          </a:p>
        </p:txBody>
      </p:sp>
      <p:sp>
        <p:nvSpPr>
          <p:cNvPr id="10257" name="Date Placeholder 16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1429DFB-43A9-1543-A9FF-7BF887F70FBB}" type="datetime1">
              <a:rPr lang="en-US" sz="1200" smtClean="0">
                <a:latin typeface="Garamond" charset="0"/>
                <a:cs typeface="Arial" charset="0"/>
              </a:rPr>
              <a:t>10/15/18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17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27899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1E1E84B-5589-4044-B0B7-29DCF3DC6F6D}" type="slidenum">
              <a:rPr lang="en-US" sz="1200">
                <a:latin typeface="Garamond" charset="0"/>
                <a:cs typeface="Arial" charset="0"/>
              </a:rPr>
              <a:pPr/>
              <a:t>15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685800"/>
          </a:xfrm>
        </p:spPr>
        <p:txBody>
          <a:bodyPr/>
          <a:lstStyle/>
          <a:p>
            <a:r>
              <a:rPr lang="en-US" sz="3600">
                <a:latin typeface="Garamond" charset="0"/>
              </a:rPr>
              <a:t>Functions - pass by address</a:t>
            </a:r>
          </a:p>
        </p:txBody>
      </p:sp>
      <p:sp>
        <p:nvSpPr>
          <p:cNvPr id="11268" name="Text Box 3"/>
          <p:cNvSpPr txBox="1">
            <a:spLocks noChangeArrowheads="1"/>
          </p:cNvSpPr>
          <p:nvPr/>
        </p:nvSpPr>
        <p:spPr bwMode="auto">
          <a:xfrm>
            <a:off x="228600" y="762000"/>
            <a:ext cx="8382000" cy="563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>
                <a:latin typeface="Courier New" charset="0"/>
              </a:rPr>
              <a:t>#include &lt;stdio.h&gt;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#include &lt;math.h&gt;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void get_r_theta(double a, double b, 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double *adr_r, double *adr_th);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void main()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double x,y,r,th;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printf("Enter x, y components of vector: ");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scanf("%lf %lf",&amp;x,&amp;y); // user enters 3,4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get_r_theta(x,y,&amp;r,&amp;th);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printf("Vector with x=%lf and y=%lf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 has r=%lf, theta=%lf\n",x,y,r,th);   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</a:t>
            </a:r>
          </a:p>
          <a:p>
            <a:r>
              <a:rPr lang="en-US" sz="1800">
                <a:latin typeface="Courier New" charset="0"/>
              </a:rPr>
              <a:t>void get_r_theta(double a, double b, 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double *adr_r, double *adr_th) 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double sum;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sum = pow(a,2)+pow(b,2); //or a*a+b*b;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*adr_r = sqrt(sum);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*adr_th = atan2(b,a);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</a:t>
            </a:r>
          </a:p>
        </p:txBody>
      </p:sp>
      <p:sp>
        <p:nvSpPr>
          <p:cNvPr id="11269" name="Text Box 4"/>
          <p:cNvSpPr txBox="1">
            <a:spLocks noChangeArrowheads="1"/>
          </p:cNvSpPr>
          <p:nvPr/>
        </p:nvSpPr>
        <p:spPr bwMode="auto">
          <a:xfrm>
            <a:off x="6400800" y="16002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x</a:t>
            </a:r>
          </a:p>
        </p:txBody>
      </p:sp>
      <p:sp>
        <p:nvSpPr>
          <p:cNvPr id="11270" name="Rectangle 5"/>
          <p:cNvSpPr>
            <a:spLocks noChangeArrowheads="1"/>
          </p:cNvSpPr>
          <p:nvPr/>
        </p:nvSpPr>
        <p:spPr bwMode="auto">
          <a:xfrm>
            <a:off x="6781800" y="16002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3.0</a:t>
            </a:r>
          </a:p>
        </p:txBody>
      </p:sp>
      <p:sp>
        <p:nvSpPr>
          <p:cNvPr id="11271" name="Text Box 6"/>
          <p:cNvSpPr txBox="1">
            <a:spLocks noChangeArrowheads="1"/>
          </p:cNvSpPr>
          <p:nvPr/>
        </p:nvSpPr>
        <p:spPr bwMode="auto">
          <a:xfrm>
            <a:off x="6400800" y="20574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y</a:t>
            </a:r>
          </a:p>
        </p:txBody>
      </p:sp>
      <p:sp>
        <p:nvSpPr>
          <p:cNvPr id="11272" name="Text Box 7"/>
          <p:cNvSpPr txBox="1">
            <a:spLocks noChangeArrowheads="1"/>
          </p:cNvSpPr>
          <p:nvPr/>
        </p:nvSpPr>
        <p:spPr bwMode="auto">
          <a:xfrm>
            <a:off x="6400800" y="2514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r</a:t>
            </a:r>
          </a:p>
        </p:txBody>
      </p:sp>
      <p:sp>
        <p:nvSpPr>
          <p:cNvPr id="11273" name="Rectangle 9"/>
          <p:cNvSpPr>
            <a:spLocks noChangeArrowheads="1"/>
          </p:cNvSpPr>
          <p:nvPr/>
        </p:nvSpPr>
        <p:spPr bwMode="auto">
          <a:xfrm>
            <a:off x="6781800" y="20574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4.0</a:t>
            </a:r>
          </a:p>
        </p:txBody>
      </p:sp>
      <p:sp>
        <p:nvSpPr>
          <p:cNvPr id="11274" name="Rectangle 10"/>
          <p:cNvSpPr>
            <a:spLocks noChangeArrowheads="1"/>
          </p:cNvSpPr>
          <p:nvPr/>
        </p:nvSpPr>
        <p:spPr bwMode="auto">
          <a:xfrm>
            <a:off x="6781800" y="25146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?</a:t>
            </a:r>
          </a:p>
        </p:txBody>
      </p:sp>
      <p:sp>
        <p:nvSpPr>
          <p:cNvPr id="11275" name="Text Box 18"/>
          <p:cNvSpPr txBox="1">
            <a:spLocks noChangeArrowheads="1"/>
          </p:cNvSpPr>
          <p:nvPr/>
        </p:nvSpPr>
        <p:spPr bwMode="auto">
          <a:xfrm>
            <a:off x="8001000" y="16764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4600</a:t>
            </a:r>
          </a:p>
        </p:txBody>
      </p:sp>
      <p:sp>
        <p:nvSpPr>
          <p:cNvPr id="11276" name="Text Box 19"/>
          <p:cNvSpPr txBox="1">
            <a:spLocks noChangeArrowheads="1"/>
          </p:cNvSpPr>
          <p:nvPr/>
        </p:nvSpPr>
        <p:spPr bwMode="auto">
          <a:xfrm>
            <a:off x="8001000" y="21336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4608</a:t>
            </a:r>
          </a:p>
        </p:txBody>
      </p:sp>
      <p:sp>
        <p:nvSpPr>
          <p:cNvPr id="11277" name="Text Box 20"/>
          <p:cNvSpPr txBox="1">
            <a:spLocks noChangeArrowheads="1"/>
          </p:cNvSpPr>
          <p:nvPr/>
        </p:nvSpPr>
        <p:spPr bwMode="auto">
          <a:xfrm>
            <a:off x="8001000" y="25908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4610</a:t>
            </a:r>
          </a:p>
        </p:txBody>
      </p:sp>
      <p:sp>
        <p:nvSpPr>
          <p:cNvPr id="11278" name="Text Box 25"/>
          <p:cNvSpPr txBox="1">
            <a:spLocks noChangeArrowheads="1"/>
          </p:cNvSpPr>
          <p:nvPr/>
        </p:nvSpPr>
        <p:spPr bwMode="auto">
          <a:xfrm>
            <a:off x="6400800" y="29718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th</a:t>
            </a:r>
          </a:p>
        </p:txBody>
      </p:sp>
      <p:sp>
        <p:nvSpPr>
          <p:cNvPr id="11279" name="Rectangle 26"/>
          <p:cNvSpPr>
            <a:spLocks noChangeArrowheads="1"/>
          </p:cNvSpPr>
          <p:nvPr/>
        </p:nvSpPr>
        <p:spPr bwMode="auto">
          <a:xfrm>
            <a:off x="6781800" y="29718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?</a:t>
            </a:r>
          </a:p>
        </p:txBody>
      </p:sp>
      <p:sp>
        <p:nvSpPr>
          <p:cNvPr id="11280" name="Text Box 27"/>
          <p:cNvSpPr txBox="1">
            <a:spLocks noChangeArrowheads="1"/>
          </p:cNvSpPr>
          <p:nvPr/>
        </p:nvSpPr>
        <p:spPr bwMode="auto">
          <a:xfrm>
            <a:off x="8001000" y="30480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4618</a:t>
            </a:r>
          </a:p>
        </p:txBody>
      </p:sp>
      <p:sp>
        <p:nvSpPr>
          <p:cNvPr id="11281" name="Line 28"/>
          <p:cNvSpPr>
            <a:spLocks noChangeShapeType="1"/>
          </p:cNvSpPr>
          <p:nvPr/>
        </p:nvSpPr>
        <p:spPr bwMode="auto">
          <a:xfrm>
            <a:off x="228600" y="32766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0" tIns="0" rIns="0" bIns="0">
            <a:spAutoFit/>
          </a:bodyPr>
          <a:lstStyle/>
          <a:p>
            <a:endParaRPr lang="en-US"/>
          </a:p>
        </p:txBody>
      </p:sp>
      <p:sp>
        <p:nvSpPr>
          <p:cNvPr id="11282" name="Date Placeholder 17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4E4D411-8B4B-3844-B5A3-277506D27694}" type="datetime1">
              <a:rPr lang="en-US" sz="1200" smtClean="0">
                <a:latin typeface="Garamond" charset="0"/>
                <a:cs typeface="Arial" charset="0"/>
              </a:rPr>
              <a:t>10/15/18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17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58475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7C21825E-F1B2-0B4C-ADE4-928C8B383178}" type="slidenum">
              <a:rPr lang="en-US" sz="1200">
                <a:latin typeface="Garamond" charset="0"/>
                <a:cs typeface="Arial" charset="0"/>
              </a:rPr>
              <a:pPr/>
              <a:t>16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12291" name="AutoShape 35"/>
          <p:cNvSpPr>
            <a:spLocks noChangeArrowheads="1"/>
          </p:cNvSpPr>
          <p:nvPr/>
        </p:nvSpPr>
        <p:spPr bwMode="auto">
          <a:xfrm>
            <a:off x="8001000" y="1600200"/>
            <a:ext cx="990600" cy="3048000"/>
          </a:xfrm>
          <a:prstGeom prst="curvedLeftArrow">
            <a:avLst>
              <a:gd name="adj1" fmla="val 27635"/>
              <a:gd name="adj2" fmla="val 89174"/>
              <a:gd name="adj3" fmla="val 27722"/>
            </a:avLst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2" name="AutoShape 36"/>
          <p:cNvSpPr>
            <a:spLocks noChangeArrowheads="1"/>
          </p:cNvSpPr>
          <p:nvPr/>
        </p:nvSpPr>
        <p:spPr bwMode="auto">
          <a:xfrm>
            <a:off x="8001000" y="2057400"/>
            <a:ext cx="990600" cy="3048000"/>
          </a:xfrm>
          <a:prstGeom prst="curvedLeftArrow">
            <a:avLst>
              <a:gd name="adj1" fmla="val 21937"/>
              <a:gd name="adj2" fmla="val 89174"/>
              <a:gd name="adj3" fmla="val 28528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685800"/>
          </a:xfrm>
        </p:spPr>
        <p:txBody>
          <a:bodyPr/>
          <a:lstStyle/>
          <a:p>
            <a:r>
              <a:rPr lang="en-US" sz="3600">
                <a:latin typeface="Garamond" charset="0"/>
              </a:rPr>
              <a:t>Functions - pass by address</a:t>
            </a:r>
          </a:p>
        </p:txBody>
      </p:sp>
      <p:sp>
        <p:nvSpPr>
          <p:cNvPr id="12294" name="Text Box 3"/>
          <p:cNvSpPr txBox="1">
            <a:spLocks noChangeArrowheads="1"/>
          </p:cNvSpPr>
          <p:nvPr/>
        </p:nvSpPr>
        <p:spPr bwMode="auto">
          <a:xfrm>
            <a:off x="228600" y="762000"/>
            <a:ext cx="8382000" cy="563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>
                <a:latin typeface="Courier New" charset="0"/>
              </a:rPr>
              <a:t>#include &lt;stdio.h&gt;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#include &lt;math.h&gt;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void get_r_theta(double a, double b, 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double *adr_r, double *adr_th);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void main()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double x,y,r,th;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printf("Enter x, y components of vector: ");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scanf("%lf %lf",&amp;x,&amp;y); // user enters 3,4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get_r_theta(x,y,&amp;r,&amp;th);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printf("Vector with x=%lf and y=%lf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 has r=%lf, theta=%lf\n",x,y,r,th);   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</a:t>
            </a:r>
          </a:p>
          <a:p>
            <a:r>
              <a:rPr lang="en-US" sz="1800">
                <a:latin typeface="Courier New" charset="0"/>
              </a:rPr>
              <a:t>void get_r_theta(double a, double b, 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double *adr_r, double *adr_th) 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double sum;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sum = pow(a,2)+pow(b,2); //or a*a+b*b;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*adr_r = sqrt(sum);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*adr_th = atan2(</a:t>
            </a:r>
            <a:r>
              <a:rPr lang="en-US" sz="1800">
                <a:solidFill>
                  <a:srgbClr val="FF0000"/>
                </a:solidFill>
                <a:latin typeface="Courier New" charset="0"/>
              </a:rPr>
              <a:t>b,a</a:t>
            </a:r>
            <a:r>
              <a:rPr lang="en-US" sz="1800">
                <a:latin typeface="Courier New" charset="0"/>
              </a:rPr>
              <a:t>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</a:t>
            </a:r>
          </a:p>
        </p:txBody>
      </p:sp>
      <p:sp>
        <p:nvSpPr>
          <p:cNvPr id="12295" name="Text Box 4"/>
          <p:cNvSpPr txBox="1">
            <a:spLocks noChangeArrowheads="1"/>
          </p:cNvSpPr>
          <p:nvPr/>
        </p:nvSpPr>
        <p:spPr bwMode="auto">
          <a:xfrm>
            <a:off x="6400800" y="16002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x</a:t>
            </a:r>
          </a:p>
        </p:txBody>
      </p:sp>
      <p:sp>
        <p:nvSpPr>
          <p:cNvPr id="12296" name="Rectangle 5"/>
          <p:cNvSpPr>
            <a:spLocks noChangeArrowheads="1"/>
          </p:cNvSpPr>
          <p:nvPr/>
        </p:nvSpPr>
        <p:spPr bwMode="auto">
          <a:xfrm>
            <a:off x="6781800" y="16002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3.0</a:t>
            </a:r>
          </a:p>
        </p:txBody>
      </p:sp>
      <p:sp>
        <p:nvSpPr>
          <p:cNvPr id="12297" name="Text Box 6"/>
          <p:cNvSpPr txBox="1">
            <a:spLocks noChangeArrowheads="1"/>
          </p:cNvSpPr>
          <p:nvPr/>
        </p:nvSpPr>
        <p:spPr bwMode="auto">
          <a:xfrm>
            <a:off x="6400800" y="20574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y</a:t>
            </a:r>
          </a:p>
        </p:txBody>
      </p:sp>
      <p:sp>
        <p:nvSpPr>
          <p:cNvPr id="12298" name="Text Box 7"/>
          <p:cNvSpPr txBox="1">
            <a:spLocks noChangeArrowheads="1"/>
          </p:cNvSpPr>
          <p:nvPr/>
        </p:nvSpPr>
        <p:spPr bwMode="auto">
          <a:xfrm>
            <a:off x="6400800" y="2514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r</a:t>
            </a:r>
          </a:p>
        </p:txBody>
      </p:sp>
      <p:sp>
        <p:nvSpPr>
          <p:cNvPr id="12299" name="Text Box 8"/>
          <p:cNvSpPr txBox="1">
            <a:spLocks noChangeArrowheads="1"/>
          </p:cNvSpPr>
          <p:nvPr/>
        </p:nvSpPr>
        <p:spPr bwMode="auto">
          <a:xfrm>
            <a:off x="6400800" y="4038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a</a:t>
            </a:r>
          </a:p>
        </p:txBody>
      </p:sp>
      <p:sp>
        <p:nvSpPr>
          <p:cNvPr id="12300" name="Rectangle 9"/>
          <p:cNvSpPr>
            <a:spLocks noChangeArrowheads="1"/>
          </p:cNvSpPr>
          <p:nvPr/>
        </p:nvSpPr>
        <p:spPr bwMode="auto">
          <a:xfrm>
            <a:off x="6781800" y="20574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4.0</a:t>
            </a:r>
          </a:p>
        </p:txBody>
      </p:sp>
      <p:sp>
        <p:nvSpPr>
          <p:cNvPr id="12301" name="Rectangle 10"/>
          <p:cNvSpPr>
            <a:spLocks noChangeArrowheads="1"/>
          </p:cNvSpPr>
          <p:nvPr/>
        </p:nvSpPr>
        <p:spPr bwMode="auto">
          <a:xfrm>
            <a:off x="6781800" y="25146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endParaRPr lang="en-US"/>
          </a:p>
        </p:txBody>
      </p:sp>
      <p:sp>
        <p:nvSpPr>
          <p:cNvPr id="12302" name="Text Box 11"/>
          <p:cNvSpPr txBox="1">
            <a:spLocks noChangeArrowheads="1"/>
          </p:cNvSpPr>
          <p:nvPr/>
        </p:nvSpPr>
        <p:spPr bwMode="auto">
          <a:xfrm>
            <a:off x="6400800" y="44958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b</a:t>
            </a:r>
          </a:p>
        </p:txBody>
      </p:sp>
      <p:sp>
        <p:nvSpPr>
          <p:cNvPr id="12303" name="Rectangle 12"/>
          <p:cNvSpPr>
            <a:spLocks noChangeArrowheads="1"/>
          </p:cNvSpPr>
          <p:nvPr/>
        </p:nvSpPr>
        <p:spPr bwMode="auto">
          <a:xfrm>
            <a:off x="6781800" y="44958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4.0</a:t>
            </a:r>
          </a:p>
        </p:txBody>
      </p:sp>
      <p:sp>
        <p:nvSpPr>
          <p:cNvPr id="12304" name="Text Box 13"/>
          <p:cNvSpPr txBox="1">
            <a:spLocks noChangeArrowheads="1"/>
          </p:cNvSpPr>
          <p:nvPr/>
        </p:nvSpPr>
        <p:spPr bwMode="auto">
          <a:xfrm>
            <a:off x="5791200" y="4953000"/>
            <a:ext cx="990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adr_r</a:t>
            </a:r>
          </a:p>
        </p:txBody>
      </p:sp>
      <p:sp>
        <p:nvSpPr>
          <p:cNvPr id="12305" name="Text Box 14"/>
          <p:cNvSpPr txBox="1">
            <a:spLocks noChangeArrowheads="1"/>
          </p:cNvSpPr>
          <p:nvPr/>
        </p:nvSpPr>
        <p:spPr bwMode="auto">
          <a:xfrm>
            <a:off x="5791200" y="5410200"/>
            <a:ext cx="990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adr_th</a:t>
            </a:r>
          </a:p>
        </p:txBody>
      </p:sp>
      <p:sp>
        <p:nvSpPr>
          <p:cNvPr id="12306" name="Rectangle 15"/>
          <p:cNvSpPr>
            <a:spLocks noChangeArrowheads="1"/>
          </p:cNvSpPr>
          <p:nvPr/>
        </p:nvSpPr>
        <p:spPr bwMode="auto">
          <a:xfrm>
            <a:off x="7391400" y="4953000"/>
            <a:ext cx="6096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4610</a:t>
            </a:r>
          </a:p>
        </p:txBody>
      </p:sp>
      <p:sp>
        <p:nvSpPr>
          <p:cNvPr id="12307" name="Rectangle 16"/>
          <p:cNvSpPr>
            <a:spLocks noChangeArrowheads="1"/>
          </p:cNvSpPr>
          <p:nvPr/>
        </p:nvSpPr>
        <p:spPr bwMode="auto">
          <a:xfrm>
            <a:off x="7391400" y="5410200"/>
            <a:ext cx="6096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4618</a:t>
            </a:r>
          </a:p>
        </p:txBody>
      </p:sp>
      <p:sp>
        <p:nvSpPr>
          <p:cNvPr id="12308" name="Rectangle 17"/>
          <p:cNvSpPr>
            <a:spLocks noChangeArrowheads="1"/>
          </p:cNvSpPr>
          <p:nvPr/>
        </p:nvSpPr>
        <p:spPr bwMode="auto">
          <a:xfrm>
            <a:off x="6781800" y="40386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3.0</a:t>
            </a:r>
          </a:p>
        </p:txBody>
      </p:sp>
      <p:sp>
        <p:nvSpPr>
          <p:cNvPr id="12309" name="Text Box 18"/>
          <p:cNvSpPr txBox="1">
            <a:spLocks noChangeArrowheads="1"/>
          </p:cNvSpPr>
          <p:nvPr/>
        </p:nvSpPr>
        <p:spPr bwMode="auto">
          <a:xfrm>
            <a:off x="8001000" y="16764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4600</a:t>
            </a:r>
          </a:p>
        </p:txBody>
      </p:sp>
      <p:sp>
        <p:nvSpPr>
          <p:cNvPr id="12310" name="Text Box 19"/>
          <p:cNvSpPr txBox="1">
            <a:spLocks noChangeArrowheads="1"/>
          </p:cNvSpPr>
          <p:nvPr/>
        </p:nvSpPr>
        <p:spPr bwMode="auto">
          <a:xfrm>
            <a:off x="8001000" y="21336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4608</a:t>
            </a:r>
          </a:p>
        </p:txBody>
      </p:sp>
      <p:sp>
        <p:nvSpPr>
          <p:cNvPr id="12311" name="Text Box 20"/>
          <p:cNvSpPr txBox="1">
            <a:spLocks noChangeArrowheads="1"/>
          </p:cNvSpPr>
          <p:nvPr/>
        </p:nvSpPr>
        <p:spPr bwMode="auto">
          <a:xfrm>
            <a:off x="8001000" y="25908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4610</a:t>
            </a:r>
          </a:p>
        </p:txBody>
      </p:sp>
      <p:sp>
        <p:nvSpPr>
          <p:cNvPr id="12312" name="Text Box 21"/>
          <p:cNvSpPr txBox="1">
            <a:spLocks noChangeArrowheads="1"/>
          </p:cNvSpPr>
          <p:nvPr/>
        </p:nvSpPr>
        <p:spPr bwMode="auto">
          <a:xfrm>
            <a:off x="8077200" y="41148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7380</a:t>
            </a:r>
          </a:p>
        </p:txBody>
      </p:sp>
      <p:sp>
        <p:nvSpPr>
          <p:cNvPr id="12313" name="Text Box 22"/>
          <p:cNvSpPr txBox="1">
            <a:spLocks noChangeArrowheads="1"/>
          </p:cNvSpPr>
          <p:nvPr/>
        </p:nvSpPr>
        <p:spPr bwMode="auto">
          <a:xfrm>
            <a:off x="8077200" y="45720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7385</a:t>
            </a:r>
          </a:p>
        </p:txBody>
      </p:sp>
      <p:sp>
        <p:nvSpPr>
          <p:cNvPr id="12314" name="Text Box 23"/>
          <p:cNvSpPr txBox="1">
            <a:spLocks noChangeArrowheads="1"/>
          </p:cNvSpPr>
          <p:nvPr/>
        </p:nvSpPr>
        <p:spPr bwMode="auto">
          <a:xfrm>
            <a:off x="8077200" y="50292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7388</a:t>
            </a:r>
          </a:p>
        </p:txBody>
      </p:sp>
      <p:sp>
        <p:nvSpPr>
          <p:cNvPr id="12315" name="Text Box 24"/>
          <p:cNvSpPr txBox="1">
            <a:spLocks noChangeArrowheads="1"/>
          </p:cNvSpPr>
          <p:nvPr/>
        </p:nvSpPr>
        <p:spPr bwMode="auto">
          <a:xfrm>
            <a:off x="8077200" y="54864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738c</a:t>
            </a:r>
          </a:p>
        </p:txBody>
      </p:sp>
      <p:sp>
        <p:nvSpPr>
          <p:cNvPr id="12316" name="Text Box 25"/>
          <p:cNvSpPr txBox="1">
            <a:spLocks noChangeArrowheads="1"/>
          </p:cNvSpPr>
          <p:nvPr/>
        </p:nvSpPr>
        <p:spPr bwMode="auto">
          <a:xfrm>
            <a:off x="6400800" y="29718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th</a:t>
            </a:r>
          </a:p>
        </p:txBody>
      </p:sp>
      <p:sp>
        <p:nvSpPr>
          <p:cNvPr id="12317" name="Rectangle 26"/>
          <p:cNvSpPr>
            <a:spLocks noChangeArrowheads="1"/>
          </p:cNvSpPr>
          <p:nvPr/>
        </p:nvSpPr>
        <p:spPr bwMode="auto">
          <a:xfrm>
            <a:off x="6781800" y="29718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endParaRPr lang="en-US"/>
          </a:p>
        </p:txBody>
      </p:sp>
      <p:sp>
        <p:nvSpPr>
          <p:cNvPr id="12318" name="Text Box 27"/>
          <p:cNvSpPr txBox="1">
            <a:spLocks noChangeArrowheads="1"/>
          </p:cNvSpPr>
          <p:nvPr/>
        </p:nvSpPr>
        <p:spPr bwMode="auto">
          <a:xfrm>
            <a:off x="8001000" y="30480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4618</a:t>
            </a:r>
          </a:p>
        </p:txBody>
      </p:sp>
      <p:sp>
        <p:nvSpPr>
          <p:cNvPr id="12319" name="Line 28"/>
          <p:cNvSpPr>
            <a:spLocks noChangeShapeType="1"/>
          </p:cNvSpPr>
          <p:nvPr/>
        </p:nvSpPr>
        <p:spPr bwMode="auto">
          <a:xfrm>
            <a:off x="228600" y="53340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0" tIns="0" rIns="0" bIns="0">
            <a:spAutoFit/>
          </a:bodyPr>
          <a:lstStyle/>
          <a:p>
            <a:endParaRPr lang="en-US"/>
          </a:p>
        </p:txBody>
      </p:sp>
      <p:sp>
        <p:nvSpPr>
          <p:cNvPr id="12320" name="Text Box 29"/>
          <p:cNvSpPr txBox="1">
            <a:spLocks noChangeArrowheads="1"/>
          </p:cNvSpPr>
          <p:nvPr/>
        </p:nvSpPr>
        <p:spPr bwMode="auto">
          <a:xfrm>
            <a:off x="5638800" y="5867400"/>
            <a:ext cx="1143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sum</a:t>
            </a:r>
          </a:p>
        </p:txBody>
      </p:sp>
      <p:sp>
        <p:nvSpPr>
          <p:cNvPr id="12321" name="Rectangle 32"/>
          <p:cNvSpPr>
            <a:spLocks noChangeArrowheads="1"/>
          </p:cNvSpPr>
          <p:nvPr/>
        </p:nvSpPr>
        <p:spPr bwMode="auto">
          <a:xfrm>
            <a:off x="6781800" y="58674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endParaRPr lang="en-US"/>
          </a:p>
        </p:txBody>
      </p:sp>
      <p:sp>
        <p:nvSpPr>
          <p:cNvPr id="12322" name="Text Box 33"/>
          <p:cNvSpPr txBox="1">
            <a:spLocks noChangeArrowheads="1"/>
          </p:cNvSpPr>
          <p:nvPr/>
        </p:nvSpPr>
        <p:spPr bwMode="auto">
          <a:xfrm>
            <a:off x="8077200" y="59436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7380</a:t>
            </a:r>
          </a:p>
        </p:txBody>
      </p:sp>
      <p:sp>
        <p:nvSpPr>
          <p:cNvPr id="12323" name="Oval 37"/>
          <p:cNvSpPr>
            <a:spLocks noChangeArrowheads="1"/>
          </p:cNvSpPr>
          <p:nvPr/>
        </p:nvSpPr>
        <p:spPr bwMode="auto">
          <a:xfrm>
            <a:off x="8077200" y="2590800"/>
            <a:ext cx="533400" cy="304800"/>
          </a:xfrm>
          <a:prstGeom prst="ellips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 anchor="ctr">
            <a:spAutoFit/>
          </a:bodyPr>
          <a:lstStyle/>
          <a:p>
            <a:endParaRPr lang="en-US"/>
          </a:p>
        </p:txBody>
      </p:sp>
      <p:sp>
        <p:nvSpPr>
          <p:cNvPr id="12324" name="Line 39"/>
          <p:cNvSpPr>
            <a:spLocks noChangeShapeType="1"/>
          </p:cNvSpPr>
          <p:nvPr/>
        </p:nvSpPr>
        <p:spPr bwMode="auto">
          <a:xfrm>
            <a:off x="8610600" y="2743200"/>
            <a:ext cx="381000" cy="21336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0" tIns="0" rIns="0" bIns="0">
            <a:spAutoFit/>
          </a:bodyPr>
          <a:lstStyle/>
          <a:p>
            <a:endParaRPr lang="en-US"/>
          </a:p>
        </p:txBody>
      </p:sp>
      <p:sp>
        <p:nvSpPr>
          <p:cNvPr id="12325" name="Line 40"/>
          <p:cNvSpPr>
            <a:spLocks noChangeShapeType="1"/>
          </p:cNvSpPr>
          <p:nvPr/>
        </p:nvSpPr>
        <p:spPr bwMode="auto">
          <a:xfrm>
            <a:off x="8610600" y="3200400"/>
            <a:ext cx="381000" cy="2133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0" tIns="0" rIns="0" bIns="0">
            <a:spAutoFit/>
          </a:bodyPr>
          <a:lstStyle/>
          <a:p>
            <a:endParaRPr lang="en-US"/>
          </a:p>
        </p:txBody>
      </p:sp>
      <p:sp>
        <p:nvSpPr>
          <p:cNvPr id="12326" name="Oval 41"/>
          <p:cNvSpPr>
            <a:spLocks noChangeArrowheads="1"/>
          </p:cNvSpPr>
          <p:nvPr/>
        </p:nvSpPr>
        <p:spPr bwMode="auto">
          <a:xfrm>
            <a:off x="8077200" y="3048000"/>
            <a:ext cx="533400" cy="3048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 anchor="ctr">
            <a:spAutoFit/>
          </a:bodyPr>
          <a:lstStyle/>
          <a:p>
            <a:endParaRPr lang="en-US"/>
          </a:p>
        </p:txBody>
      </p:sp>
      <p:sp>
        <p:nvSpPr>
          <p:cNvPr id="12327" name="Line 42"/>
          <p:cNvSpPr>
            <a:spLocks noChangeShapeType="1"/>
          </p:cNvSpPr>
          <p:nvPr/>
        </p:nvSpPr>
        <p:spPr bwMode="auto">
          <a:xfrm flipH="1">
            <a:off x="8001000" y="4876800"/>
            <a:ext cx="990600" cy="2286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0" tIns="0" rIns="0" bIns="0">
            <a:spAutoFit/>
          </a:bodyPr>
          <a:lstStyle/>
          <a:p>
            <a:endParaRPr lang="en-US"/>
          </a:p>
        </p:txBody>
      </p:sp>
      <p:sp>
        <p:nvSpPr>
          <p:cNvPr id="12328" name="Line 43"/>
          <p:cNvSpPr>
            <a:spLocks noChangeShapeType="1"/>
          </p:cNvSpPr>
          <p:nvPr/>
        </p:nvSpPr>
        <p:spPr bwMode="auto">
          <a:xfrm flipH="1">
            <a:off x="8001000" y="5334000"/>
            <a:ext cx="990600" cy="228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0" tIns="0" rIns="0" bIns="0">
            <a:spAutoFit/>
          </a:bodyPr>
          <a:lstStyle/>
          <a:p>
            <a:endParaRPr lang="en-US"/>
          </a:p>
        </p:txBody>
      </p:sp>
      <p:sp>
        <p:nvSpPr>
          <p:cNvPr id="12329" name="Date Placeholder 4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C0BD5F5F-3A27-2843-9CAC-5A3137FDED2A}" type="datetime1">
              <a:rPr lang="en-US" sz="1200" smtClean="0">
                <a:latin typeface="Garamond" charset="0"/>
                <a:cs typeface="Arial" charset="0"/>
              </a:rPr>
              <a:t>10/15/18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45" name="Footer Placeholder 4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17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57672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4D8D035-23B5-2D44-8E4C-2D89EABA0B85}" type="slidenum">
              <a:rPr lang="en-US" sz="1200">
                <a:latin typeface="Garamond" charset="0"/>
                <a:cs typeface="Arial" charset="0"/>
              </a:rPr>
              <a:pPr/>
              <a:t>17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13315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685800"/>
          </a:xfrm>
        </p:spPr>
        <p:txBody>
          <a:bodyPr/>
          <a:lstStyle/>
          <a:p>
            <a:r>
              <a:rPr lang="en-US" sz="3600">
                <a:latin typeface="Garamond" charset="0"/>
              </a:rPr>
              <a:t>Functions - pass by address</a:t>
            </a:r>
          </a:p>
        </p:txBody>
      </p:sp>
      <p:sp>
        <p:nvSpPr>
          <p:cNvPr id="13316" name="Text Box 5"/>
          <p:cNvSpPr txBox="1">
            <a:spLocks noChangeArrowheads="1"/>
          </p:cNvSpPr>
          <p:nvPr/>
        </p:nvSpPr>
        <p:spPr bwMode="auto">
          <a:xfrm>
            <a:off x="228600" y="762000"/>
            <a:ext cx="8382000" cy="563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>
                <a:latin typeface="Courier New" charset="0"/>
              </a:rPr>
              <a:t>#include &lt;stdio.h&gt;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#include &lt;math.h&gt;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void get_r_theta(double a, double b, 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double *adr_r, double *adr_th);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void main()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double x,y,r,th;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printf("Enter x, y components of vector: ");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scanf("%lf %lf",&amp;x,&amp;y); // user enters 3,4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get_r_theta(x,y,&amp;r,&amp;th);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printf("Vector with x=%lf and y=%lf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 has r=%lf, theta=%lf\n",x,y,r,th);   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</a:t>
            </a:r>
          </a:p>
          <a:p>
            <a:r>
              <a:rPr lang="en-US" sz="1800">
                <a:latin typeface="Courier New" charset="0"/>
              </a:rPr>
              <a:t>void get_r_theta(double a, double b, 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double *adr_r, double *adr_th) 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double sum;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sum = pow(a,2)+pow(b,2); //or a*a+b*b;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*adr_r = sqrt(sum);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*adr_th = atan2(</a:t>
            </a:r>
            <a:r>
              <a:rPr lang="en-US" sz="1800">
                <a:solidFill>
                  <a:srgbClr val="FF0000"/>
                </a:solidFill>
                <a:latin typeface="Courier New" charset="0"/>
              </a:rPr>
              <a:t>b,a</a:t>
            </a:r>
            <a:r>
              <a:rPr lang="en-US" sz="1800">
                <a:latin typeface="Courier New" charset="0"/>
              </a:rPr>
              <a:t>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</a:t>
            </a:r>
          </a:p>
        </p:txBody>
      </p:sp>
      <p:sp>
        <p:nvSpPr>
          <p:cNvPr id="13317" name="Text Box 6"/>
          <p:cNvSpPr txBox="1">
            <a:spLocks noChangeArrowheads="1"/>
          </p:cNvSpPr>
          <p:nvPr/>
        </p:nvSpPr>
        <p:spPr bwMode="auto">
          <a:xfrm>
            <a:off x="6400800" y="16002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x</a:t>
            </a:r>
          </a:p>
        </p:txBody>
      </p:sp>
      <p:sp>
        <p:nvSpPr>
          <p:cNvPr id="13318" name="Rectangle 7"/>
          <p:cNvSpPr>
            <a:spLocks noChangeArrowheads="1"/>
          </p:cNvSpPr>
          <p:nvPr/>
        </p:nvSpPr>
        <p:spPr bwMode="auto">
          <a:xfrm>
            <a:off x="6781800" y="16002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3.0</a:t>
            </a:r>
          </a:p>
        </p:txBody>
      </p:sp>
      <p:sp>
        <p:nvSpPr>
          <p:cNvPr id="13319" name="Text Box 8"/>
          <p:cNvSpPr txBox="1">
            <a:spLocks noChangeArrowheads="1"/>
          </p:cNvSpPr>
          <p:nvPr/>
        </p:nvSpPr>
        <p:spPr bwMode="auto">
          <a:xfrm>
            <a:off x="6400800" y="20574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y</a:t>
            </a:r>
          </a:p>
        </p:txBody>
      </p:sp>
      <p:sp>
        <p:nvSpPr>
          <p:cNvPr id="13320" name="Text Box 9"/>
          <p:cNvSpPr txBox="1">
            <a:spLocks noChangeArrowheads="1"/>
          </p:cNvSpPr>
          <p:nvPr/>
        </p:nvSpPr>
        <p:spPr bwMode="auto">
          <a:xfrm>
            <a:off x="6400800" y="2514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r</a:t>
            </a:r>
          </a:p>
        </p:txBody>
      </p:sp>
      <p:sp>
        <p:nvSpPr>
          <p:cNvPr id="13321" name="Text Box 10"/>
          <p:cNvSpPr txBox="1">
            <a:spLocks noChangeArrowheads="1"/>
          </p:cNvSpPr>
          <p:nvPr/>
        </p:nvSpPr>
        <p:spPr bwMode="auto">
          <a:xfrm>
            <a:off x="6400800" y="4038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a</a:t>
            </a:r>
          </a:p>
        </p:txBody>
      </p:sp>
      <p:sp>
        <p:nvSpPr>
          <p:cNvPr id="13322" name="Rectangle 11"/>
          <p:cNvSpPr>
            <a:spLocks noChangeArrowheads="1"/>
          </p:cNvSpPr>
          <p:nvPr/>
        </p:nvSpPr>
        <p:spPr bwMode="auto">
          <a:xfrm>
            <a:off x="6781800" y="20574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4.0</a:t>
            </a:r>
          </a:p>
        </p:txBody>
      </p:sp>
      <p:sp>
        <p:nvSpPr>
          <p:cNvPr id="13323" name="Rectangle 12"/>
          <p:cNvSpPr>
            <a:spLocks noChangeArrowheads="1"/>
          </p:cNvSpPr>
          <p:nvPr/>
        </p:nvSpPr>
        <p:spPr bwMode="auto">
          <a:xfrm>
            <a:off x="6781800" y="25146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?</a:t>
            </a:r>
          </a:p>
        </p:txBody>
      </p:sp>
      <p:sp>
        <p:nvSpPr>
          <p:cNvPr id="13324" name="Text Box 13"/>
          <p:cNvSpPr txBox="1">
            <a:spLocks noChangeArrowheads="1"/>
          </p:cNvSpPr>
          <p:nvPr/>
        </p:nvSpPr>
        <p:spPr bwMode="auto">
          <a:xfrm>
            <a:off x="6400800" y="44958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b</a:t>
            </a:r>
          </a:p>
        </p:txBody>
      </p:sp>
      <p:sp>
        <p:nvSpPr>
          <p:cNvPr id="13325" name="Rectangle 14"/>
          <p:cNvSpPr>
            <a:spLocks noChangeArrowheads="1"/>
          </p:cNvSpPr>
          <p:nvPr/>
        </p:nvSpPr>
        <p:spPr bwMode="auto">
          <a:xfrm>
            <a:off x="6781800" y="44958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4.0</a:t>
            </a:r>
          </a:p>
        </p:txBody>
      </p:sp>
      <p:sp>
        <p:nvSpPr>
          <p:cNvPr id="13326" name="Text Box 15"/>
          <p:cNvSpPr txBox="1">
            <a:spLocks noChangeArrowheads="1"/>
          </p:cNvSpPr>
          <p:nvPr/>
        </p:nvSpPr>
        <p:spPr bwMode="auto">
          <a:xfrm>
            <a:off x="5791200" y="4953000"/>
            <a:ext cx="990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adr_r</a:t>
            </a:r>
          </a:p>
        </p:txBody>
      </p:sp>
      <p:sp>
        <p:nvSpPr>
          <p:cNvPr id="13327" name="Text Box 16"/>
          <p:cNvSpPr txBox="1">
            <a:spLocks noChangeArrowheads="1"/>
          </p:cNvSpPr>
          <p:nvPr/>
        </p:nvSpPr>
        <p:spPr bwMode="auto">
          <a:xfrm>
            <a:off x="5791200" y="5410200"/>
            <a:ext cx="990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adr_th</a:t>
            </a:r>
          </a:p>
        </p:txBody>
      </p:sp>
      <p:sp>
        <p:nvSpPr>
          <p:cNvPr id="13328" name="Rectangle 17"/>
          <p:cNvSpPr>
            <a:spLocks noChangeArrowheads="1"/>
          </p:cNvSpPr>
          <p:nvPr/>
        </p:nvSpPr>
        <p:spPr bwMode="auto">
          <a:xfrm>
            <a:off x="7391400" y="4953000"/>
            <a:ext cx="6096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4610</a:t>
            </a:r>
          </a:p>
        </p:txBody>
      </p:sp>
      <p:sp>
        <p:nvSpPr>
          <p:cNvPr id="13329" name="Rectangle 18"/>
          <p:cNvSpPr>
            <a:spLocks noChangeArrowheads="1"/>
          </p:cNvSpPr>
          <p:nvPr/>
        </p:nvSpPr>
        <p:spPr bwMode="auto">
          <a:xfrm>
            <a:off x="7391400" y="5410200"/>
            <a:ext cx="6096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4618</a:t>
            </a:r>
          </a:p>
        </p:txBody>
      </p:sp>
      <p:sp>
        <p:nvSpPr>
          <p:cNvPr id="13330" name="Rectangle 19"/>
          <p:cNvSpPr>
            <a:spLocks noChangeArrowheads="1"/>
          </p:cNvSpPr>
          <p:nvPr/>
        </p:nvSpPr>
        <p:spPr bwMode="auto">
          <a:xfrm>
            <a:off x="6781800" y="40386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3.0</a:t>
            </a:r>
          </a:p>
        </p:txBody>
      </p:sp>
      <p:sp>
        <p:nvSpPr>
          <p:cNvPr id="13331" name="Text Box 20"/>
          <p:cNvSpPr txBox="1">
            <a:spLocks noChangeArrowheads="1"/>
          </p:cNvSpPr>
          <p:nvPr/>
        </p:nvSpPr>
        <p:spPr bwMode="auto">
          <a:xfrm>
            <a:off x="8001000" y="16764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4600</a:t>
            </a:r>
          </a:p>
        </p:txBody>
      </p:sp>
      <p:sp>
        <p:nvSpPr>
          <p:cNvPr id="13332" name="Text Box 21"/>
          <p:cNvSpPr txBox="1">
            <a:spLocks noChangeArrowheads="1"/>
          </p:cNvSpPr>
          <p:nvPr/>
        </p:nvSpPr>
        <p:spPr bwMode="auto">
          <a:xfrm>
            <a:off x="8001000" y="21336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4608</a:t>
            </a:r>
          </a:p>
        </p:txBody>
      </p:sp>
      <p:sp>
        <p:nvSpPr>
          <p:cNvPr id="13333" name="Text Box 22"/>
          <p:cNvSpPr txBox="1">
            <a:spLocks noChangeArrowheads="1"/>
          </p:cNvSpPr>
          <p:nvPr/>
        </p:nvSpPr>
        <p:spPr bwMode="auto">
          <a:xfrm>
            <a:off x="8001000" y="25908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4610</a:t>
            </a:r>
          </a:p>
        </p:txBody>
      </p:sp>
      <p:sp>
        <p:nvSpPr>
          <p:cNvPr id="13334" name="Text Box 23"/>
          <p:cNvSpPr txBox="1">
            <a:spLocks noChangeArrowheads="1"/>
          </p:cNvSpPr>
          <p:nvPr/>
        </p:nvSpPr>
        <p:spPr bwMode="auto">
          <a:xfrm>
            <a:off x="8077200" y="41148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7380</a:t>
            </a:r>
          </a:p>
        </p:txBody>
      </p:sp>
      <p:sp>
        <p:nvSpPr>
          <p:cNvPr id="13335" name="Text Box 24"/>
          <p:cNvSpPr txBox="1">
            <a:spLocks noChangeArrowheads="1"/>
          </p:cNvSpPr>
          <p:nvPr/>
        </p:nvSpPr>
        <p:spPr bwMode="auto">
          <a:xfrm>
            <a:off x="8077200" y="45720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7385</a:t>
            </a:r>
          </a:p>
        </p:txBody>
      </p:sp>
      <p:sp>
        <p:nvSpPr>
          <p:cNvPr id="13336" name="Text Box 25"/>
          <p:cNvSpPr txBox="1">
            <a:spLocks noChangeArrowheads="1"/>
          </p:cNvSpPr>
          <p:nvPr/>
        </p:nvSpPr>
        <p:spPr bwMode="auto">
          <a:xfrm>
            <a:off x="8077200" y="50292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7388</a:t>
            </a:r>
          </a:p>
        </p:txBody>
      </p:sp>
      <p:sp>
        <p:nvSpPr>
          <p:cNvPr id="13337" name="Text Box 26"/>
          <p:cNvSpPr txBox="1">
            <a:spLocks noChangeArrowheads="1"/>
          </p:cNvSpPr>
          <p:nvPr/>
        </p:nvSpPr>
        <p:spPr bwMode="auto">
          <a:xfrm>
            <a:off x="8077200" y="54864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738c</a:t>
            </a:r>
          </a:p>
        </p:txBody>
      </p:sp>
      <p:sp>
        <p:nvSpPr>
          <p:cNvPr id="13338" name="Text Box 27"/>
          <p:cNvSpPr txBox="1">
            <a:spLocks noChangeArrowheads="1"/>
          </p:cNvSpPr>
          <p:nvPr/>
        </p:nvSpPr>
        <p:spPr bwMode="auto">
          <a:xfrm>
            <a:off x="6400800" y="29718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th</a:t>
            </a:r>
          </a:p>
        </p:txBody>
      </p:sp>
      <p:sp>
        <p:nvSpPr>
          <p:cNvPr id="13339" name="Rectangle 28"/>
          <p:cNvSpPr>
            <a:spLocks noChangeArrowheads="1"/>
          </p:cNvSpPr>
          <p:nvPr/>
        </p:nvSpPr>
        <p:spPr bwMode="auto">
          <a:xfrm>
            <a:off x="6781800" y="29718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?</a:t>
            </a:r>
          </a:p>
        </p:txBody>
      </p:sp>
      <p:sp>
        <p:nvSpPr>
          <p:cNvPr id="13340" name="Text Box 29"/>
          <p:cNvSpPr txBox="1">
            <a:spLocks noChangeArrowheads="1"/>
          </p:cNvSpPr>
          <p:nvPr/>
        </p:nvSpPr>
        <p:spPr bwMode="auto">
          <a:xfrm>
            <a:off x="8001000" y="30480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4618</a:t>
            </a:r>
          </a:p>
        </p:txBody>
      </p:sp>
      <p:sp>
        <p:nvSpPr>
          <p:cNvPr id="13341" name="Line 30"/>
          <p:cNvSpPr>
            <a:spLocks noChangeShapeType="1"/>
          </p:cNvSpPr>
          <p:nvPr/>
        </p:nvSpPr>
        <p:spPr bwMode="auto">
          <a:xfrm>
            <a:off x="228600" y="5638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0" tIns="0" rIns="0" bIns="0">
            <a:spAutoFit/>
          </a:bodyPr>
          <a:lstStyle/>
          <a:p>
            <a:endParaRPr lang="en-US"/>
          </a:p>
        </p:txBody>
      </p:sp>
      <p:sp>
        <p:nvSpPr>
          <p:cNvPr id="13342" name="Text Box 31"/>
          <p:cNvSpPr txBox="1">
            <a:spLocks noChangeArrowheads="1"/>
          </p:cNvSpPr>
          <p:nvPr/>
        </p:nvSpPr>
        <p:spPr bwMode="auto">
          <a:xfrm>
            <a:off x="5638800" y="5867400"/>
            <a:ext cx="1143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sum</a:t>
            </a:r>
          </a:p>
        </p:txBody>
      </p:sp>
      <p:sp>
        <p:nvSpPr>
          <p:cNvPr id="13343" name="Rectangle 34"/>
          <p:cNvSpPr>
            <a:spLocks noChangeArrowheads="1"/>
          </p:cNvSpPr>
          <p:nvPr/>
        </p:nvSpPr>
        <p:spPr bwMode="auto">
          <a:xfrm>
            <a:off x="6781800" y="58674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25.0</a:t>
            </a:r>
          </a:p>
        </p:txBody>
      </p:sp>
      <p:sp>
        <p:nvSpPr>
          <p:cNvPr id="13344" name="Text Box 35"/>
          <p:cNvSpPr txBox="1">
            <a:spLocks noChangeArrowheads="1"/>
          </p:cNvSpPr>
          <p:nvPr/>
        </p:nvSpPr>
        <p:spPr bwMode="auto">
          <a:xfrm>
            <a:off x="8077200" y="59436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7380</a:t>
            </a:r>
          </a:p>
        </p:txBody>
      </p:sp>
      <p:sp>
        <p:nvSpPr>
          <p:cNvPr id="13345" name="Date Placeholder 35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7CBC1920-9D53-554C-ADDA-CB712FF05A2C}" type="datetime1">
              <a:rPr lang="en-US" sz="1200" smtClean="0">
                <a:latin typeface="Garamond" charset="0"/>
                <a:cs typeface="Arial" charset="0"/>
              </a:rPr>
              <a:t>10/15/18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37" name="Footer Placeholder 3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17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91829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6E579C0-02D8-A84C-9733-224BCF8A0DEC}" type="slidenum">
              <a:rPr lang="en-US" sz="1200">
                <a:latin typeface="Garamond" charset="0"/>
                <a:cs typeface="Arial" charset="0"/>
              </a:rPr>
              <a:pPr/>
              <a:t>18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685800"/>
          </a:xfrm>
        </p:spPr>
        <p:txBody>
          <a:bodyPr/>
          <a:lstStyle/>
          <a:p>
            <a:r>
              <a:rPr lang="en-US" sz="3600">
                <a:latin typeface="Garamond" charset="0"/>
              </a:rPr>
              <a:t>Functions - pass by address</a:t>
            </a:r>
          </a:p>
        </p:txBody>
      </p:sp>
      <p:sp>
        <p:nvSpPr>
          <p:cNvPr id="14340" name="Text Box 3"/>
          <p:cNvSpPr txBox="1">
            <a:spLocks noChangeArrowheads="1"/>
          </p:cNvSpPr>
          <p:nvPr/>
        </p:nvSpPr>
        <p:spPr bwMode="auto">
          <a:xfrm>
            <a:off x="228600" y="762000"/>
            <a:ext cx="8382000" cy="563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>
                <a:latin typeface="Courier New" charset="0"/>
              </a:rPr>
              <a:t>#include &lt;stdio.h&gt;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#include &lt;math.h&gt;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void get_r_theta(double a, double b, 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double *adr_r, double *adr_th);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void main()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double x,y,r,th;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printf("Enter x, y components of vector: ");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scanf("%lf %lf",&amp;x,&amp;y); // user enters 3,4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get_r_theta(x,y,&amp;r,&amp;th);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printf("Vector with x=%lf and y=%lf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 has r=%lf, theta=%lf\n",x,y,r,th);   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</a:t>
            </a:r>
          </a:p>
          <a:p>
            <a:r>
              <a:rPr lang="en-US" sz="1800">
                <a:latin typeface="Courier New" charset="0"/>
              </a:rPr>
              <a:t>void get_r_theta(double a, double b, 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double *adr_r, double *adr_th) 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double sum;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sum = pow(a,2)+pow(b,2); //or a*a+b*b;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*adr_r = sqrt(sum);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*adr_th = atan2(</a:t>
            </a:r>
            <a:r>
              <a:rPr lang="en-US" sz="1800">
                <a:solidFill>
                  <a:srgbClr val="FF0000"/>
                </a:solidFill>
                <a:latin typeface="Courier New" charset="0"/>
              </a:rPr>
              <a:t>b,a</a:t>
            </a:r>
            <a:r>
              <a:rPr lang="en-US" sz="1800">
                <a:latin typeface="Courier New" charset="0"/>
              </a:rPr>
              <a:t>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</a:t>
            </a:r>
          </a:p>
        </p:txBody>
      </p:sp>
      <p:sp>
        <p:nvSpPr>
          <p:cNvPr id="14341" name="Text Box 4"/>
          <p:cNvSpPr txBox="1">
            <a:spLocks noChangeArrowheads="1"/>
          </p:cNvSpPr>
          <p:nvPr/>
        </p:nvSpPr>
        <p:spPr bwMode="auto">
          <a:xfrm>
            <a:off x="6400800" y="16002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x</a:t>
            </a:r>
          </a:p>
        </p:txBody>
      </p:sp>
      <p:sp>
        <p:nvSpPr>
          <p:cNvPr id="14342" name="Rectangle 5"/>
          <p:cNvSpPr>
            <a:spLocks noChangeArrowheads="1"/>
          </p:cNvSpPr>
          <p:nvPr/>
        </p:nvSpPr>
        <p:spPr bwMode="auto">
          <a:xfrm>
            <a:off x="6781800" y="16002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3.0</a:t>
            </a:r>
          </a:p>
        </p:txBody>
      </p:sp>
      <p:sp>
        <p:nvSpPr>
          <p:cNvPr id="14343" name="Text Box 6"/>
          <p:cNvSpPr txBox="1">
            <a:spLocks noChangeArrowheads="1"/>
          </p:cNvSpPr>
          <p:nvPr/>
        </p:nvSpPr>
        <p:spPr bwMode="auto">
          <a:xfrm>
            <a:off x="6400800" y="20574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y</a:t>
            </a:r>
          </a:p>
        </p:txBody>
      </p:sp>
      <p:sp>
        <p:nvSpPr>
          <p:cNvPr id="14344" name="Text Box 7"/>
          <p:cNvSpPr txBox="1">
            <a:spLocks noChangeArrowheads="1"/>
          </p:cNvSpPr>
          <p:nvPr/>
        </p:nvSpPr>
        <p:spPr bwMode="auto">
          <a:xfrm>
            <a:off x="6400800" y="2514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r</a:t>
            </a:r>
          </a:p>
        </p:txBody>
      </p:sp>
      <p:sp>
        <p:nvSpPr>
          <p:cNvPr id="14345" name="Text Box 8"/>
          <p:cNvSpPr txBox="1">
            <a:spLocks noChangeArrowheads="1"/>
          </p:cNvSpPr>
          <p:nvPr/>
        </p:nvSpPr>
        <p:spPr bwMode="auto">
          <a:xfrm>
            <a:off x="6400800" y="4038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a</a:t>
            </a:r>
          </a:p>
        </p:txBody>
      </p:sp>
      <p:sp>
        <p:nvSpPr>
          <p:cNvPr id="14346" name="Rectangle 9"/>
          <p:cNvSpPr>
            <a:spLocks noChangeArrowheads="1"/>
          </p:cNvSpPr>
          <p:nvPr/>
        </p:nvSpPr>
        <p:spPr bwMode="auto">
          <a:xfrm>
            <a:off x="6781800" y="20574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4.0</a:t>
            </a:r>
          </a:p>
        </p:txBody>
      </p:sp>
      <p:sp>
        <p:nvSpPr>
          <p:cNvPr id="14347" name="Rectangle 10"/>
          <p:cNvSpPr>
            <a:spLocks noChangeArrowheads="1"/>
          </p:cNvSpPr>
          <p:nvPr/>
        </p:nvSpPr>
        <p:spPr bwMode="auto">
          <a:xfrm>
            <a:off x="6781800" y="25146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5.0</a:t>
            </a:r>
          </a:p>
        </p:txBody>
      </p:sp>
      <p:sp>
        <p:nvSpPr>
          <p:cNvPr id="14348" name="Text Box 11"/>
          <p:cNvSpPr txBox="1">
            <a:spLocks noChangeArrowheads="1"/>
          </p:cNvSpPr>
          <p:nvPr/>
        </p:nvSpPr>
        <p:spPr bwMode="auto">
          <a:xfrm>
            <a:off x="6400800" y="44958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b</a:t>
            </a:r>
          </a:p>
        </p:txBody>
      </p:sp>
      <p:sp>
        <p:nvSpPr>
          <p:cNvPr id="14349" name="Rectangle 12"/>
          <p:cNvSpPr>
            <a:spLocks noChangeArrowheads="1"/>
          </p:cNvSpPr>
          <p:nvPr/>
        </p:nvSpPr>
        <p:spPr bwMode="auto">
          <a:xfrm>
            <a:off x="6781800" y="44958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4.0</a:t>
            </a:r>
          </a:p>
        </p:txBody>
      </p:sp>
      <p:sp>
        <p:nvSpPr>
          <p:cNvPr id="14350" name="Text Box 13"/>
          <p:cNvSpPr txBox="1">
            <a:spLocks noChangeArrowheads="1"/>
          </p:cNvSpPr>
          <p:nvPr/>
        </p:nvSpPr>
        <p:spPr bwMode="auto">
          <a:xfrm>
            <a:off x="5791200" y="4953000"/>
            <a:ext cx="990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adr_r</a:t>
            </a:r>
          </a:p>
        </p:txBody>
      </p:sp>
      <p:sp>
        <p:nvSpPr>
          <p:cNvPr id="14351" name="Text Box 14"/>
          <p:cNvSpPr txBox="1">
            <a:spLocks noChangeArrowheads="1"/>
          </p:cNvSpPr>
          <p:nvPr/>
        </p:nvSpPr>
        <p:spPr bwMode="auto">
          <a:xfrm>
            <a:off x="5791200" y="5410200"/>
            <a:ext cx="990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adr_th</a:t>
            </a:r>
          </a:p>
        </p:txBody>
      </p:sp>
      <p:sp>
        <p:nvSpPr>
          <p:cNvPr id="14352" name="Rectangle 15"/>
          <p:cNvSpPr>
            <a:spLocks noChangeArrowheads="1"/>
          </p:cNvSpPr>
          <p:nvPr/>
        </p:nvSpPr>
        <p:spPr bwMode="auto">
          <a:xfrm>
            <a:off x="7391400" y="4953000"/>
            <a:ext cx="6096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4610</a:t>
            </a:r>
          </a:p>
        </p:txBody>
      </p:sp>
      <p:sp>
        <p:nvSpPr>
          <p:cNvPr id="14353" name="Rectangle 16"/>
          <p:cNvSpPr>
            <a:spLocks noChangeArrowheads="1"/>
          </p:cNvSpPr>
          <p:nvPr/>
        </p:nvSpPr>
        <p:spPr bwMode="auto">
          <a:xfrm>
            <a:off x="7391400" y="5410200"/>
            <a:ext cx="6096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4618</a:t>
            </a:r>
          </a:p>
        </p:txBody>
      </p:sp>
      <p:sp>
        <p:nvSpPr>
          <p:cNvPr id="14354" name="Rectangle 17"/>
          <p:cNvSpPr>
            <a:spLocks noChangeArrowheads="1"/>
          </p:cNvSpPr>
          <p:nvPr/>
        </p:nvSpPr>
        <p:spPr bwMode="auto">
          <a:xfrm>
            <a:off x="6781800" y="40386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3.0</a:t>
            </a:r>
          </a:p>
        </p:txBody>
      </p:sp>
      <p:sp>
        <p:nvSpPr>
          <p:cNvPr id="14355" name="Text Box 18"/>
          <p:cNvSpPr txBox="1">
            <a:spLocks noChangeArrowheads="1"/>
          </p:cNvSpPr>
          <p:nvPr/>
        </p:nvSpPr>
        <p:spPr bwMode="auto">
          <a:xfrm>
            <a:off x="8001000" y="16764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4600</a:t>
            </a:r>
          </a:p>
        </p:txBody>
      </p:sp>
      <p:sp>
        <p:nvSpPr>
          <p:cNvPr id="14356" name="Text Box 19"/>
          <p:cNvSpPr txBox="1">
            <a:spLocks noChangeArrowheads="1"/>
          </p:cNvSpPr>
          <p:nvPr/>
        </p:nvSpPr>
        <p:spPr bwMode="auto">
          <a:xfrm>
            <a:off x="8001000" y="21336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4608</a:t>
            </a:r>
          </a:p>
        </p:txBody>
      </p:sp>
      <p:sp>
        <p:nvSpPr>
          <p:cNvPr id="14357" name="Text Box 20"/>
          <p:cNvSpPr txBox="1">
            <a:spLocks noChangeArrowheads="1"/>
          </p:cNvSpPr>
          <p:nvPr/>
        </p:nvSpPr>
        <p:spPr bwMode="auto">
          <a:xfrm>
            <a:off x="8001000" y="25908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4610</a:t>
            </a:r>
          </a:p>
        </p:txBody>
      </p:sp>
      <p:sp>
        <p:nvSpPr>
          <p:cNvPr id="14358" name="Text Box 21"/>
          <p:cNvSpPr txBox="1">
            <a:spLocks noChangeArrowheads="1"/>
          </p:cNvSpPr>
          <p:nvPr/>
        </p:nvSpPr>
        <p:spPr bwMode="auto">
          <a:xfrm>
            <a:off x="8077200" y="41148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7380</a:t>
            </a:r>
          </a:p>
        </p:txBody>
      </p:sp>
      <p:sp>
        <p:nvSpPr>
          <p:cNvPr id="14359" name="Text Box 22"/>
          <p:cNvSpPr txBox="1">
            <a:spLocks noChangeArrowheads="1"/>
          </p:cNvSpPr>
          <p:nvPr/>
        </p:nvSpPr>
        <p:spPr bwMode="auto">
          <a:xfrm>
            <a:off x="8077200" y="45720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7385</a:t>
            </a:r>
          </a:p>
        </p:txBody>
      </p:sp>
      <p:sp>
        <p:nvSpPr>
          <p:cNvPr id="14360" name="Text Box 23"/>
          <p:cNvSpPr txBox="1">
            <a:spLocks noChangeArrowheads="1"/>
          </p:cNvSpPr>
          <p:nvPr/>
        </p:nvSpPr>
        <p:spPr bwMode="auto">
          <a:xfrm>
            <a:off x="8077200" y="50292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7388</a:t>
            </a:r>
          </a:p>
        </p:txBody>
      </p:sp>
      <p:sp>
        <p:nvSpPr>
          <p:cNvPr id="14361" name="Text Box 24"/>
          <p:cNvSpPr txBox="1">
            <a:spLocks noChangeArrowheads="1"/>
          </p:cNvSpPr>
          <p:nvPr/>
        </p:nvSpPr>
        <p:spPr bwMode="auto">
          <a:xfrm>
            <a:off x="8077200" y="54864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738c</a:t>
            </a:r>
          </a:p>
        </p:txBody>
      </p:sp>
      <p:sp>
        <p:nvSpPr>
          <p:cNvPr id="14362" name="Text Box 25"/>
          <p:cNvSpPr txBox="1">
            <a:spLocks noChangeArrowheads="1"/>
          </p:cNvSpPr>
          <p:nvPr/>
        </p:nvSpPr>
        <p:spPr bwMode="auto">
          <a:xfrm>
            <a:off x="6400800" y="29718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th</a:t>
            </a:r>
          </a:p>
        </p:txBody>
      </p:sp>
      <p:sp>
        <p:nvSpPr>
          <p:cNvPr id="14363" name="Rectangle 26"/>
          <p:cNvSpPr>
            <a:spLocks noChangeArrowheads="1"/>
          </p:cNvSpPr>
          <p:nvPr/>
        </p:nvSpPr>
        <p:spPr bwMode="auto">
          <a:xfrm>
            <a:off x="6781800" y="29718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?</a:t>
            </a:r>
          </a:p>
        </p:txBody>
      </p:sp>
      <p:sp>
        <p:nvSpPr>
          <p:cNvPr id="14364" name="Text Box 27"/>
          <p:cNvSpPr txBox="1">
            <a:spLocks noChangeArrowheads="1"/>
          </p:cNvSpPr>
          <p:nvPr/>
        </p:nvSpPr>
        <p:spPr bwMode="auto">
          <a:xfrm>
            <a:off x="8001000" y="30480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4618</a:t>
            </a:r>
          </a:p>
        </p:txBody>
      </p:sp>
      <p:sp>
        <p:nvSpPr>
          <p:cNvPr id="14365" name="Line 28"/>
          <p:cNvSpPr>
            <a:spLocks noChangeShapeType="1"/>
          </p:cNvSpPr>
          <p:nvPr/>
        </p:nvSpPr>
        <p:spPr bwMode="auto">
          <a:xfrm>
            <a:off x="228600" y="58674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0" tIns="0" rIns="0" bIns="0">
            <a:spAutoFit/>
          </a:bodyPr>
          <a:lstStyle/>
          <a:p>
            <a:endParaRPr lang="en-US"/>
          </a:p>
        </p:txBody>
      </p:sp>
      <p:sp>
        <p:nvSpPr>
          <p:cNvPr id="14366" name="Text Box 29"/>
          <p:cNvSpPr txBox="1">
            <a:spLocks noChangeArrowheads="1"/>
          </p:cNvSpPr>
          <p:nvPr/>
        </p:nvSpPr>
        <p:spPr bwMode="auto">
          <a:xfrm>
            <a:off x="5638800" y="5867400"/>
            <a:ext cx="1143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sum</a:t>
            </a:r>
          </a:p>
        </p:txBody>
      </p:sp>
      <p:sp>
        <p:nvSpPr>
          <p:cNvPr id="14367" name="Rectangle 32"/>
          <p:cNvSpPr>
            <a:spLocks noChangeArrowheads="1"/>
          </p:cNvSpPr>
          <p:nvPr/>
        </p:nvSpPr>
        <p:spPr bwMode="auto">
          <a:xfrm>
            <a:off x="6781800" y="58674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25.0</a:t>
            </a:r>
          </a:p>
        </p:txBody>
      </p:sp>
      <p:sp>
        <p:nvSpPr>
          <p:cNvPr id="14368" name="Text Box 33"/>
          <p:cNvSpPr txBox="1">
            <a:spLocks noChangeArrowheads="1"/>
          </p:cNvSpPr>
          <p:nvPr/>
        </p:nvSpPr>
        <p:spPr bwMode="auto">
          <a:xfrm>
            <a:off x="8077200" y="59436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7380</a:t>
            </a:r>
          </a:p>
        </p:txBody>
      </p:sp>
      <p:sp>
        <p:nvSpPr>
          <p:cNvPr id="14369" name="Date Placeholder 35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1BA8B04-5E8A-AE4F-AB8A-EBAA33C35E61}" type="datetime1">
              <a:rPr lang="en-US" sz="1200" smtClean="0">
                <a:latin typeface="Garamond" charset="0"/>
                <a:cs typeface="Arial" charset="0"/>
              </a:rPr>
              <a:t>10/15/18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37" name="Footer Placeholder 3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17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42710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4D88B96-8071-BC45-AADA-49A92B04A932}" type="slidenum">
              <a:rPr lang="en-US" sz="1200">
                <a:latin typeface="Garamond" charset="0"/>
                <a:cs typeface="Arial" charset="0"/>
              </a:rPr>
              <a:pPr/>
              <a:t>19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685800"/>
          </a:xfrm>
        </p:spPr>
        <p:txBody>
          <a:bodyPr/>
          <a:lstStyle/>
          <a:p>
            <a:r>
              <a:rPr lang="en-US" sz="3600">
                <a:latin typeface="Garamond" charset="0"/>
              </a:rPr>
              <a:t>Functions - pass by address</a:t>
            </a:r>
          </a:p>
        </p:txBody>
      </p:sp>
      <p:sp>
        <p:nvSpPr>
          <p:cNvPr id="15364" name="Text Box 3"/>
          <p:cNvSpPr txBox="1">
            <a:spLocks noChangeArrowheads="1"/>
          </p:cNvSpPr>
          <p:nvPr/>
        </p:nvSpPr>
        <p:spPr bwMode="auto">
          <a:xfrm>
            <a:off x="228600" y="762000"/>
            <a:ext cx="8382000" cy="563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>
                <a:latin typeface="Courier New" charset="0"/>
              </a:rPr>
              <a:t>#include &lt;stdio.h&gt;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#include &lt;math.h&gt;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void get_r_theta(double a, double b, 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double *adr_r, double *adr_th);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void main()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double x,y,r,th;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printf("Enter x, y components of vector: ");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scanf("%lf %lf",&amp;x,&amp;y); // user enters 3,4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get_r_theta(x,y,&amp;r,&amp;th);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printf("Vector with x=%lf and y=%lf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 has r=%lf, theta=%lf\n",x,y,r,th);   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</a:t>
            </a:r>
          </a:p>
          <a:p>
            <a:r>
              <a:rPr lang="en-US" sz="1800">
                <a:latin typeface="Courier New" charset="0"/>
              </a:rPr>
              <a:t>void get_r_theta(double a, double b, 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double *adr_r, double *adr_th) 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double sum;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sum = pow(a,2)+pow(b,2); //or a*a+b*b;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*adr_r = sqrt(sum);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*adr_th = atan2(</a:t>
            </a:r>
            <a:r>
              <a:rPr lang="en-US" sz="1800">
                <a:solidFill>
                  <a:srgbClr val="FF0000"/>
                </a:solidFill>
                <a:latin typeface="Courier New" charset="0"/>
              </a:rPr>
              <a:t>b,a</a:t>
            </a:r>
            <a:r>
              <a:rPr lang="en-US" sz="1800">
                <a:latin typeface="Courier New" charset="0"/>
              </a:rPr>
              <a:t>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</a:t>
            </a:r>
          </a:p>
        </p:txBody>
      </p:sp>
      <p:sp>
        <p:nvSpPr>
          <p:cNvPr id="15365" name="Text Box 4"/>
          <p:cNvSpPr txBox="1">
            <a:spLocks noChangeArrowheads="1"/>
          </p:cNvSpPr>
          <p:nvPr/>
        </p:nvSpPr>
        <p:spPr bwMode="auto">
          <a:xfrm>
            <a:off x="6400800" y="16002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x</a:t>
            </a:r>
          </a:p>
        </p:txBody>
      </p:sp>
      <p:sp>
        <p:nvSpPr>
          <p:cNvPr id="15366" name="Rectangle 5"/>
          <p:cNvSpPr>
            <a:spLocks noChangeArrowheads="1"/>
          </p:cNvSpPr>
          <p:nvPr/>
        </p:nvSpPr>
        <p:spPr bwMode="auto">
          <a:xfrm>
            <a:off x="6781800" y="16002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3.0</a:t>
            </a:r>
          </a:p>
        </p:txBody>
      </p:sp>
      <p:sp>
        <p:nvSpPr>
          <p:cNvPr id="15367" name="Text Box 6"/>
          <p:cNvSpPr txBox="1">
            <a:spLocks noChangeArrowheads="1"/>
          </p:cNvSpPr>
          <p:nvPr/>
        </p:nvSpPr>
        <p:spPr bwMode="auto">
          <a:xfrm>
            <a:off x="6400800" y="20574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y</a:t>
            </a:r>
          </a:p>
        </p:txBody>
      </p:sp>
      <p:sp>
        <p:nvSpPr>
          <p:cNvPr id="15368" name="Text Box 7"/>
          <p:cNvSpPr txBox="1">
            <a:spLocks noChangeArrowheads="1"/>
          </p:cNvSpPr>
          <p:nvPr/>
        </p:nvSpPr>
        <p:spPr bwMode="auto">
          <a:xfrm>
            <a:off x="6400800" y="2514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r</a:t>
            </a:r>
          </a:p>
        </p:txBody>
      </p:sp>
      <p:sp>
        <p:nvSpPr>
          <p:cNvPr id="15369" name="Text Box 8"/>
          <p:cNvSpPr txBox="1">
            <a:spLocks noChangeArrowheads="1"/>
          </p:cNvSpPr>
          <p:nvPr/>
        </p:nvSpPr>
        <p:spPr bwMode="auto">
          <a:xfrm>
            <a:off x="6400800" y="4038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a</a:t>
            </a:r>
          </a:p>
        </p:txBody>
      </p:sp>
      <p:sp>
        <p:nvSpPr>
          <p:cNvPr id="15370" name="Rectangle 9"/>
          <p:cNvSpPr>
            <a:spLocks noChangeArrowheads="1"/>
          </p:cNvSpPr>
          <p:nvPr/>
        </p:nvSpPr>
        <p:spPr bwMode="auto">
          <a:xfrm>
            <a:off x="6781800" y="20574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4.0</a:t>
            </a:r>
          </a:p>
        </p:txBody>
      </p:sp>
      <p:sp>
        <p:nvSpPr>
          <p:cNvPr id="15371" name="Rectangle 10"/>
          <p:cNvSpPr>
            <a:spLocks noChangeArrowheads="1"/>
          </p:cNvSpPr>
          <p:nvPr/>
        </p:nvSpPr>
        <p:spPr bwMode="auto">
          <a:xfrm>
            <a:off x="6781800" y="25146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5.0</a:t>
            </a:r>
          </a:p>
        </p:txBody>
      </p:sp>
      <p:sp>
        <p:nvSpPr>
          <p:cNvPr id="15372" name="Text Box 11"/>
          <p:cNvSpPr txBox="1">
            <a:spLocks noChangeArrowheads="1"/>
          </p:cNvSpPr>
          <p:nvPr/>
        </p:nvSpPr>
        <p:spPr bwMode="auto">
          <a:xfrm>
            <a:off x="6400800" y="44958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b</a:t>
            </a:r>
          </a:p>
        </p:txBody>
      </p:sp>
      <p:sp>
        <p:nvSpPr>
          <p:cNvPr id="15373" name="Rectangle 12"/>
          <p:cNvSpPr>
            <a:spLocks noChangeArrowheads="1"/>
          </p:cNvSpPr>
          <p:nvPr/>
        </p:nvSpPr>
        <p:spPr bwMode="auto">
          <a:xfrm>
            <a:off x="6781800" y="44958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4.0</a:t>
            </a:r>
          </a:p>
        </p:txBody>
      </p:sp>
      <p:sp>
        <p:nvSpPr>
          <p:cNvPr id="15374" name="Text Box 13"/>
          <p:cNvSpPr txBox="1">
            <a:spLocks noChangeArrowheads="1"/>
          </p:cNvSpPr>
          <p:nvPr/>
        </p:nvSpPr>
        <p:spPr bwMode="auto">
          <a:xfrm>
            <a:off x="5791200" y="4953000"/>
            <a:ext cx="990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adr_r</a:t>
            </a:r>
          </a:p>
        </p:txBody>
      </p:sp>
      <p:sp>
        <p:nvSpPr>
          <p:cNvPr id="15375" name="Text Box 14"/>
          <p:cNvSpPr txBox="1">
            <a:spLocks noChangeArrowheads="1"/>
          </p:cNvSpPr>
          <p:nvPr/>
        </p:nvSpPr>
        <p:spPr bwMode="auto">
          <a:xfrm>
            <a:off x="5791200" y="5410200"/>
            <a:ext cx="990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adr_th</a:t>
            </a:r>
          </a:p>
        </p:txBody>
      </p:sp>
      <p:sp>
        <p:nvSpPr>
          <p:cNvPr id="15376" name="Rectangle 15"/>
          <p:cNvSpPr>
            <a:spLocks noChangeArrowheads="1"/>
          </p:cNvSpPr>
          <p:nvPr/>
        </p:nvSpPr>
        <p:spPr bwMode="auto">
          <a:xfrm>
            <a:off x="7391400" y="4953000"/>
            <a:ext cx="6096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4610</a:t>
            </a:r>
          </a:p>
        </p:txBody>
      </p:sp>
      <p:sp>
        <p:nvSpPr>
          <p:cNvPr id="15377" name="Rectangle 16"/>
          <p:cNvSpPr>
            <a:spLocks noChangeArrowheads="1"/>
          </p:cNvSpPr>
          <p:nvPr/>
        </p:nvSpPr>
        <p:spPr bwMode="auto">
          <a:xfrm>
            <a:off x="7391400" y="5410200"/>
            <a:ext cx="6096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4618</a:t>
            </a:r>
          </a:p>
        </p:txBody>
      </p:sp>
      <p:sp>
        <p:nvSpPr>
          <p:cNvPr id="15378" name="Rectangle 17"/>
          <p:cNvSpPr>
            <a:spLocks noChangeArrowheads="1"/>
          </p:cNvSpPr>
          <p:nvPr/>
        </p:nvSpPr>
        <p:spPr bwMode="auto">
          <a:xfrm>
            <a:off x="6781800" y="40386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3.0</a:t>
            </a:r>
          </a:p>
        </p:txBody>
      </p:sp>
      <p:sp>
        <p:nvSpPr>
          <p:cNvPr id="15379" name="Text Box 18"/>
          <p:cNvSpPr txBox="1">
            <a:spLocks noChangeArrowheads="1"/>
          </p:cNvSpPr>
          <p:nvPr/>
        </p:nvSpPr>
        <p:spPr bwMode="auto">
          <a:xfrm>
            <a:off x="8001000" y="16764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4600</a:t>
            </a:r>
          </a:p>
        </p:txBody>
      </p:sp>
      <p:sp>
        <p:nvSpPr>
          <p:cNvPr id="15380" name="Text Box 19"/>
          <p:cNvSpPr txBox="1">
            <a:spLocks noChangeArrowheads="1"/>
          </p:cNvSpPr>
          <p:nvPr/>
        </p:nvSpPr>
        <p:spPr bwMode="auto">
          <a:xfrm>
            <a:off x="8001000" y="21336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4608</a:t>
            </a:r>
          </a:p>
        </p:txBody>
      </p:sp>
      <p:sp>
        <p:nvSpPr>
          <p:cNvPr id="15381" name="Text Box 20"/>
          <p:cNvSpPr txBox="1">
            <a:spLocks noChangeArrowheads="1"/>
          </p:cNvSpPr>
          <p:nvPr/>
        </p:nvSpPr>
        <p:spPr bwMode="auto">
          <a:xfrm>
            <a:off x="8001000" y="25908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4610</a:t>
            </a:r>
          </a:p>
        </p:txBody>
      </p:sp>
      <p:sp>
        <p:nvSpPr>
          <p:cNvPr id="15382" name="Text Box 21"/>
          <p:cNvSpPr txBox="1">
            <a:spLocks noChangeArrowheads="1"/>
          </p:cNvSpPr>
          <p:nvPr/>
        </p:nvSpPr>
        <p:spPr bwMode="auto">
          <a:xfrm>
            <a:off x="8077200" y="41148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7380</a:t>
            </a:r>
          </a:p>
        </p:txBody>
      </p:sp>
      <p:sp>
        <p:nvSpPr>
          <p:cNvPr id="15383" name="Text Box 22"/>
          <p:cNvSpPr txBox="1">
            <a:spLocks noChangeArrowheads="1"/>
          </p:cNvSpPr>
          <p:nvPr/>
        </p:nvSpPr>
        <p:spPr bwMode="auto">
          <a:xfrm>
            <a:off x="8077200" y="45720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7388</a:t>
            </a:r>
          </a:p>
        </p:txBody>
      </p:sp>
      <p:sp>
        <p:nvSpPr>
          <p:cNvPr id="15384" name="Text Box 23"/>
          <p:cNvSpPr txBox="1">
            <a:spLocks noChangeArrowheads="1"/>
          </p:cNvSpPr>
          <p:nvPr/>
        </p:nvSpPr>
        <p:spPr bwMode="auto">
          <a:xfrm>
            <a:off x="8077200" y="50292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7390</a:t>
            </a:r>
          </a:p>
        </p:txBody>
      </p:sp>
      <p:sp>
        <p:nvSpPr>
          <p:cNvPr id="15385" name="Text Box 24"/>
          <p:cNvSpPr txBox="1">
            <a:spLocks noChangeArrowheads="1"/>
          </p:cNvSpPr>
          <p:nvPr/>
        </p:nvSpPr>
        <p:spPr bwMode="auto">
          <a:xfrm>
            <a:off x="8077200" y="54864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7394</a:t>
            </a:r>
          </a:p>
        </p:txBody>
      </p:sp>
      <p:sp>
        <p:nvSpPr>
          <p:cNvPr id="15386" name="Text Box 25"/>
          <p:cNvSpPr txBox="1">
            <a:spLocks noChangeArrowheads="1"/>
          </p:cNvSpPr>
          <p:nvPr/>
        </p:nvSpPr>
        <p:spPr bwMode="auto">
          <a:xfrm>
            <a:off x="6400800" y="29718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th</a:t>
            </a:r>
          </a:p>
        </p:txBody>
      </p:sp>
      <p:sp>
        <p:nvSpPr>
          <p:cNvPr id="15387" name="Rectangle 26"/>
          <p:cNvSpPr>
            <a:spLocks noChangeArrowheads="1"/>
          </p:cNvSpPr>
          <p:nvPr/>
        </p:nvSpPr>
        <p:spPr bwMode="auto">
          <a:xfrm>
            <a:off x="6781800" y="29718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36.87</a:t>
            </a:r>
          </a:p>
        </p:txBody>
      </p:sp>
      <p:sp>
        <p:nvSpPr>
          <p:cNvPr id="15388" name="Text Box 27"/>
          <p:cNvSpPr txBox="1">
            <a:spLocks noChangeArrowheads="1"/>
          </p:cNvSpPr>
          <p:nvPr/>
        </p:nvSpPr>
        <p:spPr bwMode="auto">
          <a:xfrm>
            <a:off x="8001000" y="30480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4618</a:t>
            </a:r>
          </a:p>
        </p:txBody>
      </p:sp>
      <p:sp>
        <p:nvSpPr>
          <p:cNvPr id="15389" name="Line 28"/>
          <p:cNvSpPr>
            <a:spLocks noChangeShapeType="1"/>
          </p:cNvSpPr>
          <p:nvPr/>
        </p:nvSpPr>
        <p:spPr bwMode="auto">
          <a:xfrm>
            <a:off x="228600" y="58674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0" tIns="0" rIns="0" bIns="0">
            <a:spAutoFit/>
          </a:bodyPr>
          <a:lstStyle/>
          <a:p>
            <a:endParaRPr lang="en-US"/>
          </a:p>
        </p:txBody>
      </p:sp>
      <p:sp>
        <p:nvSpPr>
          <p:cNvPr id="15390" name="Text Box 29"/>
          <p:cNvSpPr txBox="1">
            <a:spLocks noChangeArrowheads="1"/>
          </p:cNvSpPr>
          <p:nvPr/>
        </p:nvSpPr>
        <p:spPr bwMode="auto">
          <a:xfrm>
            <a:off x="5638800" y="5867400"/>
            <a:ext cx="1143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sum</a:t>
            </a:r>
          </a:p>
        </p:txBody>
      </p:sp>
      <p:sp>
        <p:nvSpPr>
          <p:cNvPr id="15391" name="Rectangle 32"/>
          <p:cNvSpPr>
            <a:spLocks noChangeArrowheads="1"/>
          </p:cNvSpPr>
          <p:nvPr/>
        </p:nvSpPr>
        <p:spPr bwMode="auto">
          <a:xfrm>
            <a:off x="6781800" y="58674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25.0</a:t>
            </a:r>
          </a:p>
        </p:txBody>
      </p:sp>
      <p:sp>
        <p:nvSpPr>
          <p:cNvPr id="15392" name="Text Box 33"/>
          <p:cNvSpPr txBox="1">
            <a:spLocks noChangeArrowheads="1"/>
          </p:cNvSpPr>
          <p:nvPr/>
        </p:nvSpPr>
        <p:spPr bwMode="auto">
          <a:xfrm>
            <a:off x="8077200" y="59436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7398</a:t>
            </a:r>
          </a:p>
        </p:txBody>
      </p:sp>
      <p:sp>
        <p:nvSpPr>
          <p:cNvPr id="15393" name="Date Placeholder 35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4CE1BA5-9610-9F46-BDC2-F12AA048A512}" type="datetime1">
              <a:rPr lang="en-US" sz="1200" smtClean="0">
                <a:latin typeface="Garamond" charset="0"/>
                <a:cs typeface="Arial" charset="0"/>
              </a:rPr>
              <a:t>10/15/18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37" name="Footer Placeholder 3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17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28700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Lecture outline</a:t>
            </a:r>
          </a:p>
        </p:txBody>
      </p:sp>
      <p:sp>
        <p:nvSpPr>
          <p:cNvPr id="18434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Arial" charset="0"/>
              </a:rPr>
              <a:t>Announcements/</a:t>
            </a:r>
            <a:r>
              <a:rPr lang="en-US" dirty="0" smtClean="0">
                <a:latin typeface="Arial" charset="0"/>
              </a:rPr>
              <a:t>reminders</a:t>
            </a:r>
          </a:p>
          <a:p>
            <a:pPr lvl="1"/>
            <a:r>
              <a:rPr lang="en-US" dirty="0">
                <a:latin typeface="Arial" charset="0"/>
              </a:rPr>
              <a:t>Program 3 graded; regrades due </a:t>
            </a:r>
            <a:r>
              <a:rPr lang="en-US" dirty="0" smtClean="0">
                <a:latin typeface="Arial" charset="0"/>
              </a:rPr>
              <a:t>F 10/19</a:t>
            </a:r>
            <a:endParaRPr lang="en-US" dirty="0">
              <a:latin typeface="Arial" charset="0"/>
            </a:endParaRPr>
          </a:p>
          <a:p>
            <a:pPr lvl="1"/>
            <a:r>
              <a:rPr lang="en-US" dirty="0">
                <a:latin typeface="Arial" charset="0"/>
              </a:rPr>
              <a:t>Program 4 due </a:t>
            </a:r>
            <a:r>
              <a:rPr lang="en-US" dirty="0" smtClean="0">
                <a:latin typeface="Arial" charset="0"/>
              </a:rPr>
              <a:t>M 10/22</a:t>
            </a:r>
            <a:endParaRPr lang="en-US" dirty="0">
              <a:latin typeface="Arial" charset="0"/>
            </a:endParaRPr>
          </a:p>
          <a:p>
            <a:pPr lvl="1"/>
            <a:r>
              <a:rPr lang="en-US" dirty="0" smtClean="0">
                <a:latin typeface="Arial" charset="0"/>
              </a:rPr>
              <a:t>This week: office hours </a:t>
            </a:r>
            <a:r>
              <a:rPr lang="en-US" dirty="0" err="1" smtClean="0">
                <a:latin typeface="Arial" charset="0"/>
              </a:rPr>
              <a:t>Tu</a:t>
            </a:r>
            <a:r>
              <a:rPr lang="en-US" dirty="0" smtClean="0">
                <a:latin typeface="Arial" charset="0"/>
              </a:rPr>
              <a:t> 12-1:30, no </a:t>
            </a:r>
            <a:r>
              <a:rPr lang="en-US" dirty="0" err="1" smtClean="0">
                <a:latin typeface="Arial" charset="0"/>
              </a:rPr>
              <a:t>Th</a:t>
            </a:r>
            <a:r>
              <a:rPr lang="en-US" dirty="0" smtClean="0">
                <a:latin typeface="Arial" charset="0"/>
              </a:rPr>
              <a:t> hours</a:t>
            </a:r>
            <a:endParaRPr lang="en-US" dirty="0">
              <a:latin typeface="Arial" charset="0"/>
            </a:endParaRPr>
          </a:p>
          <a:p>
            <a:r>
              <a:rPr lang="en-US" dirty="0" smtClean="0">
                <a:latin typeface="Arial" charset="0"/>
              </a:rPr>
              <a:t>Review</a:t>
            </a:r>
          </a:p>
          <a:p>
            <a:pPr lvl="1"/>
            <a:r>
              <a:rPr lang="en-US" dirty="0" smtClean="0">
                <a:latin typeface="Arial" charset="0"/>
              </a:rPr>
              <a:t>Functions</a:t>
            </a:r>
          </a:p>
          <a:p>
            <a:r>
              <a:rPr lang="en-US" dirty="0" smtClean="0">
                <a:latin typeface="Arial" charset="0"/>
              </a:rPr>
              <a:t>Today’s </a:t>
            </a:r>
            <a:r>
              <a:rPr lang="en-US" dirty="0">
                <a:latin typeface="Arial" charset="0"/>
              </a:rPr>
              <a:t>lecture</a:t>
            </a:r>
          </a:p>
          <a:p>
            <a:pPr lvl="1"/>
            <a:r>
              <a:rPr lang="en-US" dirty="0" smtClean="0">
                <a:latin typeface="Arial" charset="0"/>
              </a:rPr>
              <a:t>Function </a:t>
            </a:r>
            <a:r>
              <a:rPr lang="en-US" dirty="0" smtClean="0">
                <a:latin typeface="Arial" charset="0"/>
              </a:rPr>
              <a:t>examples</a:t>
            </a:r>
          </a:p>
          <a:p>
            <a:pPr lvl="1"/>
            <a:r>
              <a:rPr lang="en-US" dirty="0" smtClean="0">
                <a:latin typeface="Arial" charset="0"/>
              </a:rPr>
              <a:t>Pointer arguments</a:t>
            </a:r>
          </a:p>
        </p:txBody>
      </p:sp>
      <p:sp>
        <p:nvSpPr>
          <p:cNvPr id="18435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D336CF3E-4E95-3240-915C-2F04E2458B62}" type="datetime1">
              <a:rPr lang="en-US" sz="1200" smtClean="0">
                <a:latin typeface="Garamond" charset="0"/>
              </a:rPr>
              <a:t>10/15/18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17</a:t>
            </a:r>
            <a:endParaRPr lang="en-US" altLang="en-US" dirty="0"/>
          </a:p>
        </p:txBody>
      </p:sp>
      <p:sp>
        <p:nvSpPr>
          <p:cNvPr id="1843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98E4F1E5-9DBB-0F48-8A00-2E01B860F026}" type="slidenum">
              <a:rPr lang="en-US" sz="1200">
                <a:latin typeface="Garamond" charset="0"/>
              </a:rPr>
              <a:pPr eaLnBrk="1" hangingPunct="1"/>
              <a:t>2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1201EA8-BB40-A642-9439-F8D129C7A1A8}" type="slidenum">
              <a:rPr lang="en-US" sz="1200">
                <a:latin typeface="Garamond" charset="0"/>
                <a:cs typeface="Arial" charset="0"/>
              </a:rPr>
              <a:pPr/>
              <a:t>20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685800"/>
          </a:xfrm>
        </p:spPr>
        <p:txBody>
          <a:bodyPr/>
          <a:lstStyle/>
          <a:p>
            <a:r>
              <a:rPr lang="en-US" sz="3600">
                <a:latin typeface="Garamond" charset="0"/>
              </a:rPr>
              <a:t>Functions - pass by address</a:t>
            </a:r>
          </a:p>
        </p:txBody>
      </p:sp>
      <p:sp>
        <p:nvSpPr>
          <p:cNvPr id="16388" name="Text Box 3"/>
          <p:cNvSpPr txBox="1">
            <a:spLocks noChangeArrowheads="1"/>
          </p:cNvSpPr>
          <p:nvPr/>
        </p:nvSpPr>
        <p:spPr bwMode="auto">
          <a:xfrm>
            <a:off x="228600" y="762000"/>
            <a:ext cx="8382000" cy="563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>
                <a:latin typeface="Courier New" charset="0"/>
              </a:rPr>
              <a:t>#include &lt;stdio.h&gt;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#include &lt;math.h&gt;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void get_r_theta(double a, double b, 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double *adr_r, double *adr_th);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void main()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double x,y,r,th;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printf("Enter x, y components of vector: ");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scanf("%lf %lf",&amp;x,&amp;y); // user enters 3,4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get_r_theta(x,y,&amp;r,&amp;th);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printf("Vector with x=%lf and y=%lf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 has r=%lf, theta=%lf\n",x,y,r,th);   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</a:t>
            </a:r>
          </a:p>
          <a:p>
            <a:r>
              <a:rPr lang="en-US" sz="1800">
                <a:latin typeface="Courier New" charset="0"/>
              </a:rPr>
              <a:t>void get_r_theta(double a, double b, 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double *adr_r, double *adr_th) 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double sum;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sum = pow(a,2)+pow(b,2); //or a*a+b*b;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*adr_r = sqrt(sum);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*adr_th = atan2(</a:t>
            </a:r>
            <a:r>
              <a:rPr lang="en-US" sz="1800">
                <a:solidFill>
                  <a:srgbClr val="FF0000"/>
                </a:solidFill>
                <a:latin typeface="Courier New" charset="0"/>
              </a:rPr>
              <a:t>b,a</a:t>
            </a:r>
            <a:r>
              <a:rPr lang="en-US" sz="1800">
                <a:latin typeface="Courier New" charset="0"/>
              </a:rPr>
              <a:t>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</a:t>
            </a:r>
          </a:p>
        </p:txBody>
      </p:sp>
      <p:sp>
        <p:nvSpPr>
          <p:cNvPr id="16389" name="Text Box 4"/>
          <p:cNvSpPr txBox="1">
            <a:spLocks noChangeArrowheads="1"/>
          </p:cNvSpPr>
          <p:nvPr/>
        </p:nvSpPr>
        <p:spPr bwMode="auto">
          <a:xfrm>
            <a:off x="6400800" y="16002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x</a:t>
            </a:r>
          </a:p>
        </p:txBody>
      </p:sp>
      <p:sp>
        <p:nvSpPr>
          <p:cNvPr id="16390" name="Rectangle 5"/>
          <p:cNvSpPr>
            <a:spLocks noChangeArrowheads="1"/>
          </p:cNvSpPr>
          <p:nvPr/>
        </p:nvSpPr>
        <p:spPr bwMode="auto">
          <a:xfrm>
            <a:off x="6781800" y="16002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3.0</a:t>
            </a:r>
          </a:p>
        </p:txBody>
      </p:sp>
      <p:sp>
        <p:nvSpPr>
          <p:cNvPr id="16391" name="Text Box 6"/>
          <p:cNvSpPr txBox="1">
            <a:spLocks noChangeArrowheads="1"/>
          </p:cNvSpPr>
          <p:nvPr/>
        </p:nvSpPr>
        <p:spPr bwMode="auto">
          <a:xfrm>
            <a:off x="6400800" y="20574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y</a:t>
            </a:r>
          </a:p>
        </p:txBody>
      </p:sp>
      <p:sp>
        <p:nvSpPr>
          <p:cNvPr id="16392" name="Text Box 7"/>
          <p:cNvSpPr txBox="1">
            <a:spLocks noChangeArrowheads="1"/>
          </p:cNvSpPr>
          <p:nvPr/>
        </p:nvSpPr>
        <p:spPr bwMode="auto">
          <a:xfrm>
            <a:off x="6400800" y="2514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r</a:t>
            </a:r>
          </a:p>
        </p:txBody>
      </p:sp>
      <p:sp>
        <p:nvSpPr>
          <p:cNvPr id="16393" name="Rectangle 9"/>
          <p:cNvSpPr>
            <a:spLocks noChangeArrowheads="1"/>
          </p:cNvSpPr>
          <p:nvPr/>
        </p:nvSpPr>
        <p:spPr bwMode="auto">
          <a:xfrm>
            <a:off x="6781800" y="20574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4.0</a:t>
            </a:r>
          </a:p>
        </p:txBody>
      </p:sp>
      <p:sp>
        <p:nvSpPr>
          <p:cNvPr id="16394" name="Rectangle 10"/>
          <p:cNvSpPr>
            <a:spLocks noChangeArrowheads="1"/>
          </p:cNvSpPr>
          <p:nvPr/>
        </p:nvSpPr>
        <p:spPr bwMode="auto">
          <a:xfrm>
            <a:off x="6781800" y="25146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5.0</a:t>
            </a:r>
          </a:p>
        </p:txBody>
      </p:sp>
      <p:sp>
        <p:nvSpPr>
          <p:cNvPr id="16395" name="Text Box 18"/>
          <p:cNvSpPr txBox="1">
            <a:spLocks noChangeArrowheads="1"/>
          </p:cNvSpPr>
          <p:nvPr/>
        </p:nvSpPr>
        <p:spPr bwMode="auto">
          <a:xfrm>
            <a:off x="8001000" y="16764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4600</a:t>
            </a:r>
          </a:p>
        </p:txBody>
      </p:sp>
      <p:sp>
        <p:nvSpPr>
          <p:cNvPr id="16396" name="Text Box 19"/>
          <p:cNvSpPr txBox="1">
            <a:spLocks noChangeArrowheads="1"/>
          </p:cNvSpPr>
          <p:nvPr/>
        </p:nvSpPr>
        <p:spPr bwMode="auto">
          <a:xfrm>
            <a:off x="8001000" y="21336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4608</a:t>
            </a:r>
          </a:p>
        </p:txBody>
      </p:sp>
      <p:sp>
        <p:nvSpPr>
          <p:cNvPr id="16397" name="Text Box 20"/>
          <p:cNvSpPr txBox="1">
            <a:spLocks noChangeArrowheads="1"/>
          </p:cNvSpPr>
          <p:nvPr/>
        </p:nvSpPr>
        <p:spPr bwMode="auto">
          <a:xfrm>
            <a:off x="8001000" y="25908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4610</a:t>
            </a:r>
          </a:p>
        </p:txBody>
      </p:sp>
      <p:sp>
        <p:nvSpPr>
          <p:cNvPr id="16398" name="Text Box 25"/>
          <p:cNvSpPr txBox="1">
            <a:spLocks noChangeArrowheads="1"/>
          </p:cNvSpPr>
          <p:nvPr/>
        </p:nvSpPr>
        <p:spPr bwMode="auto">
          <a:xfrm>
            <a:off x="6400800" y="29718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th</a:t>
            </a:r>
          </a:p>
        </p:txBody>
      </p:sp>
      <p:sp>
        <p:nvSpPr>
          <p:cNvPr id="16399" name="Rectangle 26"/>
          <p:cNvSpPr>
            <a:spLocks noChangeArrowheads="1"/>
          </p:cNvSpPr>
          <p:nvPr/>
        </p:nvSpPr>
        <p:spPr bwMode="auto">
          <a:xfrm>
            <a:off x="6781800" y="29718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36.87</a:t>
            </a:r>
          </a:p>
        </p:txBody>
      </p:sp>
      <p:sp>
        <p:nvSpPr>
          <p:cNvPr id="16400" name="Text Box 27"/>
          <p:cNvSpPr txBox="1">
            <a:spLocks noChangeArrowheads="1"/>
          </p:cNvSpPr>
          <p:nvPr/>
        </p:nvSpPr>
        <p:spPr bwMode="auto">
          <a:xfrm>
            <a:off x="8001000" y="30480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4618</a:t>
            </a:r>
          </a:p>
        </p:txBody>
      </p:sp>
      <p:sp>
        <p:nvSpPr>
          <p:cNvPr id="16401" name="Line 28"/>
          <p:cNvSpPr>
            <a:spLocks noChangeShapeType="1"/>
          </p:cNvSpPr>
          <p:nvPr/>
        </p:nvSpPr>
        <p:spPr bwMode="auto">
          <a:xfrm>
            <a:off x="228600" y="35814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0" tIns="0" rIns="0" bIns="0">
            <a:spAutoFit/>
          </a:bodyPr>
          <a:lstStyle/>
          <a:p>
            <a:endParaRPr lang="en-US"/>
          </a:p>
        </p:txBody>
      </p:sp>
      <p:sp>
        <p:nvSpPr>
          <p:cNvPr id="16402" name="Date Placeholder 17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AE48F40-EB4F-B246-8D45-67D1303CBF7A}" type="datetime1">
              <a:rPr lang="en-US" sz="1200" smtClean="0">
                <a:latin typeface="Garamond" charset="0"/>
                <a:cs typeface="Arial" charset="0"/>
              </a:rPr>
              <a:t>10/15/18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17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12067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Final notes</a:t>
            </a:r>
          </a:p>
        </p:txBody>
      </p:sp>
      <p:sp>
        <p:nvSpPr>
          <p:cNvPr id="24578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Arial" charset="0"/>
              </a:rPr>
              <a:t>Next time</a:t>
            </a:r>
          </a:p>
          <a:p>
            <a:pPr lvl="1"/>
            <a:r>
              <a:rPr lang="en-US" dirty="0" smtClean="0">
                <a:latin typeface="Arial" charset="0"/>
              </a:rPr>
              <a:t>Finish pointers</a:t>
            </a:r>
          </a:p>
          <a:p>
            <a:r>
              <a:rPr lang="en-US" smtClean="0">
                <a:latin typeface="Arial" charset="0"/>
              </a:rPr>
              <a:t>Reminders</a:t>
            </a:r>
            <a:r>
              <a:rPr lang="en-US" dirty="0">
                <a:latin typeface="Arial" charset="0"/>
              </a:rPr>
              <a:t>:</a:t>
            </a:r>
          </a:p>
          <a:p>
            <a:pPr lvl="1"/>
            <a:r>
              <a:rPr lang="en-US" dirty="0">
                <a:latin typeface="Arial" charset="0"/>
              </a:rPr>
              <a:t>Program 3 graded; regrades due F 10/19</a:t>
            </a:r>
          </a:p>
          <a:p>
            <a:pPr lvl="1"/>
            <a:r>
              <a:rPr lang="en-US" dirty="0">
                <a:latin typeface="Arial" charset="0"/>
              </a:rPr>
              <a:t>Program 4 due M 10/22</a:t>
            </a:r>
          </a:p>
          <a:p>
            <a:pPr lvl="1"/>
            <a:r>
              <a:rPr lang="en-US" dirty="0">
                <a:latin typeface="Arial" charset="0"/>
              </a:rPr>
              <a:t>This week: office hours </a:t>
            </a:r>
            <a:r>
              <a:rPr lang="en-US" dirty="0" err="1">
                <a:latin typeface="Arial" charset="0"/>
              </a:rPr>
              <a:t>Tu</a:t>
            </a:r>
            <a:r>
              <a:rPr lang="en-US" dirty="0">
                <a:latin typeface="Arial" charset="0"/>
              </a:rPr>
              <a:t> 12-1:30, no </a:t>
            </a:r>
            <a:r>
              <a:rPr lang="en-US" dirty="0" err="1">
                <a:latin typeface="Arial" charset="0"/>
              </a:rPr>
              <a:t>Th</a:t>
            </a:r>
            <a:r>
              <a:rPr lang="en-US" dirty="0">
                <a:latin typeface="Arial" charset="0"/>
              </a:rPr>
              <a:t> hours</a:t>
            </a:r>
            <a:endParaRPr lang="en-US" dirty="0">
              <a:latin typeface="Arial" charset="0"/>
            </a:endParaRPr>
          </a:p>
        </p:txBody>
      </p:sp>
      <p:sp>
        <p:nvSpPr>
          <p:cNvPr id="24579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60C4A247-E96E-A742-8D67-1223FBA2B67F}" type="datetime1">
              <a:rPr lang="en-US" sz="1200" smtClean="0">
                <a:latin typeface="Garamond" charset="0"/>
              </a:rPr>
              <a:t>10/15/18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17</a:t>
            </a:r>
            <a:endParaRPr lang="en-US" altLang="en-US"/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CE786FF6-CB58-D24D-88A8-2536B12589EF}" type="slidenum">
              <a:rPr lang="en-US" sz="1200">
                <a:latin typeface="Garamond" charset="0"/>
              </a:rPr>
              <a:pPr eaLnBrk="1" hangingPunct="1"/>
              <a:t>21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Review: functions</a:t>
            </a:r>
          </a:p>
        </p:txBody>
      </p:sp>
      <p:sp>
        <p:nvSpPr>
          <p:cNvPr id="2253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600" dirty="0">
                <a:latin typeface="Arial" charset="0"/>
              </a:rPr>
              <a:t>Used to break programs into smaller pieces</a:t>
            </a:r>
          </a:p>
          <a:p>
            <a:pPr lvl="1">
              <a:lnSpc>
                <a:spcPct val="90000"/>
              </a:lnSpc>
            </a:pPr>
            <a:r>
              <a:rPr lang="en-US" sz="2200" dirty="0">
                <a:latin typeface="Arial" charset="0"/>
              </a:rPr>
              <a:t>Useful when code sequences repeated</a:t>
            </a:r>
          </a:p>
          <a:p>
            <a:pPr>
              <a:lnSpc>
                <a:spcPct val="90000"/>
              </a:lnSpc>
            </a:pPr>
            <a:r>
              <a:rPr lang="en-US" sz="2600" dirty="0">
                <a:latin typeface="Arial" charset="0"/>
              </a:rPr>
              <a:t>Functions have:</a:t>
            </a:r>
          </a:p>
          <a:p>
            <a:pPr lvl="1">
              <a:lnSpc>
                <a:spcPct val="90000"/>
              </a:lnSpc>
            </a:pPr>
            <a:r>
              <a:rPr lang="en-US" sz="2200" dirty="0">
                <a:latin typeface="Arial" charset="0"/>
              </a:rPr>
              <a:t>An optional </a:t>
            </a:r>
            <a:r>
              <a:rPr lang="en-US" sz="2200" dirty="0">
                <a:solidFill>
                  <a:srgbClr val="0000FF"/>
                </a:solidFill>
                <a:latin typeface="Arial" charset="0"/>
              </a:rPr>
              <a:t>return value</a:t>
            </a:r>
          </a:p>
          <a:p>
            <a:pPr lvl="1">
              <a:lnSpc>
                <a:spcPct val="90000"/>
              </a:lnSpc>
            </a:pPr>
            <a:r>
              <a:rPr lang="en-US" sz="2200" dirty="0">
                <a:latin typeface="Arial" charset="0"/>
              </a:rPr>
              <a:t>A name</a:t>
            </a:r>
          </a:p>
          <a:p>
            <a:pPr lvl="1">
              <a:lnSpc>
                <a:spcPct val="90000"/>
              </a:lnSpc>
            </a:pPr>
            <a:r>
              <a:rPr lang="en-US" sz="2200" dirty="0">
                <a:latin typeface="Arial" charset="0"/>
              </a:rPr>
              <a:t>Optional </a:t>
            </a:r>
            <a:r>
              <a:rPr lang="en-US" sz="2200" dirty="0">
                <a:solidFill>
                  <a:srgbClr val="0000FF"/>
                </a:solidFill>
                <a:latin typeface="Arial" charset="0"/>
              </a:rPr>
              <a:t>arguments</a:t>
            </a:r>
          </a:p>
          <a:p>
            <a:pPr>
              <a:lnSpc>
                <a:spcPct val="90000"/>
              </a:lnSpc>
            </a:pPr>
            <a:r>
              <a:rPr lang="en-US" sz="2600" dirty="0">
                <a:latin typeface="Arial" charset="0"/>
              </a:rPr>
              <a:t>Must be </a:t>
            </a:r>
            <a:r>
              <a:rPr lang="en-US" sz="2600" dirty="0">
                <a:solidFill>
                  <a:srgbClr val="0000FF"/>
                </a:solidFill>
                <a:latin typeface="Arial" charset="0"/>
              </a:rPr>
              <a:t>prototyped</a:t>
            </a:r>
            <a:r>
              <a:rPr lang="en-US" sz="2600" dirty="0">
                <a:latin typeface="Arial" charset="0"/>
              </a:rPr>
              <a:t> or written completely prior to </a:t>
            </a:r>
            <a:r>
              <a:rPr lang="en-US" sz="2600" dirty="0" smtClean="0">
                <a:latin typeface="Arial" charset="0"/>
              </a:rPr>
              <a:t>use</a:t>
            </a:r>
          </a:p>
          <a:p>
            <a:pPr lvl="1">
              <a:lnSpc>
                <a:spcPct val="90000"/>
              </a:lnSpc>
            </a:pPr>
            <a:r>
              <a:rPr lang="en-US" sz="2200" dirty="0" smtClean="0">
                <a:latin typeface="Arial" charset="0"/>
              </a:rPr>
              <a:t>Preferred method: prototypes in header file, function definitions in one source file, main function in separate source file</a:t>
            </a:r>
            <a:endParaRPr lang="en-US" sz="2200" dirty="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n-US" sz="2600" dirty="0" smtClean="0">
                <a:latin typeface="Arial" charset="0"/>
              </a:rPr>
              <a:t>We’ve discussed arguments passed by value:</a:t>
            </a:r>
            <a:endParaRPr lang="en-US" sz="2600" dirty="0">
              <a:latin typeface="Arial" charset="0"/>
            </a:endParaRPr>
          </a:p>
          <a:p>
            <a:pPr lvl="1">
              <a:lnSpc>
                <a:spcPct val="90000"/>
              </a:lnSpc>
            </a:pPr>
            <a:r>
              <a:rPr lang="en-US" sz="2200" dirty="0" smtClean="0">
                <a:latin typeface="Arial" charset="0"/>
              </a:rPr>
              <a:t>Copy of </a:t>
            </a:r>
            <a:r>
              <a:rPr lang="en-US" sz="2200" dirty="0">
                <a:latin typeface="Arial" charset="0"/>
              </a:rPr>
              <a:t>argument is sent to function</a:t>
            </a:r>
          </a:p>
          <a:p>
            <a:pPr lvl="1">
              <a:lnSpc>
                <a:spcPct val="90000"/>
              </a:lnSpc>
            </a:pPr>
            <a:r>
              <a:rPr lang="en-US" sz="2300" dirty="0">
                <a:latin typeface="Arial" charset="0"/>
              </a:rPr>
              <a:t>Arguments cannot be modified outside </a:t>
            </a:r>
            <a:r>
              <a:rPr lang="en-US" sz="2300" dirty="0" smtClean="0">
                <a:latin typeface="Arial" charset="0"/>
              </a:rPr>
              <a:t>function</a:t>
            </a:r>
            <a:endParaRPr lang="en-US" sz="2300" dirty="0">
              <a:latin typeface="Arial" charset="0"/>
            </a:endParaRPr>
          </a:p>
        </p:txBody>
      </p:sp>
      <p:sp>
        <p:nvSpPr>
          <p:cNvPr id="22531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0EA15ED9-D4AD-4347-BB5E-E825D9D99F48}" type="datetime1">
              <a:rPr lang="en-US" sz="1200" smtClean="0">
                <a:latin typeface="Garamond" charset="0"/>
              </a:rPr>
              <a:t>10/15/18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17</a:t>
            </a:r>
            <a:endParaRPr lang="en-US" altLang="en-US"/>
          </a:p>
        </p:txBody>
      </p:sp>
      <p:sp>
        <p:nvSpPr>
          <p:cNvPr id="2253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8828C69D-21A6-5B44-AF49-96401AB28077}" type="slidenum">
              <a:rPr lang="en-US" sz="1200">
                <a:latin typeface="Garamond" charset="0"/>
              </a:rPr>
              <a:pPr eaLnBrk="1" hangingPunct="1"/>
              <a:t>3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4389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143000"/>
            <a:ext cx="4724400" cy="4987925"/>
          </a:xfrm>
        </p:spPr>
        <p:txBody>
          <a:bodyPr>
            <a:normAutofit fontScale="47500" lnSpcReduction="2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What does the following print?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3400" b="1" dirty="0" err="1" smtClean="0"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lang="en-US" sz="3400" b="1" dirty="0" smtClean="0">
                <a:latin typeface="Courier New" pitchFamily="49" charset="0"/>
                <a:ea typeface="+mn-ea"/>
                <a:cs typeface="Courier New" pitchFamily="49" charset="0"/>
              </a:rPr>
              <a:t> f(</a:t>
            </a:r>
            <a:r>
              <a:rPr lang="en-US" sz="3400" b="1" dirty="0" err="1" smtClean="0"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lang="en-US" sz="3400" b="1" dirty="0" smtClean="0">
                <a:latin typeface="Courier New" pitchFamily="49" charset="0"/>
                <a:ea typeface="+mn-ea"/>
                <a:cs typeface="Courier New" pitchFamily="49" charset="0"/>
              </a:rPr>
              <a:t> a, </a:t>
            </a:r>
            <a:r>
              <a:rPr lang="en-US" sz="3400" b="1" dirty="0" err="1" smtClean="0"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lang="en-US" sz="3400" b="1" dirty="0" smtClean="0">
                <a:latin typeface="Courier New" pitchFamily="49" charset="0"/>
                <a:ea typeface="+mn-ea"/>
                <a:cs typeface="Courier New" pitchFamily="49" charset="0"/>
              </a:rPr>
              <a:t> b);</a:t>
            </a:r>
          </a:p>
          <a:p>
            <a:pPr>
              <a:buFont typeface="Wingdings" pitchFamily="2" charset="2"/>
              <a:buNone/>
              <a:defRPr/>
            </a:pPr>
            <a:endParaRPr lang="en-US" sz="3400" b="1" dirty="0" smtClean="0">
              <a:solidFill>
                <a:srgbClr val="008000"/>
              </a:solidFill>
              <a:latin typeface="Courier New" pitchFamily="49" charset="0"/>
              <a:ea typeface="+mn-ea"/>
              <a:cs typeface="Courier New" pitchFamily="49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sz="3400" b="1" dirty="0" err="1" smtClean="0"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lang="en-US" sz="3400" b="1" dirty="0" smtClean="0">
                <a:latin typeface="Courier New" pitchFamily="49" charset="0"/>
                <a:ea typeface="+mn-ea"/>
                <a:cs typeface="Courier New" pitchFamily="49" charset="0"/>
              </a:rPr>
              <a:t> main() {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sz="34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3400" b="1" dirty="0" smtClean="0">
                <a:latin typeface="Courier New" pitchFamily="49" charset="0"/>
                <a:cs typeface="Courier New" pitchFamily="49" charset="0"/>
              </a:rPr>
              <a:t> x = 1;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sz="34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3400" b="1" dirty="0" smtClean="0">
                <a:latin typeface="Courier New" pitchFamily="49" charset="0"/>
                <a:cs typeface="Courier New" pitchFamily="49" charset="0"/>
              </a:rPr>
              <a:t> y = 2;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sz="34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3400" b="1" dirty="0" smtClean="0">
                <a:latin typeface="Courier New" pitchFamily="49" charset="0"/>
                <a:cs typeface="Courier New" pitchFamily="49" charset="0"/>
              </a:rPr>
              <a:t> result1, result2, result3;</a:t>
            </a:r>
          </a:p>
          <a:p>
            <a:pPr lvl="1">
              <a:buFont typeface="Wingdings" pitchFamily="2" charset="2"/>
              <a:buNone/>
              <a:defRPr/>
            </a:pPr>
            <a:endParaRPr lang="en-US" sz="3400" b="1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buFont typeface="Wingdings" pitchFamily="2" charset="2"/>
              <a:buNone/>
              <a:defRPr/>
            </a:pPr>
            <a:r>
              <a:rPr lang="en-US" sz="3400" b="1" dirty="0" smtClean="0">
                <a:latin typeface="Courier New" pitchFamily="49" charset="0"/>
                <a:cs typeface="Courier New" pitchFamily="49" charset="0"/>
              </a:rPr>
              <a:t>result1 = f(x, y);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sz="3400" b="1" dirty="0" smtClean="0">
                <a:latin typeface="Courier New" pitchFamily="49" charset="0"/>
                <a:cs typeface="Courier New" pitchFamily="49" charset="0"/>
              </a:rPr>
              <a:t>result2 = f(y, result1);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sz="3400" b="1" dirty="0" smtClean="0">
                <a:latin typeface="Courier New" pitchFamily="49" charset="0"/>
                <a:cs typeface="Courier New" pitchFamily="49" charset="0"/>
              </a:rPr>
              <a:t>result3 = f(result1, result2);</a:t>
            </a:r>
          </a:p>
          <a:p>
            <a:pPr lvl="1">
              <a:buFont typeface="Wingdings" pitchFamily="2" charset="2"/>
              <a:buNone/>
              <a:defRPr/>
            </a:pPr>
            <a:endParaRPr lang="en-US" sz="3400" b="1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buFont typeface="Wingdings" pitchFamily="2" charset="2"/>
              <a:buNone/>
              <a:defRPr/>
            </a:pPr>
            <a:r>
              <a:rPr lang="es-ES" sz="3400" b="1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s-ES" sz="3400" b="1" dirty="0" smtClean="0">
                <a:latin typeface="Courier New" pitchFamily="49" charset="0"/>
                <a:cs typeface="Courier New" pitchFamily="49" charset="0"/>
              </a:rPr>
              <a:t>("x = %d, y = %d\n", x, y);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sz="3400" b="1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3400" b="1" dirty="0" smtClean="0">
                <a:latin typeface="Courier New" pitchFamily="49" charset="0"/>
                <a:cs typeface="Courier New" pitchFamily="49" charset="0"/>
              </a:rPr>
              <a:t>("Result 1: %d\n", result1);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sz="3400" b="1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3400" b="1" dirty="0" smtClean="0">
                <a:latin typeface="Courier New" pitchFamily="49" charset="0"/>
                <a:cs typeface="Courier New" pitchFamily="49" charset="0"/>
              </a:rPr>
              <a:t>("Result 2: %d\n", result2);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sz="3400" b="1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3400" b="1" dirty="0" smtClean="0">
                <a:latin typeface="Courier New" pitchFamily="49" charset="0"/>
                <a:cs typeface="Courier New" pitchFamily="49" charset="0"/>
              </a:rPr>
              <a:t>("Result 3: %d\n", result3);</a:t>
            </a:r>
          </a:p>
          <a:p>
            <a:pPr lvl="1">
              <a:buFont typeface="Wingdings" pitchFamily="2" charset="2"/>
              <a:buNone/>
              <a:defRPr/>
            </a:pPr>
            <a:endParaRPr lang="en-US" sz="3400" b="1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buFont typeface="Wingdings" pitchFamily="2" charset="2"/>
              <a:buNone/>
              <a:defRPr/>
            </a:pPr>
            <a:r>
              <a:rPr lang="en-US" sz="3400" b="1" dirty="0" smtClean="0">
                <a:latin typeface="Courier New" pitchFamily="49" charset="0"/>
                <a:cs typeface="Courier New" pitchFamily="49" charset="0"/>
              </a:rPr>
              <a:t>return 0;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3400" b="1" dirty="0" smtClean="0">
                <a:latin typeface="Courier New" pitchFamily="49" charset="0"/>
                <a:ea typeface="+mn-ea"/>
                <a:cs typeface="Courier New" pitchFamily="49" charset="0"/>
              </a:rPr>
              <a:t>}</a:t>
            </a:r>
          </a:p>
          <a:p>
            <a:pPr>
              <a:buFont typeface="Wingdings" pitchFamily="2" charset="2"/>
              <a:buNone/>
              <a:defRPr/>
            </a:pPr>
            <a:endParaRPr lang="en-US" sz="3200" b="1" dirty="0" smtClean="0">
              <a:latin typeface="Courier New" pitchFamily="49" charset="0"/>
              <a:ea typeface="+mn-ea"/>
              <a:cs typeface="Courier New" pitchFamily="49" charset="0"/>
            </a:endParaRPr>
          </a:p>
          <a:p>
            <a:pPr>
              <a:buFont typeface="Wingdings" pitchFamily="2" charset="2"/>
              <a:buChar char="n"/>
              <a:defRPr/>
            </a:pPr>
            <a:endParaRPr lang="en-US" dirty="0" smtClean="0">
              <a:ea typeface="+mn-ea"/>
              <a:cs typeface="+mn-cs"/>
            </a:endParaRPr>
          </a:p>
          <a:p>
            <a:pPr lvl="1">
              <a:buFont typeface="Wingdings" pitchFamily="2" charset="2"/>
              <a:buChar char="q"/>
              <a:defRPr/>
            </a:pPr>
            <a:endParaRPr lang="en-US" dirty="0"/>
          </a:p>
        </p:txBody>
      </p:sp>
      <p:sp>
        <p:nvSpPr>
          <p:cNvPr id="33795" name="Content Placeholder 6"/>
          <p:cNvSpPr>
            <a:spLocks noGrp="1"/>
          </p:cNvSpPr>
          <p:nvPr>
            <p:ph sz="half" idx="2"/>
          </p:nvPr>
        </p:nvSpPr>
        <p:spPr>
          <a:xfrm>
            <a:off x="5334000" y="1336675"/>
            <a:ext cx="3810000" cy="4987925"/>
          </a:xfrm>
        </p:spPr>
        <p:txBody>
          <a:bodyPr/>
          <a:lstStyle/>
          <a:p>
            <a:pPr>
              <a:buFont typeface="Wingdings" charset="0"/>
              <a:buNone/>
            </a:pPr>
            <a:r>
              <a:rPr lang="en-US" sz="1600" b="1">
                <a:latin typeface="Courier New" charset="0"/>
                <a:cs typeface="Courier New" charset="0"/>
              </a:rPr>
              <a:t>int f(int a, int b)</a:t>
            </a:r>
          </a:p>
          <a:p>
            <a:pPr>
              <a:buFont typeface="Wingdings" charset="0"/>
              <a:buNone/>
            </a:pPr>
            <a:r>
              <a:rPr lang="en-US" sz="1600" b="1">
                <a:latin typeface="Courier New" charset="0"/>
                <a:cs typeface="Courier New" charset="0"/>
              </a:rPr>
              <a:t>{</a:t>
            </a:r>
          </a:p>
          <a:p>
            <a:pPr lvl="1">
              <a:buFont typeface="Wingdings" charset="0"/>
              <a:buNone/>
            </a:pPr>
            <a:r>
              <a:rPr lang="en-US" sz="1600" b="1">
                <a:latin typeface="Courier New" charset="0"/>
                <a:cs typeface="Courier New" charset="0"/>
              </a:rPr>
              <a:t>int i;	// Loop index</a:t>
            </a:r>
          </a:p>
          <a:p>
            <a:pPr lvl="1">
              <a:buFont typeface="Wingdings" charset="0"/>
              <a:buNone/>
            </a:pPr>
            <a:r>
              <a:rPr lang="en-US" sz="1600" b="1">
                <a:latin typeface="Courier New" charset="0"/>
                <a:cs typeface="Courier New" charset="0"/>
              </a:rPr>
              <a:t>int r = 0;	// Result</a:t>
            </a:r>
          </a:p>
          <a:p>
            <a:pPr lvl="1">
              <a:buFont typeface="Wingdings" charset="0"/>
              <a:buNone/>
            </a:pPr>
            <a:endParaRPr lang="en-US" sz="1600" b="1">
              <a:latin typeface="Courier New" charset="0"/>
              <a:cs typeface="Courier New" charset="0"/>
            </a:endParaRPr>
          </a:p>
          <a:p>
            <a:pPr lvl="1">
              <a:buFont typeface="Wingdings" charset="0"/>
              <a:buNone/>
            </a:pPr>
            <a:r>
              <a:rPr lang="nn-NO" sz="1600" b="1">
                <a:latin typeface="Courier New" charset="0"/>
                <a:cs typeface="Courier New" charset="0"/>
              </a:rPr>
              <a:t>for (i = 0; i &lt; a; i++)</a:t>
            </a:r>
          </a:p>
          <a:p>
            <a:pPr lvl="1">
              <a:buFont typeface="Wingdings" charset="0"/>
              <a:buNone/>
            </a:pPr>
            <a:r>
              <a:rPr lang="en-US" sz="1600" b="1">
                <a:latin typeface="Courier New" charset="0"/>
                <a:cs typeface="Courier New" charset="0"/>
              </a:rPr>
              <a:t>	r += b;</a:t>
            </a:r>
          </a:p>
          <a:p>
            <a:pPr lvl="1">
              <a:buFont typeface="Wingdings" charset="0"/>
              <a:buNone/>
            </a:pPr>
            <a:endParaRPr lang="en-US" sz="1600" b="1">
              <a:latin typeface="Courier New" charset="0"/>
              <a:cs typeface="Courier New" charset="0"/>
            </a:endParaRPr>
          </a:p>
          <a:p>
            <a:pPr lvl="1">
              <a:buFont typeface="Wingdings" charset="0"/>
              <a:buNone/>
            </a:pPr>
            <a:r>
              <a:rPr lang="en-US" sz="1600" b="1">
                <a:latin typeface="Courier New" charset="0"/>
                <a:cs typeface="Courier New" charset="0"/>
              </a:rPr>
              <a:t>return r;</a:t>
            </a:r>
          </a:p>
          <a:p>
            <a:pPr>
              <a:buFont typeface="Wingdings" charset="0"/>
              <a:buNone/>
            </a:pPr>
            <a:r>
              <a:rPr lang="en-US" sz="1600" b="1">
                <a:latin typeface="Courier New" charset="0"/>
                <a:cs typeface="Courier New" charset="0"/>
              </a:rPr>
              <a:t>}</a:t>
            </a:r>
          </a:p>
          <a:p>
            <a:pPr>
              <a:buFont typeface="Wingdings" charset="0"/>
              <a:buNone/>
            </a:pPr>
            <a:endParaRPr lang="en-US" sz="1600">
              <a:latin typeface="Arial" charset="0"/>
            </a:endParaRPr>
          </a:p>
        </p:txBody>
      </p:sp>
      <p:sp>
        <p:nvSpPr>
          <p:cNvPr id="3379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835A7C24-A47F-8C4A-877C-5B4D2566B484}" type="datetime1">
              <a:rPr lang="en-US" sz="1200" smtClean="0">
                <a:latin typeface="Garamond" charset="0"/>
              </a:rPr>
              <a:t>10/15/18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17</a:t>
            </a:r>
            <a:endParaRPr lang="en-US" altLang="en-US"/>
          </a:p>
        </p:txBody>
      </p:sp>
      <p:sp>
        <p:nvSpPr>
          <p:cNvPr id="337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320EB141-A86C-F241-8E72-91B6A36936D9}" type="slidenum">
              <a:rPr lang="en-US" sz="1200">
                <a:latin typeface="Garamond" charset="0"/>
              </a:rPr>
              <a:pPr eaLnBrk="1" hangingPunct="1"/>
              <a:t>4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5593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 solution</a:t>
            </a:r>
          </a:p>
        </p:txBody>
      </p:sp>
      <p:sp>
        <p:nvSpPr>
          <p:cNvPr id="34818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0"/>
              <a:buNone/>
            </a:pPr>
            <a:r>
              <a:rPr lang="en-US">
                <a:latin typeface="Courier New" charset="0"/>
                <a:cs typeface="Courier New" charset="0"/>
              </a:rPr>
              <a:t>x = 1, y = 2</a:t>
            </a:r>
          </a:p>
          <a:p>
            <a:pPr>
              <a:buFont typeface="Wingdings" charset="0"/>
              <a:buNone/>
            </a:pPr>
            <a:r>
              <a:rPr lang="en-US">
                <a:latin typeface="Courier New" charset="0"/>
                <a:cs typeface="Courier New" charset="0"/>
              </a:rPr>
              <a:t>Result 1: 2</a:t>
            </a:r>
          </a:p>
          <a:p>
            <a:pPr>
              <a:buFont typeface="Wingdings" charset="0"/>
              <a:buNone/>
            </a:pPr>
            <a:r>
              <a:rPr lang="en-US">
                <a:latin typeface="Courier New" charset="0"/>
                <a:cs typeface="Courier New" charset="0"/>
              </a:rPr>
              <a:t>Result 2: 4</a:t>
            </a:r>
          </a:p>
          <a:p>
            <a:pPr>
              <a:buFont typeface="Wingdings" charset="0"/>
              <a:buNone/>
            </a:pPr>
            <a:r>
              <a:rPr lang="en-US">
                <a:latin typeface="Courier New" charset="0"/>
                <a:cs typeface="Courier New" charset="0"/>
              </a:rPr>
              <a:t>Result 3: 8</a:t>
            </a:r>
          </a:p>
        </p:txBody>
      </p:sp>
      <p:sp>
        <p:nvSpPr>
          <p:cNvPr id="34819" name="Date Placeholder 4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38B0FE0B-406B-0C47-B1B4-8F64F67ED3B7}" type="datetime1">
              <a:rPr lang="en-US" sz="1200" smtClean="0">
                <a:latin typeface="Garamond" charset="0"/>
              </a:rPr>
              <a:t>10/15/18</a:t>
            </a:fld>
            <a:endParaRPr lang="en-US" sz="1200">
              <a:latin typeface="Garamond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17</a:t>
            </a:r>
            <a:endParaRPr lang="en-US" altLang="en-US"/>
          </a:p>
        </p:txBody>
      </p:sp>
      <p:sp>
        <p:nvSpPr>
          <p:cNvPr id="34821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287A361E-4BDF-E24D-ABF1-3B82583BC0D8}" type="slidenum">
              <a:rPr lang="en-US" sz="1200">
                <a:latin typeface="Garamond" charset="0"/>
              </a:rPr>
              <a:pPr eaLnBrk="1" hangingPunct="1"/>
              <a:t>5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9606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Example: Writing functions</a:t>
            </a:r>
          </a:p>
        </p:txBody>
      </p:sp>
      <p:sp>
        <p:nvSpPr>
          <p:cNvPr id="2048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charset="0"/>
              </a:rPr>
              <a:t>Write a function that:</a:t>
            </a:r>
          </a:p>
          <a:p>
            <a:pPr lvl="1"/>
            <a:r>
              <a:rPr lang="en-US" dirty="0" smtClean="0">
                <a:latin typeface="Arial" charset="0"/>
              </a:rPr>
              <a:t>Takes an </a:t>
            </a:r>
            <a:r>
              <a:rPr lang="en-US" u="sng" dirty="0" smtClean="0">
                <a:latin typeface="Arial" charset="0"/>
              </a:rPr>
              <a:t>integer</a:t>
            </a:r>
            <a:r>
              <a:rPr lang="en-US" dirty="0" smtClean="0">
                <a:latin typeface="Arial" charset="0"/>
              </a:rPr>
              <a:t>, length, as an argument and prints a series of “length” dashes on a single line</a:t>
            </a:r>
            <a:endParaRPr lang="en-US" dirty="0">
              <a:latin typeface="Arial" charset="0"/>
            </a:endParaRPr>
          </a:p>
          <a:p>
            <a:pPr lvl="1"/>
            <a:r>
              <a:rPr lang="en-US" dirty="0" smtClean="0">
                <a:latin typeface="Arial" charset="0"/>
              </a:rPr>
              <a:t>Reads </a:t>
            </a:r>
            <a:r>
              <a:rPr lang="en-US" dirty="0">
                <a:latin typeface="Arial" charset="0"/>
              </a:rPr>
              <a:t>an </a:t>
            </a:r>
            <a:r>
              <a:rPr lang="en-US" u="sng" dirty="0">
                <a:latin typeface="Arial" charset="0"/>
              </a:rPr>
              <a:t>integer</a:t>
            </a:r>
            <a:r>
              <a:rPr lang="en-US" dirty="0">
                <a:latin typeface="Arial" charset="0"/>
              </a:rPr>
              <a:t> value from the console input and returns 1 if the value is even, 0 if it’s odd</a:t>
            </a:r>
          </a:p>
          <a:p>
            <a:pPr lvl="1"/>
            <a:r>
              <a:rPr lang="en-US" dirty="0">
                <a:latin typeface="Arial" charset="0"/>
              </a:rPr>
              <a:t>Takes four </a:t>
            </a:r>
            <a:r>
              <a:rPr lang="en-US" u="sng" dirty="0">
                <a:latin typeface="Arial" charset="0"/>
              </a:rPr>
              <a:t>double-precision</a:t>
            </a:r>
            <a:r>
              <a:rPr lang="en-US" dirty="0">
                <a:latin typeface="Arial" charset="0"/>
              </a:rPr>
              <a:t> numbers as arguments and returns their average</a:t>
            </a:r>
          </a:p>
        </p:txBody>
      </p:sp>
      <p:sp>
        <p:nvSpPr>
          <p:cNvPr id="20483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4CD339FC-3CD0-6847-8126-D68E85BFEEC9}" type="datetime1">
              <a:rPr lang="en-US" sz="1200" smtClean="0">
                <a:latin typeface="Garamond" charset="0"/>
              </a:rPr>
              <a:t>10/15/18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17</a:t>
            </a:r>
            <a:endParaRPr lang="en-US" altLang="en-US"/>
          </a:p>
        </p:txBody>
      </p:sp>
      <p:sp>
        <p:nvSpPr>
          <p:cNvPr id="2048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62584C16-227E-F742-B88E-734FA6805BFD}" type="slidenum">
              <a:rPr lang="en-US" sz="1200">
                <a:latin typeface="Garamond" charset="0"/>
              </a:rPr>
              <a:pPr eaLnBrk="1" hangingPunct="1"/>
              <a:t>6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9F0C040-66DD-AC4C-9B93-A010195FAD12}" type="datetime1">
              <a:rPr lang="en-US" smtClean="0"/>
              <a:t>10/15/18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17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377B84-F749-3C45-A1F7-9DA5F8517977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523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 solutions</a:t>
            </a:r>
          </a:p>
        </p:txBody>
      </p:sp>
      <p:sp>
        <p:nvSpPr>
          <p:cNvPr id="2150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>
                <a:latin typeface="Arial" charset="0"/>
              </a:rPr>
              <a:t>Write a function that: </a:t>
            </a:r>
            <a:r>
              <a:rPr lang="en-US" dirty="0" smtClean="0">
                <a:latin typeface="Arial" charset="0"/>
              </a:rPr>
              <a:t>Takes an </a:t>
            </a:r>
            <a:r>
              <a:rPr lang="en-US" u="sng" dirty="0" smtClean="0">
                <a:latin typeface="Arial" charset="0"/>
              </a:rPr>
              <a:t>integer</a:t>
            </a:r>
            <a:r>
              <a:rPr lang="en-US" dirty="0" smtClean="0">
                <a:latin typeface="Arial" charset="0"/>
              </a:rPr>
              <a:t>, length, as an argument and prints a series of “length” dashes on a single line</a:t>
            </a:r>
          </a:p>
          <a:p>
            <a:pPr>
              <a:lnSpc>
                <a:spcPct val="90000"/>
              </a:lnSpc>
            </a:pPr>
            <a:endParaRPr lang="en-US" dirty="0">
              <a:latin typeface="Arial" charset="0"/>
            </a:endParaRPr>
          </a:p>
          <a:p>
            <a:pPr>
              <a:lnSpc>
                <a:spcPct val="90000"/>
              </a:lnSpc>
              <a:buFont typeface="Wingdings" charset="0"/>
              <a:buNone/>
            </a:pPr>
            <a:r>
              <a:rPr lang="en-US" b="1" dirty="0">
                <a:latin typeface="Courier New" charset="0"/>
                <a:cs typeface="Courier New" charset="0"/>
              </a:rPr>
              <a:t>void </a:t>
            </a:r>
            <a:r>
              <a:rPr lang="en-US" b="1" dirty="0" err="1">
                <a:latin typeface="Courier New" charset="0"/>
                <a:cs typeface="Courier New" charset="0"/>
              </a:rPr>
              <a:t>printLine</a:t>
            </a:r>
            <a:r>
              <a:rPr lang="en-US" b="1" dirty="0" smtClean="0">
                <a:latin typeface="Courier New" charset="0"/>
                <a:cs typeface="Courier New" charset="0"/>
              </a:rPr>
              <a:t>(</a:t>
            </a:r>
            <a:r>
              <a:rPr lang="en-US" b="1" dirty="0" err="1" smtClean="0">
                <a:latin typeface="Courier New" charset="0"/>
                <a:cs typeface="Courier New" charset="0"/>
              </a:rPr>
              <a:t>int</a:t>
            </a:r>
            <a:r>
              <a:rPr lang="en-US" b="1" dirty="0" smtClean="0">
                <a:latin typeface="Courier New" charset="0"/>
                <a:cs typeface="Courier New" charset="0"/>
              </a:rPr>
              <a:t> length) </a:t>
            </a:r>
            <a:r>
              <a:rPr lang="en-US" b="1" dirty="0">
                <a:latin typeface="Courier New" charset="0"/>
                <a:cs typeface="Courier New" charset="0"/>
              </a:rPr>
              <a:t>{</a:t>
            </a:r>
          </a:p>
          <a:p>
            <a:pPr>
              <a:lnSpc>
                <a:spcPct val="90000"/>
              </a:lnSpc>
              <a:buFont typeface="Wingdings" charset="0"/>
              <a:buNone/>
            </a:pPr>
            <a:r>
              <a:rPr lang="en-US" b="1" dirty="0">
                <a:latin typeface="Courier New" charset="0"/>
                <a:cs typeface="Courier New" charset="0"/>
              </a:rPr>
              <a:t>	</a:t>
            </a:r>
            <a:r>
              <a:rPr lang="en-US" b="1" dirty="0" err="1">
                <a:latin typeface="Courier New" charset="0"/>
                <a:cs typeface="Courier New" charset="0"/>
              </a:rPr>
              <a:t>int</a:t>
            </a:r>
            <a:r>
              <a:rPr lang="en-US" b="1" dirty="0">
                <a:latin typeface="Courier New" charset="0"/>
                <a:cs typeface="Courier New" charset="0"/>
              </a:rPr>
              <a:t> </a:t>
            </a:r>
            <a:r>
              <a:rPr lang="en-US" b="1" dirty="0" err="1">
                <a:latin typeface="Courier New" charset="0"/>
                <a:cs typeface="Courier New" charset="0"/>
              </a:rPr>
              <a:t>i</a:t>
            </a:r>
            <a:r>
              <a:rPr lang="en-US" b="1" dirty="0">
                <a:latin typeface="Courier New" charset="0"/>
                <a:cs typeface="Courier New" charset="0"/>
              </a:rPr>
              <a:t>;</a:t>
            </a:r>
          </a:p>
          <a:p>
            <a:pPr>
              <a:lnSpc>
                <a:spcPct val="90000"/>
              </a:lnSpc>
              <a:buFont typeface="Wingdings" charset="0"/>
              <a:buNone/>
            </a:pPr>
            <a:r>
              <a:rPr lang="en-US" b="1" dirty="0">
                <a:latin typeface="Courier New" charset="0"/>
                <a:cs typeface="Courier New" charset="0"/>
              </a:rPr>
              <a:t>	for (</a:t>
            </a:r>
            <a:r>
              <a:rPr lang="en-US" b="1" dirty="0" err="1">
                <a:latin typeface="Courier New" charset="0"/>
                <a:cs typeface="Courier New" charset="0"/>
              </a:rPr>
              <a:t>i</a:t>
            </a:r>
            <a:r>
              <a:rPr lang="en-US" b="1" dirty="0">
                <a:latin typeface="Courier New" charset="0"/>
                <a:cs typeface="Courier New" charset="0"/>
              </a:rPr>
              <a:t> = 0; </a:t>
            </a:r>
            <a:r>
              <a:rPr lang="en-US" b="1" dirty="0" err="1">
                <a:latin typeface="Courier New" charset="0"/>
                <a:cs typeface="Courier New" charset="0"/>
              </a:rPr>
              <a:t>i</a:t>
            </a:r>
            <a:r>
              <a:rPr lang="en-US" b="1" dirty="0">
                <a:latin typeface="Courier New" charset="0"/>
                <a:cs typeface="Courier New" charset="0"/>
              </a:rPr>
              <a:t> &lt; </a:t>
            </a:r>
            <a:r>
              <a:rPr lang="en-US" b="1" dirty="0" smtClean="0">
                <a:latin typeface="Courier New" charset="0"/>
                <a:cs typeface="Courier New" charset="0"/>
              </a:rPr>
              <a:t>length; </a:t>
            </a:r>
            <a:r>
              <a:rPr lang="en-US" b="1" dirty="0" err="1">
                <a:latin typeface="Courier New" charset="0"/>
                <a:cs typeface="Courier New" charset="0"/>
              </a:rPr>
              <a:t>i</a:t>
            </a:r>
            <a:r>
              <a:rPr lang="en-US" b="1" dirty="0">
                <a:latin typeface="Courier New" charset="0"/>
                <a:cs typeface="Courier New" charset="0"/>
              </a:rPr>
              <a:t>++)</a:t>
            </a:r>
          </a:p>
          <a:p>
            <a:pPr>
              <a:lnSpc>
                <a:spcPct val="90000"/>
              </a:lnSpc>
              <a:buFont typeface="Wingdings" charset="0"/>
              <a:buNone/>
            </a:pPr>
            <a:r>
              <a:rPr lang="en-US" b="1" dirty="0">
                <a:latin typeface="Courier New" charset="0"/>
                <a:cs typeface="Courier New" charset="0"/>
              </a:rPr>
              <a:t>		</a:t>
            </a:r>
            <a:r>
              <a:rPr lang="en-US" b="1" dirty="0" err="1">
                <a:latin typeface="Courier New" charset="0"/>
                <a:cs typeface="Courier New" charset="0"/>
              </a:rPr>
              <a:t>printf</a:t>
            </a:r>
            <a:r>
              <a:rPr lang="en-US" b="1" dirty="0">
                <a:latin typeface="Courier New" charset="0"/>
                <a:cs typeface="Courier New" charset="0"/>
              </a:rPr>
              <a:t>(</a:t>
            </a:r>
            <a:r>
              <a:rPr lang="ja-JP" altLang="en-US" b="1" dirty="0">
                <a:latin typeface="Courier New" charset="0"/>
                <a:cs typeface="Courier New" charset="0"/>
              </a:rPr>
              <a:t>“</a:t>
            </a:r>
            <a:r>
              <a:rPr lang="en-US" altLang="ja-JP" b="1" dirty="0">
                <a:latin typeface="Courier New" charset="0"/>
                <a:cs typeface="Courier New" charset="0"/>
              </a:rPr>
              <a:t>-</a:t>
            </a:r>
            <a:r>
              <a:rPr lang="ja-JP" altLang="en-US" b="1" dirty="0">
                <a:latin typeface="Courier New" charset="0"/>
                <a:cs typeface="Courier New" charset="0"/>
              </a:rPr>
              <a:t>”</a:t>
            </a:r>
            <a:r>
              <a:rPr lang="en-US" altLang="ja-JP" b="1" dirty="0">
                <a:latin typeface="Courier New" charset="0"/>
                <a:cs typeface="Courier New" charset="0"/>
              </a:rPr>
              <a:t>);</a:t>
            </a:r>
          </a:p>
          <a:p>
            <a:pPr>
              <a:lnSpc>
                <a:spcPct val="90000"/>
              </a:lnSpc>
              <a:buFont typeface="Wingdings" charset="0"/>
              <a:buNone/>
            </a:pPr>
            <a:r>
              <a:rPr lang="en-US" b="1" dirty="0">
                <a:latin typeface="Courier New" charset="0"/>
                <a:cs typeface="Courier New" charset="0"/>
              </a:rPr>
              <a:t>}</a:t>
            </a:r>
          </a:p>
        </p:txBody>
      </p:sp>
      <p:sp>
        <p:nvSpPr>
          <p:cNvPr id="21507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809A9CCB-DF4A-BA49-83DB-244C0EE6C4F4}" type="datetime1">
              <a:rPr lang="en-US" sz="1200" smtClean="0">
                <a:latin typeface="Garamond" charset="0"/>
              </a:rPr>
              <a:t>10/15/18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17</a:t>
            </a:r>
            <a:endParaRPr lang="en-US" altLang="en-US"/>
          </a:p>
        </p:txBody>
      </p:sp>
      <p:sp>
        <p:nvSpPr>
          <p:cNvPr id="2150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F340EDFB-CCAB-5846-AF4C-C5DE0290D5F2}" type="slidenum">
              <a:rPr lang="en-US" sz="1200">
                <a:latin typeface="Garamond" charset="0"/>
              </a:rPr>
              <a:pPr eaLnBrk="1" hangingPunct="1"/>
              <a:t>8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 solutions (cont.)</a:t>
            </a:r>
          </a:p>
        </p:txBody>
      </p:sp>
      <p:sp>
        <p:nvSpPr>
          <p:cNvPr id="2253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lnSpc>
                <a:spcPct val="80000"/>
              </a:lnSpc>
              <a:buClr>
                <a:schemeClr val="accent1"/>
              </a:buClr>
              <a:buSzPct val="65000"/>
              <a:buFont typeface="Wingdings" charset="0"/>
              <a:buChar char="n"/>
            </a:pPr>
            <a:r>
              <a:rPr lang="en-US" sz="2400">
                <a:latin typeface="Arial" charset="0"/>
              </a:rPr>
              <a:t>Write a function that: reads an </a:t>
            </a:r>
            <a:r>
              <a:rPr lang="en-US" sz="2400" u="sng">
                <a:latin typeface="Arial" charset="0"/>
              </a:rPr>
              <a:t>integer</a:t>
            </a:r>
            <a:r>
              <a:rPr lang="en-US" sz="2400">
                <a:latin typeface="Arial" charset="0"/>
              </a:rPr>
              <a:t> value from the console input and returns 1 if the value is even, 0 if it</a:t>
            </a:r>
            <a:r>
              <a:rPr lang="ja-JP" altLang="en-US" sz="2400">
                <a:latin typeface="Arial" charset="0"/>
              </a:rPr>
              <a:t>’</a:t>
            </a:r>
            <a:r>
              <a:rPr lang="en-US" altLang="ja-JP" sz="2400">
                <a:latin typeface="Arial" charset="0"/>
              </a:rPr>
              <a:t>s odd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endParaRPr lang="en-US" sz="2800">
              <a:latin typeface="Arial" charset="0"/>
            </a:endParaRP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800" b="1">
                <a:latin typeface="Courier New" charset="0"/>
                <a:cs typeface="Courier New" charset="0"/>
              </a:rPr>
              <a:t>int checkEvenOdd() {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800" b="1">
                <a:latin typeface="Courier New" charset="0"/>
                <a:cs typeface="Courier New" charset="0"/>
              </a:rPr>
              <a:t>	int value;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800" b="1">
                <a:latin typeface="Courier New" charset="0"/>
                <a:cs typeface="Courier New" charset="0"/>
              </a:rPr>
              <a:t>	scanf(</a:t>
            </a:r>
            <a:r>
              <a:rPr lang="ja-JP" altLang="en-US" sz="2800" b="1">
                <a:latin typeface="Courier New" charset="0"/>
                <a:cs typeface="Courier New" charset="0"/>
              </a:rPr>
              <a:t>“</a:t>
            </a:r>
            <a:r>
              <a:rPr lang="en-US" altLang="ja-JP" sz="2800" b="1">
                <a:latin typeface="Courier New" charset="0"/>
                <a:cs typeface="Courier New" charset="0"/>
              </a:rPr>
              <a:t>%d</a:t>
            </a:r>
            <a:r>
              <a:rPr lang="ja-JP" altLang="en-US" sz="2800" b="1">
                <a:latin typeface="Courier New" charset="0"/>
                <a:cs typeface="Courier New" charset="0"/>
              </a:rPr>
              <a:t>”</a:t>
            </a:r>
            <a:r>
              <a:rPr lang="en-US" altLang="ja-JP" sz="2800" b="1">
                <a:latin typeface="Courier New" charset="0"/>
                <a:cs typeface="Courier New" charset="0"/>
              </a:rPr>
              <a:t>, &amp;value);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800" b="1">
                <a:latin typeface="Courier New" charset="0"/>
                <a:cs typeface="Courier New" charset="0"/>
              </a:rPr>
              <a:t>	if ((value % 2) == 0)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800" b="1">
                <a:latin typeface="Courier New" charset="0"/>
                <a:cs typeface="Courier New" charset="0"/>
              </a:rPr>
              <a:t>		return 1;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800" b="1">
                <a:latin typeface="Courier New" charset="0"/>
                <a:cs typeface="Courier New" charset="0"/>
              </a:rPr>
              <a:t>	else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800" b="1">
                <a:latin typeface="Courier New" charset="0"/>
                <a:cs typeface="Courier New" charset="0"/>
              </a:rPr>
              <a:t>		return 0;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800" b="1">
                <a:latin typeface="Courier New" charset="0"/>
                <a:cs typeface="Courier New" charset="0"/>
              </a:rPr>
              <a:t>}</a:t>
            </a:r>
          </a:p>
        </p:txBody>
      </p:sp>
      <p:sp>
        <p:nvSpPr>
          <p:cNvPr id="22531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2792B15-9903-8C4A-AD67-8D34259D1066}" type="datetime1">
              <a:rPr lang="en-US" sz="1200" smtClean="0">
                <a:latin typeface="Garamond" charset="0"/>
              </a:rPr>
              <a:t>10/15/18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17</a:t>
            </a:r>
            <a:endParaRPr lang="en-US" altLang="en-US"/>
          </a:p>
        </p:txBody>
      </p:sp>
      <p:sp>
        <p:nvSpPr>
          <p:cNvPr id="2253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9B3CB1AC-8C64-F546-9AC7-257D01240E8C}" type="slidenum">
              <a:rPr lang="en-US" sz="1200">
                <a:latin typeface="Garamond" charset="0"/>
              </a:rPr>
              <a:pPr eaLnBrk="1" hangingPunct="1"/>
              <a:t>9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dge">
  <a:themeElements>
    <a:clrScheme name="Edge 8">
      <a:dk1>
        <a:srgbClr val="000000"/>
      </a:dk1>
      <a:lt1>
        <a:srgbClr val="FFFFFF"/>
      </a:lt1>
      <a:dk2>
        <a:srgbClr val="CC0000"/>
      </a:dk2>
      <a:lt2>
        <a:srgbClr val="666699"/>
      </a:lt2>
      <a:accent1>
        <a:srgbClr val="808080"/>
      </a:accent1>
      <a:accent2>
        <a:srgbClr val="999933"/>
      </a:accent2>
      <a:accent3>
        <a:srgbClr val="FFFFFF"/>
      </a:accent3>
      <a:accent4>
        <a:srgbClr val="000000"/>
      </a:accent4>
      <a:accent5>
        <a:srgbClr val="C0C0C0"/>
      </a:accent5>
      <a:accent6>
        <a:srgbClr val="8A8A2D"/>
      </a:accent6>
      <a:hlink>
        <a:srgbClr val="4C6D80"/>
      </a:hlink>
      <a:folHlink>
        <a:srgbClr val="B2B2B2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8429</TotalTime>
  <Words>983</Words>
  <Application>Microsoft Macintosh PowerPoint</Application>
  <PresentationFormat>On-screen Show (4:3)</PresentationFormat>
  <Paragraphs>352</Paragraphs>
  <Slides>21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Courier New</vt:lpstr>
      <vt:lpstr>Garamond</vt:lpstr>
      <vt:lpstr>ＭＳ Ｐゴシック</vt:lpstr>
      <vt:lpstr>Wingdings</vt:lpstr>
      <vt:lpstr>Arial</vt:lpstr>
      <vt:lpstr>Edge</vt:lpstr>
      <vt:lpstr>EECE.2160 ECE Application Programming</vt:lpstr>
      <vt:lpstr>Lecture outline</vt:lpstr>
      <vt:lpstr>Review: functions</vt:lpstr>
      <vt:lpstr>Example</vt:lpstr>
      <vt:lpstr>Example solution</vt:lpstr>
      <vt:lpstr>Example: Writing functions</vt:lpstr>
      <vt:lpstr>PowerPoint Presentation</vt:lpstr>
      <vt:lpstr>Example solutions</vt:lpstr>
      <vt:lpstr>Example solutions (cont.)</vt:lpstr>
      <vt:lpstr>Example solutions (cont)</vt:lpstr>
      <vt:lpstr>Justifying pass by address</vt:lpstr>
      <vt:lpstr>Pointers</vt:lpstr>
      <vt:lpstr>Pointer arguments</vt:lpstr>
      <vt:lpstr>Functions - pass by address</vt:lpstr>
      <vt:lpstr>Functions - pass by address</vt:lpstr>
      <vt:lpstr>Functions - pass by address</vt:lpstr>
      <vt:lpstr>Functions - pass by address</vt:lpstr>
      <vt:lpstr>Functions - pass by address</vt:lpstr>
      <vt:lpstr>Functions - pass by address</vt:lpstr>
      <vt:lpstr>Functions - pass by address</vt:lpstr>
      <vt:lpstr>Final notes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 Application Programming</dc:title>
  <dc:creator>geigerm</dc:creator>
  <cp:lastModifiedBy>Microsoft Office User</cp:lastModifiedBy>
  <cp:revision>1642</cp:revision>
  <dcterms:created xsi:type="dcterms:W3CDTF">2006-04-03T05:03:01Z</dcterms:created>
  <dcterms:modified xsi:type="dcterms:W3CDTF">2018-10-15T11:01:24Z</dcterms:modified>
</cp:coreProperties>
</file>