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422" r:id="rId3"/>
    <p:sldId id="505" r:id="rId4"/>
    <p:sldId id="506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  <p:sldId id="521" r:id="rId20"/>
    <p:sldId id="447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51144B19-F7EF-F941-95DD-04DCBDF2B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36C5FA6E-A273-A246-9F44-450773140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84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410F136-ED3D-5F49-B8A4-27849A57916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14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56EDA6-07CB-7D48-9803-40FB37555134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E044-516C-D649-8367-F9A8F39DB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3CBD4-8C6D-D347-98F1-3579DFFF9BE9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0CE46-0D67-E344-B0BC-B02AC52A4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7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C7598-0ADA-1F43-B5D4-81B8FE61443D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748B0-DB21-6840-A101-3077AB886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023-7C9D-0543-889B-222240933FF1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3AA17-1CA3-7445-AEF2-2ED5E21D8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05C9F-ADC7-1E44-B5D0-918B9150D029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5ECEE-1A7B-E444-BF38-2B0F76230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0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02224-DC24-9947-8D55-74AB7473900A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116A2-92D6-C641-A231-BA3D02034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9BE87-29AA-AF4F-B846-7D639540F09E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9F8-01E0-8B45-B648-78B2B32F03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5E285-5ACB-D541-84CB-5EFDE5127992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824D-3E41-214A-BFC5-98B2A3D2F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413F0-A259-F64E-B6AD-819D7854D7C5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4AD78-FFCB-5D4D-8BBE-57F87B65C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5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12630-DD67-A142-8CD5-31F3D24226EB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7D6DE-D771-7F47-85AC-127211252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6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84711-54A8-F54F-A95B-D51107502285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FBBA2-2FE3-C441-8505-E5884877D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7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96BB-51D3-CC49-9AFE-62870A225FD4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4B8DA-044D-D246-A7E0-8056A20B8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966B2-6037-BC4C-94FB-C580543D72D8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66986-CAE1-6548-9EAC-DD1406503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fld id="{382FFA17-E6E8-F842-8AD8-BDAC34A2487A}" type="datetime1">
              <a:rPr lang="en-US"/>
              <a:pPr/>
              <a:t>10/6/16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fld id="{590E4BC0-E10B-954D-AC90-E5D4A3FF0A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5" r:id="rId1"/>
    <p:sldLayoutId id="2147484703" r:id="rId2"/>
    <p:sldLayoutId id="2147484704" r:id="rId3"/>
    <p:sldLayoutId id="2147484705" r:id="rId4"/>
    <p:sldLayoutId id="2147484706" r:id="rId5"/>
    <p:sldLayoutId id="2147484707" r:id="rId6"/>
    <p:sldLayoutId id="2147484708" r:id="rId7"/>
    <p:sldLayoutId id="2147484709" r:id="rId8"/>
    <p:sldLayoutId id="2147484710" r:id="rId9"/>
    <p:sldLayoutId id="2147484711" r:id="rId10"/>
    <p:sldLayoutId id="2147484712" r:id="rId11"/>
    <p:sldLayoutId id="2147484713" r:id="rId12"/>
    <p:sldLayoutId id="214748471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Pointers and pointer arguments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DC8459-6A21-2442-A455-980CEFD79579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093321-CBA8-FA4F-B5A1-093A3A33D481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035AD9-F32E-1A42-8989-A3ABA531A31A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E31E0-0C04-4E4E-A79B-5F94EC4B0F3B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491801-BD64-B84A-9957-B3FCE3DD3385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6CDFD3-156E-8349-9383-38BEC0C2C507}" type="datetime1">
              <a:rPr lang="en-US" sz="1200">
                <a:latin typeface="Garamond" charset="0"/>
              </a:rPr>
              <a:pPr eaLnBrk="1" hangingPunct="1"/>
              <a:t>10/6/16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2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3: 16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E64421-80C5-D14A-8D14-39AF61994035}" type="datetime1">
              <a:rPr lang="en-US" sz="1200">
                <a:latin typeface="Garamond" charset="0"/>
              </a:rPr>
              <a:pPr eaLnBrk="1" hangingPunct="1"/>
              <a:t>10/6/16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9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writing functions with pointers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4A77EC-2A22-FC43-8DE2-6245233D066A}" type="datetime1">
              <a:rPr lang="en-US" sz="1200">
                <a:latin typeface="Garamond" charset="0"/>
              </a:rPr>
              <a:pPr eaLnBrk="1" hangingPunct="1"/>
              <a:t>10/6/16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4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826934-D761-0D4F-916A-8B83DB06910C}" type="datetime1">
              <a:rPr lang="en-US" sz="1200">
                <a:latin typeface="Garamond" charset="0"/>
              </a:rPr>
              <a:pPr eaLnBrk="1" hangingPunct="1"/>
              <a:t>10/6/16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1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smtClean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BC9D92-4F28-8942-83C3-A866F664B213}" type="datetime1">
              <a:rPr lang="en-US" sz="1200">
                <a:latin typeface="Garamond" charset="0"/>
              </a:rPr>
              <a:pPr eaLnBrk="1" hangingPunct="1"/>
              <a:t>10/6/16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0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5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10/19</a:t>
            </a:r>
            <a:endParaRPr lang="en-US" dirty="0" smtClean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No late days over break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P2 </a:t>
            </a:r>
            <a:r>
              <a:rPr lang="en-US" dirty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F </a:t>
            </a:r>
            <a:r>
              <a:rPr lang="en-US" dirty="0" smtClean="0">
                <a:latin typeface="Arial" charset="0"/>
              </a:rPr>
              <a:t>10/14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Fix file and upload to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</a:t>
            </a:r>
          </a:p>
          <a:p>
            <a:pPr lvl="2"/>
            <a:r>
              <a:rPr lang="en-US" u="sng" dirty="0">
                <a:latin typeface="Arial" charset="0"/>
              </a:rPr>
              <a:t>Please do not change file name</a:t>
            </a:r>
          </a:p>
          <a:p>
            <a:pPr lvl="2"/>
            <a:r>
              <a:rPr lang="en-US" u="sng" dirty="0">
                <a:latin typeface="Arial" charset="0"/>
              </a:rPr>
              <a:t>E-mail Dr. Geiger to say that you have resubmitted program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Pointers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Pass by address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32DAB2-3237-0C4D-AA20-A78F7D8254BE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B0AA06-B8E1-CF4B-A472-2DD0F2900089}" type="slidenum">
              <a:rPr lang="en-US" sz="1200">
                <a:latin typeface="Garamond" charset="0"/>
                <a:cs typeface="Arial" charset="0"/>
              </a:rPr>
              <a:pPr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Continue discussion of pointer arguments</a:t>
            </a:r>
          </a:p>
          <a:p>
            <a:pPr lvl="1"/>
            <a:r>
              <a:rPr lang="en-US" dirty="0">
                <a:latin typeface="Arial" charset="0"/>
              </a:rPr>
              <a:t>PE3: Functions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10/19</a:t>
            </a:r>
          </a:p>
          <a:p>
            <a:pPr lvl="2"/>
            <a:r>
              <a:rPr lang="en-US" dirty="0">
                <a:latin typeface="Arial" charset="0"/>
              </a:rPr>
              <a:t>No late days over break</a:t>
            </a:r>
          </a:p>
          <a:p>
            <a:pPr lvl="1"/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: P2 due F 10/14</a:t>
            </a:r>
          </a:p>
          <a:p>
            <a:pPr lvl="2"/>
            <a:r>
              <a:rPr lang="en-US" dirty="0">
                <a:latin typeface="Arial" charset="0"/>
              </a:rPr>
              <a:t>Fix file and upload to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</a:t>
            </a:r>
          </a:p>
          <a:p>
            <a:pPr lvl="2"/>
            <a:r>
              <a:rPr lang="en-US" u="sng" dirty="0">
                <a:latin typeface="Arial" charset="0"/>
              </a:rPr>
              <a:t>Please do not change file name</a:t>
            </a:r>
          </a:p>
          <a:p>
            <a:pPr lvl="2"/>
            <a:r>
              <a:rPr lang="en-US" u="sng" dirty="0">
                <a:latin typeface="Arial" charset="0"/>
              </a:rPr>
              <a:t>E-mail Dr. </a:t>
            </a:r>
            <a:r>
              <a:rPr lang="en-US" u="sng">
                <a:latin typeface="Arial" charset="0"/>
              </a:rPr>
              <a:t>Geiger to say that you have resubmitted program</a:t>
            </a:r>
            <a:endParaRPr lang="en-US" u="sng" dirty="0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E6089F-5020-4F4A-A7B2-C43F34872F94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7B8F52-24D7-4E46-97F3-152BD5B20182}" type="slidenum">
              <a:rPr lang="en-US" sz="1200">
                <a:latin typeface="Garamond" charset="0"/>
                <a:cs typeface="Arial" charset="0"/>
              </a:rPr>
              <a:pPr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pass by address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the ability to “return” multiple values from function</a:t>
            </a:r>
          </a:p>
          <a:p>
            <a:pPr lvl="1"/>
            <a:r>
              <a:rPr lang="en-US">
                <a:latin typeface="Arial" charset="0"/>
              </a:rPr>
              <a:t>Functions can only return at most one value</a:t>
            </a:r>
          </a:p>
          <a:p>
            <a:r>
              <a:rPr lang="en-US">
                <a:latin typeface="Arial" charset="0"/>
              </a:rPr>
              <a:t>Functions can take multiple arguments ...</a:t>
            </a:r>
          </a:p>
          <a:p>
            <a:pPr lvl="1"/>
            <a:r>
              <a:rPr lang="en-US">
                <a:latin typeface="Arial" charset="0"/>
              </a:rPr>
              <a:t>... but, as we’ve discussed so far, passing by value just copies arguments</a:t>
            </a:r>
          </a:p>
          <a:p>
            <a:pPr lvl="1"/>
            <a:r>
              <a:rPr lang="en-US">
                <a:latin typeface="Arial" charset="0"/>
              </a:rPr>
              <a:t>No way to change arguments and have change reflected outside of function</a:t>
            </a:r>
          </a:p>
          <a:p>
            <a:r>
              <a:rPr lang="en-US">
                <a:latin typeface="Arial" charset="0"/>
              </a:rPr>
              <a:t>Solution uses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pointers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4FA8BB-3F27-3546-A618-4F187042B56E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00D4-CFE4-524F-BC69-7531037A155C}" type="slidenum">
              <a:rPr lang="en-US" sz="1200">
                <a:latin typeface="Garamond" charset="0"/>
                <a:cs typeface="Arial" charset="0"/>
              </a:rPr>
              <a:pPr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Pointer: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904D12-4F08-A04C-A21B-8F4C263220E1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0B5C9-11E6-B74B-8317-36A841C07D57}" type="slidenum">
              <a:rPr lang="en-US" sz="1200">
                <a:latin typeface="Garamond" charset="0"/>
                <a:cs typeface="Arial" charset="0"/>
              </a:rPr>
              <a:pPr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828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>
                <a:latin typeface="Courier New" charset="0"/>
                <a:cs typeface="Courier New" charset="0"/>
              </a:rPr>
              <a:t>int *iPtr, i=6;</a:t>
            </a:r>
          </a:p>
          <a:p>
            <a:pPr>
              <a:buFont typeface="Wingdings" charset="0"/>
              <a:buNone/>
            </a:pPr>
            <a:r>
              <a:rPr lang="en-US" sz="3200">
                <a:latin typeface="Courier New" charset="0"/>
                <a:cs typeface="Courier New" charset="0"/>
              </a:rPr>
              <a:t>double *dPtr, d=1.25;	</a:t>
            </a: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8BE2C1-A53A-B046-8E7D-123934574C5F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  <a:endParaRPr lang="en-US" altLang="en-US" dirty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F4EEAC-28AC-C24E-B4D2-5CFA5E2CD381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600200" y="35052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1600200" y="41910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3505200" y="3429000"/>
            <a:ext cx="990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iPtr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dPtr</a:t>
            </a:r>
          </a:p>
        </p:txBody>
      </p:sp>
      <p:sp>
        <p:nvSpPr>
          <p:cNvPr id="7178" name="Rectangle 20"/>
          <p:cNvSpPr>
            <a:spLocks noChangeArrowheads="1"/>
          </p:cNvSpPr>
          <p:nvPr/>
        </p:nvSpPr>
        <p:spPr bwMode="auto">
          <a:xfrm>
            <a:off x="5486400" y="35814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Times New Roman" charset="0"/>
              </a:rPr>
              <a:t>6</a:t>
            </a:r>
          </a:p>
        </p:txBody>
      </p:sp>
      <p:sp>
        <p:nvSpPr>
          <p:cNvPr id="7179" name="Rectangle 22"/>
          <p:cNvSpPr>
            <a:spLocks noChangeArrowheads="1"/>
          </p:cNvSpPr>
          <p:nvPr/>
        </p:nvSpPr>
        <p:spPr bwMode="auto">
          <a:xfrm>
            <a:off x="5486400" y="41910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Times New Roman" charset="0"/>
              </a:rPr>
              <a:t>1.25</a:t>
            </a:r>
          </a:p>
        </p:txBody>
      </p:sp>
      <p:sp>
        <p:nvSpPr>
          <p:cNvPr id="7180" name="Text Box 23"/>
          <p:cNvSpPr txBox="1">
            <a:spLocks noChangeArrowheads="1"/>
          </p:cNvSpPr>
          <p:nvPr/>
        </p:nvSpPr>
        <p:spPr bwMode="auto">
          <a:xfrm>
            <a:off x="4876800" y="3429000"/>
            <a:ext cx="990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 i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d</a:t>
            </a:r>
          </a:p>
        </p:txBody>
      </p:sp>
      <p:cxnSp>
        <p:nvCxnSpPr>
          <p:cNvPr id="7181" name="Straight Arrow Connector 16"/>
          <p:cNvCxnSpPr>
            <a:cxnSpLocks noChangeShapeType="1"/>
          </p:cNvCxnSpPr>
          <p:nvPr/>
        </p:nvCxnSpPr>
        <p:spPr bwMode="auto">
          <a:xfrm>
            <a:off x="2362200" y="3657600"/>
            <a:ext cx="381000" cy="1588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17"/>
          <p:cNvCxnSpPr>
            <a:cxnSpLocks noChangeShapeType="1"/>
          </p:cNvCxnSpPr>
          <p:nvPr/>
        </p:nvCxnSpPr>
        <p:spPr bwMode="auto">
          <a:xfrm>
            <a:off x="2362200" y="4343400"/>
            <a:ext cx="381000" cy="1588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Pointer assignment</a:t>
            </a:r>
            <a:endParaRPr lang="en-US">
              <a:latin typeface="Garamond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>
                <a:latin typeface="Arial" charset="0"/>
              </a:rPr>
              <a:t>The assignment operator (</a:t>
            </a:r>
            <a:r>
              <a:rPr lang="en-US" sz="2800" b="1">
                <a:latin typeface="Arial" charset="0"/>
              </a:rPr>
              <a:t>=</a:t>
            </a:r>
            <a:r>
              <a:rPr lang="en-US" sz="2800">
                <a:latin typeface="Arial" charset="0"/>
              </a:rPr>
              <a:t>) is defined for pointers of the same base type.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>
                <a:latin typeface="Arial" charset="0"/>
              </a:rPr>
              <a:t>The right operand of the assignment operator can be any expression that evaluates to the same type as the left operand.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>
                <a:latin typeface="Arial" charset="0"/>
              </a:rPr>
              <a:t>Example: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charset="0"/>
                <a:cs typeface="Courier New" charset="0"/>
              </a:rPr>
              <a:t>int x, *xp, *ip;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charset="0"/>
                <a:cs typeface="Courier New" charset="0"/>
              </a:rPr>
              <a:t>xp = &amp;x;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charset="0"/>
                <a:cs typeface="Courier New" charset="0"/>
              </a:rPr>
              <a:t>ip = xp;</a:t>
            </a: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A8BA01-5653-D34A-996D-C66FAC3FDBBD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Lecture 16</a:t>
            </a:r>
            <a:endParaRPr lang="en-US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4A357F-C3D2-494A-BBC0-D1810C8EB6BB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562600" y="4352925"/>
            <a:ext cx="1905000" cy="1590675"/>
            <a:chOff x="3504" y="2838"/>
            <a:chExt cx="1200" cy="1002"/>
          </a:xfrm>
        </p:grpSpPr>
        <p:sp>
          <p:nvSpPr>
            <p:cNvPr id="8211" name="Rectangle 5"/>
            <p:cNvSpPr>
              <a:spLocks noChangeArrowheads="1"/>
            </p:cNvSpPr>
            <p:nvPr/>
          </p:nvSpPr>
          <p:spPr bwMode="auto">
            <a:xfrm>
              <a:off x="3840" y="2880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Text Box 6"/>
            <p:cNvSpPr txBox="1">
              <a:spLocks noChangeArrowheads="1"/>
            </p:cNvSpPr>
            <p:nvPr/>
          </p:nvSpPr>
          <p:spPr bwMode="auto">
            <a:xfrm>
              <a:off x="3504" y="2838"/>
              <a:ext cx="34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3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hangingPunct="0">
                <a:buFont typeface="Wingding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hangingPunct="0">
                <a:buFont typeface="Wingding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hangingPunct="0">
                <a:buFont typeface="Wingding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hangingPunct="0">
                <a:buFont typeface="Wingding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30000"/>
                </a:spcBef>
              </a:pPr>
              <a:r>
                <a:rPr lang="en-US" sz="1800">
                  <a:latin typeface="Courier New" charset="0"/>
                  <a:cs typeface="Courier New" charset="0"/>
                </a:rPr>
                <a:t>x</a:t>
              </a:r>
            </a:p>
            <a:p>
              <a:pPr algn="ctr">
                <a:spcBef>
                  <a:spcPct val="30000"/>
                </a:spcBef>
              </a:pPr>
              <a:r>
                <a:rPr lang="en-US" sz="1800">
                  <a:latin typeface="Courier New" charset="0"/>
                  <a:cs typeface="Courier New" charset="0"/>
                </a:rPr>
                <a:t>xp</a:t>
              </a:r>
            </a:p>
            <a:p>
              <a:pPr algn="ctr">
                <a:spcBef>
                  <a:spcPct val="30000"/>
                </a:spcBef>
              </a:pPr>
              <a:r>
                <a:rPr lang="en-US" sz="1800">
                  <a:latin typeface="Courier New" charset="0"/>
                  <a:cs typeface="Courier New" charset="0"/>
                </a:rPr>
                <a:t>ip</a:t>
              </a:r>
            </a:p>
          </p:txBody>
        </p:sp>
        <p:sp>
          <p:nvSpPr>
            <p:cNvPr id="8213" name="Rectangle 7"/>
            <p:cNvSpPr>
              <a:spLocks noChangeArrowheads="1"/>
            </p:cNvSpPr>
            <p:nvPr/>
          </p:nvSpPr>
          <p:spPr bwMode="auto">
            <a:xfrm>
              <a:off x="3840" y="3216"/>
              <a:ext cx="86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Rectangle 8"/>
            <p:cNvSpPr>
              <a:spLocks noChangeArrowheads="1"/>
            </p:cNvSpPr>
            <p:nvPr/>
          </p:nvSpPr>
          <p:spPr bwMode="auto">
            <a:xfrm>
              <a:off x="3840" y="3552"/>
              <a:ext cx="86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0" name="Oval 11"/>
          <p:cNvSpPr>
            <a:spLocks noChangeArrowheads="1"/>
          </p:cNvSpPr>
          <p:nvPr/>
        </p:nvSpPr>
        <p:spPr bwMode="auto">
          <a:xfrm>
            <a:off x="6858000" y="579120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486400" y="4419600"/>
            <a:ext cx="1295400" cy="1752600"/>
            <a:chOff x="3456" y="2880"/>
            <a:chExt cx="816" cy="1104"/>
          </a:xfrm>
        </p:grpSpPr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272" y="3696"/>
              <a:ext cx="0" cy="2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 flipH="1">
              <a:off x="3456" y="3984"/>
              <a:ext cx="81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V="1">
              <a:off x="3456" y="2880"/>
              <a:ext cx="0" cy="11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7"/>
            <p:cNvSpPr>
              <a:spLocks noChangeShapeType="1"/>
            </p:cNvSpPr>
            <p:nvPr/>
          </p:nvSpPr>
          <p:spPr bwMode="auto">
            <a:xfrm>
              <a:off x="3456" y="2880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096000" y="4191000"/>
            <a:ext cx="2057400" cy="990600"/>
            <a:chOff x="3840" y="2736"/>
            <a:chExt cx="1296" cy="624"/>
          </a:xfrm>
        </p:grpSpPr>
        <p:sp>
          <p:nvSpPr>
            <p:cNvPr id="8203" name="Line 18"/>
            <p:cNvSpPr>
              <a:spLocks noChangeShapeType="1"/>
            </p:cNvSpPr>
            <p:nvPr/>
          </p:nvSpPr>
          <p:spPr bwMode="auto">
            <a:xfrm>
              <a:off x="4272" y="3360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19"/>
            <p:cNvSpPr>
              <a:spLocks noChangeShapeType="1"/>
            </p:cNvSpPr>
            <p:nvPr/>
          </p:nvSpPr>
          <p:spPr bwMode="auto">
            <a:xfrm flipV="1">
              <a:off x="5136" y="2736"/>
              <a:ext cx="0" cy="62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20"/>
            <p:cNvSpPr>
              <a:spLocks noChangeShapeType="1"/>
            </p:cNvSpPr>
            <p:nvPr/>
          </p:nvSpPr>
          <p:spPr bwMode="auto">
            <a:xfrm flipH="1">
              <a:off x="3840" y="2736"/>
              <a:ext cx="12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21"/>
            <p:cNvSpPr>
              <a:spLocks noChangeShapeType="1"/>
            </p:cNvSpPr>
            <p:nvPr/>
          </p:nvSpPr>
          <p:spPr bwMode="auto">
            <a:xfrm>
              <a:off x="3840" y="2736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arguments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Passing pointer gives ability to modify data at that address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In prototype/definition—argument has pointer type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For example: </a:t>
            </a:r>
            <a:r>
              <a:rPr lang="en-US" b="1">
                <a:latin typeface="Courier New" charset="0"/>
                <a:cs typeface="Courier New" charset="0"/>
              </a:rPr>
              <a:t>int 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int *</a:t>
            </a:r>
            <a:r>
              <a:rPr lang="en-US" b="1">
                <a:latin typeface="Courier New" charset="0"/>
                <a:cs typeface="Courier New" charset="0"/>
              </a:rPr>
              <a:t>addr_x);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When calling function, can pass explicit pointer or use address operator 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&amp;&lt;var&gt;</a:t>
            </a:r>
            <a:r>
              <a:rPr lang="en-US">
                <a:latin typeface="Arial" charset="0"/>
                <a:cs typeface="Courier New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Examples: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int x = 3;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int y = 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*xPtr = &amp;x;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int result1, result2;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result1 = f(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xPtr</a:t>
            </a:r>
            <a:r>
              <a:rPr lang="en-US" b="1">
                <a:latin typeface="Courier New" charset="0"/>
                <a:cs typeface="Courier New" charset="0"/>
              </a:rPr>
              <a:t>);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result2 = 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&amp;y</a:t>
            </a:r>
            <a:r>
              <a:rPr lang="en-US" b="1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6E807F-F9AE-5B49-87DB-F5EB40D3A89E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9886D-E67C-B942-BC6A-5E7E7955E96B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61AF14-C707-AB40-A504-4543379387AB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7B8D18-5F31-9047-B184-B5A8C6437887}" type="datetime1">
              <a:rPr lang="en-US" sz="1200">
                <a:latin typeface="Garamond" charset="0"/>
                <a:cs typeface="Arial" charset="0"/>
              </a:rPr>
              <a:pPr/>
              <a:t>10/6/16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7958</TotalTime>
  <Words>1137</Words>
  <Application>Microsoft Macintosh PowerPoint</Application>
  <PresentationFormat>On-screen Show (4:3)</PresentationFormat>
  <Paragraphs>361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Edge</vt:lpstr>
      <vt:lpstr>EECE.2160 ECE Application Programming</vt:lpstr>
      <vt:lpstr>Lecture outline</vt:lpstr>
      <vt:lpstr>Justifying pass by address</vt:lpstr>
      <vt:lpstr>Pointers</vt:lpstr>
      <vt:lpstr>Pointer example</vt:lpstr>
      <vt:lpstr>Pointer assignment</vt:lpstr>
      <vt:lpstr>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1605</cp:revision>
  <dcterms:created xsi:type="dcterms:W3CDTF">2006-04-03T05:03:01Z</dcterms:created>
  <dcterms:modified xsi:type="dcterms:W3CDTF">2016-10-06T18:48:17Z</dcterms:modified>
</cp:coreProperties>
</file>