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92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463" r:id="rId4"/>
    <p:sldId id="466" r:id="rId5"/>
    <p:sldId id="467" r:id="rId6"/>
    <p:sldId id="468" r:id="rId7"/>
    <p:sldId id="464" r:id="rId8"/>
    <p:sldId id="465" r:id="rId9"/>
    <p:sldId id="385" r:id="rId10"/>
    <p:sldId id="461" r:id="rId11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843" autoAdjust="0"/>
    <p:restoredTop sz="89522" autoAdjust="0"/>
  </p:normalViewPr>
  <p:slideViewPr>
    <p:cSldViewPr>
      <p:cViewPr varScale="1">
        <p:scale>
          <a:sx n="82" d="100"/>
          <a:sy n="82" d="100"/>
        </p:scale>
        <p:origin x="1824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5" d="100"/>
          <a:sy n="75" d="100"/>
        </p:scale>
        <p:origin x="-1548" y="-8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handoutMaster" Target="handoutMasters/handoutMaster1.xml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3" Type="http://schemas.microsoft.com/office/2016/11/relationships/changesInfo" Target="changesInfos/changesInfo1.xml"/><Relationship Id="rId10" Type="http://schemas.openxmlformats.org/officeDocument/2006/relationships/slide" Target="slides/slide9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eiger, Michael J" userId="13cae92b-b37c-450b-a449-82fcae19569d" providerId="ADAL" clId="{4B70DDBA-29B0-4313-B362-959ACCDE4482}"/>
    <pc:docChg chg="delSld modSld">
      <pc:chgData name="Geiger, Michael J" userId="13cae92b-b37c-450b-a449-82fcae19569d" providerId="ADAL" clId="{4B70DDBA-29B0-4313-B362-959ACCDE4482}" dt="2019-02-11T15:55:46.416" v="97" actId="2696"/>
      <pc:docMkLst>
        <pc:docMk/>
      </pc:docMkLst>
      <pc:sldChg chg="modSp">
        <pc:chgData name="Geiger, Michael J" userId="13cae92b-b37c-450b-a449-82fcae19569d" providerId="ADAL" clId="{4B70DDBA-29B0-4313-B362-959ACCDE4482}" dt="2019-02-11T15:55:03.542" v="1" actId="20577"/>
        <pc:sldMkLst>
          <pc:docMk/>
          <pc:sldMk cId="0" sldId="256"/>
        </pc:sldMkLst>
        <pc:spChg chg="mod">
          <ac:chgData name="Geiger, Michael J" userId="13cae92b-b37c-450b-a449-82fcae19569d" providerId="ADAL" clId="{4B70DDBA-29B0-4313-B362-959ACCDE4482}" dt="2019-02-11T15:55:03.542" v="1" actId="20577"/>
          <ac:spMkLst>
            <pc:docMk/>
            <pc:sldMk cId="0" sldId="256"/>
            <ac:spMk id="3075" creationId="{00000000-0000-0000-0000-000000000000}"/>
          </ac:spMkLst>
        </pc:spChg>
      </pc:sldChg>
      <pc:sldChg chg="modSp">
        <pc:chgData name="Geiger, Michael J" userId="13cae92b-b37c-450b-a449-82fcae19569d" providerId="ADAL" clId="{4B70DDBA-29B0-4313-B362-959ACCDE4482}" dt="2019-02-11T15:55:42.831" v="96" actId="20577"/>
        <pc:sldMkLst>
          <pc:docMk/>
          <pc:sldMk cId="0" sldId="257"/>
        </pc:sldMkLst>
        <pc:spChg chg="mod">
          <ac:chgData name="Geiger, Michael J" userId="13cae92b-b37c-450b-a449-82fcae19569d" providerId="ADAL" clId="{4B70DDBA-29B0-4313-B362-959ACCDE4482}" dt="2019-02-11T15:55:42.831" v="96" actId="20577"/>
          <ac:spMkLst>
            <pc:docMk/>
            <pc:sldMk cId="0" sldId="257"/>
            <ac:spMk id="4099" creationId="{00000000-0000-0000-0000-000000000000}"/>
          </ac:spMkLst>
        </pc:spChg>
      </pc:sldChg>
      <pc:sldChg chg="del">
        <pc:chgData name="Geiger, Michael J" userId="13cae92b-b37c-450b-a449-82fcae19569d" providerId="ADAL" clId="{4B70DDBA-29B0-4313-B362-959ACCDE4482}" dt="2019-02-11T15:55:46.416" v="97" actId="2696"/>
        <pc:sldMkLst>
          <pc:docMk/>
          <pc:sldMk cId="610699745" sldId="419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ABA2F21-F15B-E342-9114-50BEDBE0508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49659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8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0D8D728-0E1B-5948-9614-5C28E8BA371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60187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371192DB-C40F-5747-9547-ACED72E03579}" type="slidenum">
              <a:rPr lang="en-US"/>
              <a:pPr/>
              <a:t>2</a:t>
            </a:fld>
            <a:endParaRPr lang="en-US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47222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4290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6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3276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5052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E79BCCE-893A-4BC8-874E-7F9865094B96}" type="datetime1">
              <a:rPr lang="en-US" smtClean="0"/>
              <a:t>2/11/19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Operating Systems: Lecture 8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EB30DB-1162-9C49-B8C5-04F23F6D330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5213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FAE47C6-87BF-4BD7-AC0F-A657636F7420}" type="datetime1">
              <a:rPr lang="en-US" smtClean="0"/>
              <a:t>2/11/19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Operating Systems: Lecture 8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0E88C0B-2D3D-8F4F-8D58-E142EF8FCAE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37629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FE6D68-2B76-4684-9EEA-FAA09DDF8F0E}" type="datetime1">
              <a:rPr lang="en-US" smtClean="0"/>
              <a:t>2/11/19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Operating Systems: Lecture 8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8077AC6-D456-C645-9D18-CB10EBB2F82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7199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8229600" cy="24177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713163"/>
            <a:ext cx="8229600" cy="24177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24A5510-305B-4458-8EFD-0E7AAC9B5091}" type="datetime1">
              <a:rPr lang="en-US" smtClean="0"/>
              <a:t>2/11/19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Operating Systems: Lecture 8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1BE0F1F-2016-AB47-89E8-85EB545AF70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1429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E588DE-3C82-4C00-ACBC-339281ADFCBE}" type="datetime1">
              <a:rPr lang="en-US" smtClean="0"/>
              <a:t>2/11/19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Operating Systems: Lecture 8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CF41C28-608F-1744-BA7B-883A698450F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4356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4431EA9-079B-4A12-8E9F-99F06673F064}" type="datetime1">
              <a:rPr lang="en-US" smtClean="0"/>
              <a:t>2/11/19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Operating Systems: Lecture 8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07D84A-D9E1-964C-B1EF-5C5C24A64F2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6813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FBE3EE-DF11-442A-8304-2BE46F21A23D}" type="datetime1">
              <a:rPr lang="en-US" smtClean="0"/>
              <a:t>2/11/19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Operating Systems: Lecture 8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65128F6-75BF-EB48-B5DF-6B7193C5492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611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F526C6B-5E2A-4A75-AC69-9AF952F035F0}" type="datetime1">
              <a:rPr lang="en-US" smtClean="0"/>
              <a:t>2/11/19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Operating Systems: Lecture 8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5766FD-8371-0D43-B157-ACE940524EB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7815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C7E85D-A58A-4F96-8A2B-B701D17CA1E8}" type="datetime1">
              <a:rPr lang="en-US" smtClean="0"/>
              <a:t>2/11/19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Operating Systems: Lecture 8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C9DFB4-BB63-2E4C-98DC-E7560E7AE71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1738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7AE0CB3-4127-4366-ADE2-3012D05A846D}" type="datetime1">
              <a:rPr lang="en-US" smtClean="0"/>
              <a:t>2/11/19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Operating Systems: Lecture 8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28733E-2813-BD40-9E9A-9C3DDCF59C7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4618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258CA8E-92FC-4138-B282-E5F79197AB07}" type="datetime1">
              <a:rPr lang="en-US" smtClean="0"/>
              <a:t>2/11/19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Operating Systems: Lecture 8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A1AEF5-A6D0-8343-8DB9-986E296C340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785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C10FA0-37A1-48BE-B5AC-DCAA1FD3DFE6}" type="datetime1">
              <a:rPr lang="en-US" smtClean="0"/>
              <a:t>2/11/19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Operating Systems: Lecture 8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CED29A-583A-E14B-925A-0EBF63183D8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2753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E7931A-E9AF-4A4D-AB63-5F0AC692B5EE}" type="datetime1">
              <a:rPr lang="en-US" smtClean="0"/>
              <a:t>2/11/19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Operating Systems: Lecture 8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8792EE8-07C5-384F-B825-8DA5A1E4B67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1965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712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43000"/>
            <a:ext cx="8229600" cy="498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266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Garamond" charset="0"/>
              </a:defRPr>
            </a:lvl1pPr>
          </a:lstStyle>
          <a:p>
            <a:fld id="{23E0457B-F371-4143-949A-D21891FEA47C}" type="datetime1">
              <a:rPr lang="en-US" smtClean="0"/>
              <a:t>2/11/19</a:t>
            </a:fld>
            <a:endParaRPr lang="en-US"/>
          </a:p>
        </p:txBody>
      </p:sp>
      <p:sp>
        <p:nvSpPr>
          <p:cNvPr id="3266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  <a:ea typeface="+mn-ea"/>
                <a:cs typeface="Arial" charset="0"/>
              </a:defRPr>
            </a:lvl1pPr>
          </a:lstStyle>
          <a:p>
            <a:pPr>
              <a:defRPr/>
            </a:pPr>
            <a:r>
              <a:rPr lang="en-US" altLang="en-US"/>
              <a:t>Operating Systems: Lecture 8</a:t>
            </a:r>
          </a:p>
        </p:txBody>
      </p:sp>
      <p:sp>
        <p:nvSpPr>
          <p:cNvPr id="3266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Garamond" charset="0"/>
              </a:defRPr>
            </a:lvl1pPr>
          </a:lstStyle>
          <a:p>
            <a:fld id="{FEFDC01F-0D3D-ED42-A821-F35DC9695E9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93" r:id="rId1"/>
    <p:sldLayoutId id="2147484381" r:id="rId2"/>
    <p:sldLayoutId id="2147484382" r:id="rId3"/>
    <p:sldLayoutId id="2147484383" r:id="rId4"/>
    <p:sldLayoutId id="2147484384" r:id="rId5"/>
    <p:sldLayoutId id="2147484385" r:id="rId6"/>
    <p:sldLayoutId id="2147484386" r:id="rId7"/>
    <p:sldLayoutId id="2147484387" r:id="rId8"/>
    <p:sldLayoutId id="2147484388" r:id="rId9"/>
    <p:sldLayoutId id="2147484389" r:id="rId10"/>
    <p:sldLayoutId id="2147484390" r:id="rId11"/>
    <p:sldLayoutId id="2147484391" r:id="rId12"/>
    <p:sldLayoutId id="2147484392" r:id="rId13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30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charset="0"/>
        <a:buChar char="q"/>
        <a:defRPr sz="2600">
          <a:solidFill>
            <a:schemeClr val="tx1"/>
          </a:solidFill>
          <a:latin typeface="+mn-lt"/>
          <a:ea typeface="ＭＳ Ｐゴシック" charset="0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2200">
          <a:solidFill>
            <a:schemeClr val="tx1"/>
          </a:solidFill>
          <a:latin typeface="+mn-lt"/>
          <a:ea typeface="ＭＳ Ｐゴシック" charset="0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0"/>
        <a:buChar char="q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0"/>
        <a:buChar char="§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295400"/>
            <a:ext cx="7623175" cy="2133600"/>
          </a:xfrm>
        </p:spPr>
        <p:txBody>
          <a:bodyPr/>
          <a:lstStyle/>
          <a:p>
            <a:pPr algn="ctr" eaLnBrk="1" hangingPunct="1"/>
            <a:r>
              <a:rPr lang="en-US" sz="4600" dirty="0">
                <a:latin typeface="Garamond" charset="0"/>
              </a:rPr>
              <a:t>EECE.4810/EECE.5730</a:t>
            </a:r>
            <a:br>
              <a:rPr lang="en-US" sz="4600" dirty="0">
                <a:latin typeface="Garamond" charset="0"/>
              </a:rPr>
            </a:br>
            <a:r>
              <a:rPr lang="en-US" sz="4600" dirty="0">
                <a:latin typeface="Garamond" charset="0"/>
              </a:rPr>
              <a:t>Operating Systems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3505200"/>
            <a:ext cx="9144000" cy="3048000"/>
          </a:xfrm>
        </p:spPr>
        <p:txBody>
          <a:bodyPr>
            <a:normAutofit/>
          </a:bodyPr>
          <a:lstStyle/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Arial" charset="0"/>
              </a:rPr>
              <a:t>Instructor:  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Arial" charset="0"/>
              </a:rPr>
              <a:t>Dr. Michael Geiger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Arial" charset="0"/>
              </a:rPr>
              <a:t>Spring 2019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b="1" dirty="0">
                <a:solidFill>
                  <a:srgbClr val="0000FF"/>
                </a:solidFill>
                <a:latin typeface="Arial" charset="0"/>
              </a:rPr>
              <a:t>Lecture 9: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Arial" charset="0"/>
              </a:rPr>
              <a:t>Threads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endParaRPr lang="en-US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Acknowledgements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These slides are adapted from the following sources:</a:t>
            </a:r>
          </a:p>
          <a:p>
            <a:pPr lvl="1"/>
            <a:r>
              <a:rPr lang="en-US" dirty="0" err="1"/>
              <a:t>Silberschatz</a:t>
            </a:r>
            <a:r>
              <a:rPr lang="en-US" dirty="0"/>
              <a:t>, Galvin, &amp; Gagne, </a:t>
            </a:r>
            <a:r>
              <a:rPr lang="en-US" i="1" dirty="0"/>
              <a:t>Operating Systems Concepts</a:t>
            </a:r>
            <a:r>
              <a:rPr lang="en-US" dirty="0"/>
              <a:t>, 9</a:t>
            </a:r>
            <a:r>
              <a:rPr lang="en-US" baseline="30000" dirty="0"/>
              <a:t>th</a:t>
            </a:r>
            <a:r>
              <a:rPr lang="en-US" dirty="0"/>
              <a:t> edition</a:t>
            </a:r>
          </a:p>
          <a:p>
            <a:pPr lvl="1"/>
            <a:r>
              <a:rPr lang="en-US" dirty="0"/>
              <a:t>Chen &amp; </a:t>
            </a:r>
            <a:r>
              <a:rPr lang="en-US" dirty="0" err="1"/>
              <a:t>Madhyastha</a:t>
            </a:r>
            <a:r>
              <a:rPr lang="en-US" dirty="0"/>
              <a:t>, EECS 482 lecture notes, University of Michigan, Fall 2016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BC0FA-C44B-4914-B85A-B1FF7971D1ED}" type="datetime1">
              <a:rPr lang="en-US" smtClean="0"/>
              <a:t>2/11/19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Operating Systems: Lecture 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7301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Lecture outline</a:t>
            </a:r>
          </a:p>
        </p:txBody>
      </p:sp>
      <p:sp>
        <p:nvSpPr>
          <p:cNvPr id="4099" name="Rectangle 5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Announcements/reminders</a:t>
            </a:r>
          </a:p>
          <a:p>
            <a:pPr lvl="1"/>
            <a:r>
              <a:rPr lang="en-US" dirty="0"/>
              <a:t>Program 1 due today</a:t>
            </a:r>
          </a:p>
          <a:p>
            <a:pPr lvl="2"/>
            <a:r>
              <a:rPr lang="en-US" dirty="0"/>
              <a:t>Write one program that does everything</a:t>
            </a:r>
          </a:p>
          <a:p>
            <a:pPr lvl="3"/>
            <a:r>
              <a:rPr lang="en-US" dirty="0"/>
              <a:t>Objective list is an outline that </a:t>
            </a:r>
            <a:r>
              <a:rPr lang="en-US" u="sng" dirty="0"/>
              <a:t>could</a:t>
            </a:r>
            <a:r>
              <a:rPr lang="en-US" dirty="0"/>
              <a:t> be used to guide development, but feel free to skip steps</a:t>
            </a:r>
          </a:p>
          <a:p>
            <a:pPr lvl="2"/>
            <a:r>
              <a:rPr lang="en-US" dirty="0"/>
              <a:t>If wait() returns -1, called from process without child</a:t>
            </a:r>
            <a:r>
              <a:rPr lang="en-US" dirty="0" smtClean="0"/>
              <a:t>!</a:t>
            </a:r>
          </a:p>
          <a:p>
            <a:pPr lvl="1"/>
            <a:r>
              <a:rPr lang="en-US" dirty="0" smtClean="0"/>
              <a:t>Please respond to the </a:t>
            </a:r>
            <a:r>
              <a:rPr lang="en-US" smtClean="0"/>
              <a:t>exam scheduling poll</a:t>
            </a:r>
            <a:endParaRPr lang="en-US" dirty="0"/>
          </a:p>
          <a:p>
            <a:pPr marL="344487" lvl="1" indent="0">
              <a:buNone/>
            </a:pPr>
            <a:endParaRPr lang="en-US" dirty="0"/>
          </a:p>
          <a:p>
            <a:r>
              <a:rPr lang="en-US" dirty="0"/>
              <a:t>Today’s lecture</a:t>
            </a:r>
          </a:p>
          <a:p>
            <a:pPr lvl="1"/>
            <a:r>
              <a:rPr lang="en-US" dirty="0"/>
              <a:t>Review: multithreading basics</a:t>
            </a:r>
          </a:p>
          <a:p>
            <a:pPr lvl="1"/>
            <a:r>
              <a:rPr lang="en-US" dirty="0"/>
              <a:t>Continue threading discussion</a:t>
            </a:r>
          </a:p>
          <a:p>
            <a:pPr lvl="1"/>
            <a:r>
              <a:rPr lang="en-US" dirty="0" err="1"/>
              <a:t>Pthread</a:t>
            </a:r>
            <a:r>
              <a:rPr lang="en-US" dirty="0"/>
              <a:t> example programs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DF3761FA-C196-4F15-89DF-9B33A95FE8B2}" type="datetime1">
              <a:rPr lang="en-US" smtClean="0">
                <a:latin typeface="Garamond"/>
              </a:rPr>
              <a:t>2/11/19</a:t>
            </a:fld>
            <a:endParaRPr lang="en-US" dirty="0">
              <a:latin typeface="Garamond"/>
              <a:cs typeface="Garamond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Operating Systems: Lecture 8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89D3E96A-8697-5D45-A3FC-286C4E3CE4E7}" type="slidenum">
              <a:rPr lang="en-US" smtClean="0">
                <a:latin typeface="Garamond"/>
                <a:cs typeface="Garamond"/>
              </a:rPr>
              <a:pPr/>
              <a:t>2</a:t>
            </a:fld>
            <a:endParaRPr lang="en-US" dirty="0">
              <a:latin typeface="Garamond"/>
              <a:cs typeface="Garamond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Review: Threads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Thread: active sequence of instructions</a:t>
            </a:r>
          </a:p>
          <a:p>
            <a:pPr lvl="1"/>
            <a:r>
              <a:rPr lang="en-US" dirty="0" smtClean="0"/>
              <a:t>Basic unit of CPU utilization</a:t>
            </a:r>
          </a:p>
          <a:p>
            <a:pPr lvl="1"/>
            <a:r>
              <a:rPr lang="en-US" dirty="0" smtClean="0"/>
              <a:t>Thread creation is lightweight</a:t>
            </a:r>
          </a:p>
          <a:p>
            <a:pPr lvl="1"/>
            <a:r>
              <a:rPr lang="en-US" dirty="0" smtClean="0"/>
              <a:t>Multiple threads in same process can share address space</a:t>
            </a:r>
          </a:p>
          <a:p>
            <a:pPr lvl="2"/>
            <a:r>
              <a:rPr lang="en-US" dirty="0" smtClean="0"/>
              <a:t>Each thread needs own PC, register copies, stack + SP</a:t>
            </a:r>
          </a:p>
          <a:p>
            <a:r>
              <a:rPr lang="en-US" dirty="0" smtClean="0"/>
              <a:t>Threads provide concurrency within application</a:t>
            </a:r>
          </a:p>
          <a:p>
            <a:pPr lvl="1"/>
            <a:r>
              <a:rPr lang="en-US" dirty="0" smtClean="0"/>
              <a:t>HW support necessary for parallelism</a:t>
            </a:r>
          </a:p>
          <a:p>
            <a:r>
              <a:rPr lang="en-US" dirty="0" smtClean="0"/>
              <a:t>Major issue: non-deterministic ordering</a:t>
            </a:r>
          </a:p>
          <a:p>
            <a:pPr lvl="1"/>
            <a:r>
              <a:rPr lang="en-US" dirty="0" smtClean="0"/>
              <a:t>Solutions require atomic operations</a:t>
            </a:r>
          </a:p>
          <a:p>
            <a:pPr lvl="1"/>
            <a:r>
              <a:rPr lang="en-US" dirty="0" smtClean="0"/>
              <a:t>Avoid race condition: solution depends on timing/ordering of earlier events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BE6B7-B0DA-944B-B7A2-BBD8AAB68701}" type="datetime1">
              <a:rPr lang="en-US" smtClean="0"/>
              <a:t>2/11/19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6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3585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u="sng" dirty="0"/>
              <a:t>Thread A</a:t>
            </a:r>
            <a:r>
              <a:rPr lang="en-US" dirty="0"/>
              <a:t>				</a:t>
            </a:r>
            <a:r>
              <a:rPr lang="en-US" u="sng" dirty="0"/>
              <a:t>Thread B</a:t>
            </a:r>
            <a:endParaRPr lang="en-US" dirty="0"/>
          </a:p>
          <a:p>
            <a:pPr marL="0" indent="0">
              <a:buNone/>
            </a:pPr>
            <a:r>
              <a:rPr lang="en-US" dirty="0" err="1">
                <a:latin typeface="Courier New"/>
                <a:cs typeface="Courier New"/>
              </a:rPr>
              <a:t>i</a:t>
            </a:r>
            <a:r>
              <a:rPr lang="en-US" dirty="0">
                <a:latin typeface="Courier New"/>
                <a:cs typeface="Courier New"/>
              </a:rPr>
              <a:t> = 0				</a:t>
            </a:r>
            <a:r>
              <a:rPr lang="en-US" dirty="0" err="1">
                <a:latin typeface="Courier New"/>
                <a:cs typeface="Courier New"/>
              </a:rPr>
              <a:t>i</a:t>
            </a:r>
            <a:r>
              <a:rPr lang="en-US" dirty="0">
                <a:latin typeface="Courier New"/>
                <a:cs typeface="Courier New"/>
              </a:rPr>
              <a:t> = 0</a:t>
            </a:r>
          </a:p>
          <a:p>
            <a:pPr marL="0" indent="0">
              <a:buNone/>
            </a:pPr>
            <a:r>
              <a:rPr lang="en-US" dirty="0">
                <a:latin typeface="Courier New"/>
                <a:cs typeface="Courier New"/>
              </a:rPr>
              <a:t>while (</a:t>
            </a:r>
            <a:r>
              <a:rPr lang="en-US" dirty="0" err="1">
                <a:latin typeface="Courier New"/>
                <a:cs typeface="Courier New"/>
              </a:rPr>
              <a:t>i</a:t>
            </a:r>
            <a:r>
              <a:rPr lang="en-US" dirty="0">
                <a:latin typeface="Courier New"/>
                <a:cs typeface="Courier New"/>
              </a:rPr>
              <a:t> &lt; 10)		while (</a:t>
            </a:r>
            <a:r>
              <a:rPr lang="en-US" dirty="0" err="1">
                <a:latin typeface="Courier New"/>
                <a:cs typeface="Courier New"/>
              </a:rPr>
              <a:t>i</a:t>
            </a:r>
            <a:r>
              <a:rPr lang="en-US" dirty="0">
                <a:latin typeface="Courier New"/>
                <a:cs typeface="Courier New"/>
              </a:rPr>
              <a:t> &gt; -10)</a:t>
            </a:r>
          </a:p>
          <a:p>
            <a:pPr marL="0" indent="0">
              <a:buNone/>
              <a:tabLst>
                <a:tab pos="461963" algn="l"/>
                <a:tab pos="5022850" algn="l"/>
              </a:tabLst>
            </a:pPr>
            <a:r>
              <a:rPr lang="en-US" dirty="0">
                <a:latin typeface="Courier New"/>
                <a:cs typeface="Courier New"/>
              </a:rPr>
              <a:t>	</a:t>
            </a:r>
            <a:r>
              <a:rPr lang="en-US" dirty="0" err="1">
                <a:latin typeface="Courier New"/>
                <a:cs typeface="Courier New"/>
              </a:rPr>
              <a:t>i</a:t>
            </a:r>
            <a:r>
              <a:rPr lang="en-US" dirty="0">
                <a:latin typeface="Courier New"/>
                <a:cs typeface="Courier New"/>
              </a:rPr>
              <a:t>++	</a:t>
            </a:r>
            <a:r>
              <a:rPr lang="en-US" dirty="0" err="1">
                <a:latin typeface="Courier New"/>
                <a:cs typeface="Courier New"/>
              </a:rPr>
              <a:t>i</a:t>
            </a:r>
            <a:r>
              <a:rPr lang="en-US">
                <a:latin typeface="Courier New"/>
                <a:cs typeface="Courier New"/>
              </a:rPr>
              <a:t>--</a:t>
            </a:r>
            <a:endParaRPr lang="en-US" dirty="0">
              <a:latin typeface="Courier New"/>
              <a:cs typeface="Courier New"/>
            </a:endParaRPr>
          </a:p>
          <a:p>
            <a:pPr marL="0" indent="0">
              <a:buNone/>
              <a:tabLst>
                <a:tab pos="461963" algn="l"/>
                <a:tab pos="4579938" algn="l"/>
                <a:tab pos="5022850" algn="l"/>
              </a:tabLst>
            </a:pPr>
            <a:r>
              <a:rPr lang="en-US" dirty="0">
                <a:latin typeface="Courier New"/>
                <a:cs typeface="Courier New"/>
              </a:rPr>
              <a:t>print “A done”	print “B done”</a:t>
            </a:r>
          </a:p>
          <a:p>
            <a:pPr marL="0" indent="0">
              <a:buNone/>
              <a:tabLst>
                <a:tab pos="461963" algn="l"/>
                <a:tab pos="4579938" algn="l"/>
                <a:tab pos="5022850" algn="l"/>
              </a:tabLst>
            </a:pPr>
            <a:endParaRPr lang="en-US" dirty="0">
              <a:latin typeface="Courier New"/>
              <a:cs typeface="Courier New"/>
            </a:endParaRPr>
          </a:p>
          <a:p>
            <a:r>
              <a:rPr lang="en-US" dirty="0"/>
              <a:t>Which thread finishes first?</a:t>
            </a:r>
          </a:p>
          <a:p>
            <a:r>
              <a:rPr lang="en-US" dirty="0"/>
              <a:t>Is winner guaranteed to print first?</a:t>
            </a:r>
          </a:p>
          <a:p>
            <a:r>
              <a:rPr lang="en-US" dirty="0"/>
              <a:t>Is it guaranteed that one thread will win?</a:t>
            </a:r>
          </a:p>
          <a:p>
            <a:pPr lvl="1"/>
            <a:r>
              <a:rPr lang="en-US" dirty="0"/>
              <a:t>What’s required to guarantee one thread will win?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E0B81-F7FA-45E2-9653-146DD3A7A12F}" type="datetime1">
              <a:rPr lang="en-US" smtClean="0"/>
              <a:t>2/11/19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Operating Systems: Lecture 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73430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Multithreaded debugging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Non-deterministic ordering makes debugging difficult</a:t>
            </a:r>
          </a:p>
          <a:p>
            <a:pPr lvl="1"/>
            <a:r>
              <a:rPr lang="en-US" dirty="0"/>
              <a:t>“</a:t>
            </a:r>
            <a:r>
              <a:rPr lang="en-US" dirty="0" err="1"/>
              <a:t>Heisenbug</a:t>
            </a:r>
            <a:r>
              <a:rPr lang="en-US" dirty="0"/>
              <a:t>”: bug that occurs non-deterministically</a:t>
            </a:r>
          </a:p>
          <a:p>
            <a:r>
              <a:rPr lang="en-US" dirty="0"/>
              <a:t>All possible </a:t>
            </a:r>
            <a:r>
              <a:rPr lang="en-US" dirty="0" err="1"/>
              <a:t>interleavings</a:t>
            </a:r>
            <a:r>
              <a:rPr lang="en-US" dirty="0"/>
              <a:t> must be correct</a:t>
            </a:r>
          </a:p>
          <a:p>
            <a:pPr lvl="1"/>
            <a:r>
              <a:rPr lang="en-US" dirty="0">
                <a:solidFill>
                  <a:srgbClr val="0000FF"/>
                </a:solidFill>
              </a:rPr>
              <a:t>Race condition</a:t>
            </a:r>
            <a:r>
              <a:rPr lang="en-US" dirty="0"/>
              <a:t>: output/result dependent on timing or ordering of earlier events</a:t>
            </a:r>
          </a:p>
          <a:p>
            <a:pPr lvl="1"/>
            <a:r>
              <a:rPr lang="en-US" dirty="0"/>
              <a:t>Becomes bug when unanticipated ordering occurs</a:t>
            </a:r>
          </a:p>
          <a:p>
            <a:r>
              <a:rPr lang="en-US" dirty="0"/>
              <a:t>Potentially disastrous consequences</a:t>
            </a:r>
          </a:p>
          <a:p>
            <a:pPr lvl="1"/>
            <a:r>
              <a:rPr lang="en-US" dirty="0"/>
              <a:t>Over-radiation in Therac-25</a:t>
            </a:r>
          </a:p>
          <a:p>
            <a:pPr lvl="2"/>
            <a:r>
              <a:rPr lang="en-US" dirty="0"/>
              <a:t>2 modes of operation: direct low-power radiation, high-powered radiation + safeguards</a:t>
            </a:r>
          </a:p>
          <a:p>
            <a:pPr lvl="2"/>
            <a:r>
              <a:rPr lang="en-US" dirty="0"/>
              <a:t>Race condition activated high-powered beam w/o safeguards</a:t>
            </a:r>
          </a:p>
          <a:p>
            <a:pPr lvl="1"/>
            <a:r>
              <a:rPr lang="en-US" dirty="0"/>
              <a:t>Northeast blackout of 2003</a:t>
            </a:r>
          </a:p>
          <a:p>
            <a:pPr lvl="2"/>
            <a:r>
              <a:rPr lang="en-US" dirty="0"/>
              <a:t>Race condition in control software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5A2FC-674E-436F-90D0-AA6463A8FBFF}" type="datetime1">
              <a:rPr lang="en-US" smtClean="0"/>
              <a:t>2/11/19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Operating Systems: Lecture 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2206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Synchronization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Constrain </a:t>
            </a:r>
            <a:r>
              <a:rPr lang="en-US" dirty="0" err="1"/>
              <a:t>interleavings</a:t>
            </a:r>
            <a:r>
              <a:rPr lang="en-US" dirty="0"/>
              <a:t> between threads</a:t>
            </a:r>
          </a:p>
          <a:p>
            <a:pPr lvl="1"/>
            <a:r>
              <a:rPr lang="en-US" dirty="0"/>
              <a:t>Goal: force all possible </a:t>
            </a:r>
            <a:r>
              <a:rPr lang="en-US" dirty="0" err="1"/>
              <a:t>interleavings</a:t>
            </a:r>
            <a:r>
              <a:rPr lang="en-US" dirty="0"/>
              <a:t> to produce correct result</a:t>
            </a:r>
          </a:p>
          <a:p>
            <a:pPr lvl="1"/>
            <a:r>
              <a:rPr lang="en-US" dirty="0"/>
              <a:t>Correct concurrent program should work regardless of processor speed</a:t>
            </a:r>
          </a:p>
          <a:p>
            <a:r>
              <a:rPr lang="en-US" dirty="0"/>
              <a:t>Try to constrain as little as possible</a:t>
            </a:r>
          </a:p>
          <a:p>
            <a:pPr lvl="1"/>
            <a:r>
              <a:rPr lang="en-US" dirty="0"/>
              <a:t>Some events are independent—order irrelevant</a:t>
            </a:r>
          </a:p>
          <a:p>
            <a:pPr lvl="1"/>
            <a:r>
              <a:rPr lang="en-US" dirty="0"/>
              <a:t>Order only matters in dependent events</a:t>
            </a:r>
          </a:p>
          <a:p>
            <a:r>
              <a:rPr lang="en-US" dirty="0">
                <a:solidFill>
                  <a:srgbClr val="0000FF"/>
                </a:solidFill>
              </a:rPr>
              <a:t>Synchronization</a:t>
            </a:r>
            <a:r>
              <a:rPr lang="en-US" dirty="0"/>
              <a:t>: Controlling execution and order of threads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4276D-E6AE-480D-9C9E-A5C8E7DB3BA8}" type="datetime1">
              <a:rPr lang="en-US" smtClean="0"/>
              <a:t>2/11/19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Operating Systems: Lecture 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5521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Pthreads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POSIX thread API (</a:t>
            </a:r>
            <a:r>
              <a:rPr lang="en-US" dirty="0" err="1" smtClean="0"/>
              <a:t>Pthreads</a:t>
            </a:r>
            <a:r>
              <a:rPr lang="en-US" dirty="0" smtClean="0"/>
              <a:t>) supported on most systems</a:t>
            </a:r>
          </a:p>
          <a:p>
            <a:r>
              <a:rPr lang="en-US" dirty="0" smtClean="0"/>
              <a:t>Necessary functions included in &lt;</a:t>
            </a:r>
            <a:r>
              <a:rPr lang="en-US" dirty="0" err="1" smtClean="0"/>
              <a:t>pthread.h</a:t>
            </a:r>
            <a:r>
              <a:rPr lang="en-US" dirty="0" smtClean="0"/>
              <a:t>&gt;</a:t>
            </a:r>
          </a:p>
          <a:p>
            <a:pPr lvl="1"/>
            <a:r>
              <a:rPr lang="en-US" dirty="0" smtClean="0"/>
              <a:t>Files may need to be compiled with –</a:t>
            </a:r>
            <a:r>
              <a:rPr lang="en-US" dirty="0" err="1" smtClean="0"/>
              <a:t>pthread</a:t>
            </a:r>
            <a:r>
              <a:rPr lang="en-US" dirty="0" smtClean="0"/>
              <a:t> or   –</a:t>
            </a:r>
            <a:r>
              <a:rPr lang="en-US" dirty="0" err="1" smtClean="0"/>
              <a:t>lpthread</a:t>
            </a:r>
            <a:r>
              <a:rPr lang="en-US" dirty="0" smtClean="0"/>
              <a:t> option</a:t>
            </a:r>
          </a:p>
          <a:p>
            <a:r>
              <a:rPr lang="en-US" dirty="0" smtClean="0"/>
              <a:t>Library contains functions for:</a:t>
            </a:r>
          </a:p>
          <a:p>
            <a:pPr lvl="1"/>
            <a:r>
              <a:rPr lang="en-US" dirty="0" smtClean="0"/>
              <a:t>Thread creation and termination</a:t>
            </a:r>
          </a:p>
          <a:p>
            <a:pPr lvl="1"/>
            <a:r>
              <a:rPr lang="en-US" dirty="0" smtClean="0"/>
              <a:t>Thread joining (forced waiting </a:t>
            </a:r>
            <a:r>
              <a:rPr lang="en-US" dirty="0" smtClean="0">
                <a:sym typeface="Wingdings"/>
              </a:rPr>
              <a:t> simple synch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Synchronization (locks, condition variables, barriers)</a:t>
            </a:r>
          </a:p>
          <a:p>
            <a:pPr lvl="1"/>
            <a:r>
              <a:rPr lang="en-US" dirty="0" smtClean="0"/>
              <a:t>Other thread management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FC7DC-99C5-B841-BC67-A822311DD890}" type="datetime1">
              <a:rPr lang="en-US" smtClean="0"/>
              <a:t>2/11/19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6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74138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Pthread</a:t>
            </a:r>
            <a:r>
              <a:rPr lang="en-US" dirty="0" smtClean="0"/>
              <a:t>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Three example programs</a:t>
            </a:r>
          </a:p>
          <a:p>
            <a:r>
              <a:rPr lang="en-US" dirty="0" smtClean="0"/>
              <a:t>Functions covered</a:t>
            </a:r>
          </a:p>
          <a:p>
            <a:pPr lvl="1"/>
            <a:r>
              <a:rPr lang="en-US" dirty="0" err="1" smtClean="0"/>
              <a:t>pthread_create</a:t>
            </a:r>
            <a:r>
              <a:rPr lang="en-US" dirty="0" smtClean="0"/>
              <a:t>(thread, </a:t>
            </a:r>
            <a:r>
              <a:rPr lang="en-US" dirty="0" err="1" smtClean="0"/>
              <a:t>attr</a:t>
            </a:r>
            <a:r>
              <a:rPr lang="en-US" dirty="0" smtClean="0"/>
              <a:t>, </a:t>
            </a:r>
            <a:r>
              <a:rPr lang="en-US" dirty="0" err="1" smtClean="0"/>
              <a:t>start_routine</a:t>
            </a:r>
            <a:r>
              <a:rPr lang="en-US" dirty="0" smtClean="0"/>
              <a:t>, </a:t>
            </a:r>
            <a:r>
              <a:rPr lang="en-US" dirty="0" err="1" smtClean="0"/>
              <a:t>arg</a:t>
            </a:r>
            <a:r>
              <a:rPr lang="en-US" dirty="0" smtClean="0"/>
              <a:t>)</a:t>
            </a:r>
          </a:p>
          <a:p>
            <a:pPr lvl="1"/>
            <a:r>
              <a:rPr lang="en-US" dirty="0" err="1" smtClean="0"/>
              <a:t>pthread_exit</a:t>
            </a:r>
            <a:r>
              <a:rPr lang="en-US" dirty="0" smtClean="0"/>
              <a:t>(status)</a:t>
            </a:r>
          </a:p>
          <a:p>
            <a:pPr lvl="1"/>
            <a:r>
              <a:rPr lang="en-US" dirty="0" err="1" smtClean="0"/>
              <a:t>pthread_join</a:t>
            </a:r>
            <a:r>
              <a:rPr lang="en-US" dirty="0" smtClean="0"/>
              <a:t>(thread, status)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FC7DC-99C5-B841-BC67-A822311DD890}" type="datetime1">
              <a:rPr lang="en-US" smtClean="0"/>
              <a:t>2/11/19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Operating Systems: Lecture 6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0367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Final notes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Next time</a:t>
            </a:r>
          </a:p>
          <a:p>
            <a:pPr lvl="1"/>
            <a:r>
              <a:rPr lang="en-US" dirty="0" smtClean="0"/>
              <a:t>Detailed </a:t>
            </a:r>
            <a:r>
              <a:rPr lang="en-US" dirty="0"/>
              <a:t>synchronization discussion</a:t>
            </a:r>
          </a:p>
          <a:p>
            <a:r>
              <a:rPr lang="en-US" dirty="0"/>
              <a:t>Reminders:</a:t>
            </a:r>
          </a:p>
          <a:p>
            <a:pPr lvl="1"/>
            <a:r>
              <a:rPr lang="en-US" dirty="0"/>
              <a:t>Program 1 due </a:t>
            </a:r>
            <a:r>
              <a:rPr lang="en-US" dirty="0" smtClean="0"/>
              <a:t>today</a:t>
            </a:r>
            <a:endParaRPr lang="en-US" dirty="0"/>
          </a:p>
          <a:p>
            <a:pPr lvl="2"/>
            <a:r>
              <a:rPr lang="en-US" dirty="0"/>
              <a:t>Write one program that does everything</a:t>
            </a:r>
          </a:p>
          <a:p>
            <a:pPr lvl="3"/>
            <a:r>
              <a:rPr lang="en-US" dirty="0"/>
              <a:t>Objective list is an outline that </a:t>
            </a:r>
            <a:r>
              <a:rPr lang="en-US" u="sng" dirty="0"/>
              <a:t>could</a:t>
            </a:r>
            <a:r>
              <a:rPr lang="en-US" dirty="0"/>
              <a:t> be used to guide development, but feel free to skip steps</a:t>
            </a:r>
          </a:p>
          <a:p>
            <a:pPr lvl="2"/>
            <a:r>
              <a:rPr lang="en-US" dirty="0"/>
              <a:t>If wait() returns -1, called from process without child!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AD02A891-8EEF-4A9E-AFF9-65CC350FD070}" type="datetime1">
              <a:rPr lang="en-US" smtClean="0">
                <a:latin typeface="+mj-lt"/>
              </a:rPr>
              <a:t>2/11/19</a:t>
            </a:fld>
            <a:endParaRPr lang="en-US" dirty="0">
              <a:latin typeface="+mj-lt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Operating Systems: Lecture 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654581FB-8797-014C-8491-7A0C59EBED1B}" type="slidenum">
              <a:rPr lang="en-US" smtClean="0">
                <a:latin typeface="+mj-lt"/>
              </a:rPr>
              <a:pPr/>
              <a:t>9</a:t>
            </a:fld>
            <a:endParaRPr lang="en-US" dirty="0">
              <a:latin typeface="+mj-l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Edge">
  <a:themeElements>
    <a:clrScheme name="Edge 8">
      <a:dk1>
        <a:srgbClr val="000000"/>
      </a:dk1>
      <a:lt1>
        <a:srgbClr val="FFFFFF"/>
      </a:lt1>
      <a:dk2>
        <a:srgbClr val="CC0000"/>
      </a:dk2>
      <a:lt2>
        <a:srgbClr val="666699"/>
      </a:lt2>
      <a:accent1>
        <a:srgbClr val="808080"/>
      </a:accent1>
      <a:accent2>
        <a:srgbClr val="999933"/>
      </a:accent2>
      <a:accent3>
        <a:srgbClr val="FFFFFF"/>
      </a:accent3>
      <a:accent4>
        <a:srgbClr val="000000"/>
      </a:accent4>
      <a:accent5>
        <a:srgbClr val="C0C0C0"/>
      </a:accent5>
      <a:accent6>
        <a:srgbClr val="8A8A2D"/>
      </a:accent6>
      <a:hlink>
        <a:srgbClr val="4C6D80"/>
      </a:hlink>
      <a:folHlink>
        <a:srgbClr val="B2B2B2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9705</TotalTime>
  <Words>507</Words>
  <Application>Microsoft Macintosh PowerPoint</Application>
  <PresentationFormat>On-screen Show (4:3)</PresentationFormat>
  <Paragraphs>116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Courier New</vt:lpstr>
      <vt:lpstr>Garamond</vt:lpstr>
      <vt:lpstr>ＭＳ Ｐゴシック</vt:lpstr>
      <vt:lpstr>Wingdings</vt:lpstr>
      <vt:lpstr>Arial</vt:lpstr>
      <vt:lpstr>Edge</vt:lpstr>
      <vt:lpstr>EECE.4810/EECE.5730 Operating Systems</vt:lpstr>
      <vt:lpstr>Lecture outline</vt:lpstr>
      <vt:lpstr>Review: Threads</vt:lpstr>
      <vt:lpstr>Example</vt:lpstr>
      <vt:lpstr>Multithreaded debugging</vt:lpstr>
      <vt:lpstr>Synchronization</vt:lpstr>
      <vt:lpstr>Pthreads</vt:lpstr>
      <vt:lpstr>Pthread examples</vt:lpstr>
      <vt:lpstr>Final notes</vt:lpstr>
      <vt:lpstr>Acknowledgements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ECE Application Programming</dc:title>
  <dc:creator>geigerm</dc:creator>
  <cp:lastModifiedBy>Geiger, Michael J</cp:lastModifiedBy>
  <cp:revision>2604</cp:revision>
  <dcterms:created xsi:type="dcterms:W3CDTF">2006-04-03T05:03:01Z</dcterms:created>
  <dcterms:modified xsi:type="dcterms:W3CDTF">2019-02-11T19:03:46Z</dcterms:modified>
</cp:coreProperties>
</file>