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38" r:id="rId4"/>
    <p:sldId id="413" r:id="rId5"/>
    <p:sldId id="431" r:id="rId6"/>
    <p:sldId id="432" r:id="rId7"/>
    <p:sldId id="433" r:id="rId8"/>
    <p:sldId id="434" r:id="rId9"/>
    <p:sldId id="439" r:id="rId10"/>
    <p:sldId id="428" r:id="rId11"/>
    <p:sldId id="435" r:id="rId12"/>
    <p:sldId id="436" r:id="rId13"/>
    <p:sldId id="437" r:id="rId14"/>
    <p:sldId id="385" r:id="rId15"/>
    <p:sldId id="418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4" autoAdjust="0"/>
    <p:restoredTop sz="89522" autoAdjust="0"/>
  </p:normalViewPr>
  <p:slideViewPr>
    <p:cSldViewPr>
      <p:cViewPr varScale="1">
        <p:scale>
          <a:sx n="82" d="100"/>
          <a:sy n="82" d="100"/>
        </p:scale>
        <p:origin x="18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7" Type="http://schemas.microsoft.com/office/2016/11/relationships/changesInfo" Target="changesInfos/changesInfo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002D748-6701-438D-9EA9-B006FE700DA5}"/>
    <pc:docChg chg="modSld">
      <pc:chgData name="Geiger, Michael J" userId="13cae92b-b37c-450b-a449-82fcae19569d" providerId="ADAL" clId="{A002D748-6701-438D-9EA9-B006FE700DA5}" dt="2019-01-30T16:02:36.389" v="4" actId="20577"/>
      <pc:docMkLst>
        <pc:docMk/>
      </pc:docMkLst>
      <pc:sldChg chg="modSp">
        <pc:chgData name="Geiger, Michael J" userId="13cae92b-b37c-450b-a449-82fcae19569d" providerId="ADAL" clId="{A002D748-6701-438D-9EA9-B006FE700DA5}" dt="2019-01-30T16:02:36.389" v="4" actId="20577"/>
        <pc:sldMkLst>
          <pc:docMk/>
          <pc:sldMk cId="0" sldId="257"/>
        </pc:sldMkLst>
        <pc:spChg chg="mod">
          <ac:chgData name="Geiger, Michael J" userId="13cae92b-b37c-450b-a449-82fcae19569d" providerId="ADAL" clId="{A002D748-6701-438D-9EA9-B006FE700DA5}" dt="2019-01-30T16:02:36.389" v="4" actId="20577"/>
          <ac:spMkLst>
            <pc:docMk/>
            <pc:sldMk cId="0" sldId="257"/>
            <ac:spMk id="409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7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8D728-0E1B-5948-9614-5C28E8BA37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5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4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9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66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0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D02CF-509F-984E-89F9-E7A0521FA934}" type="datetime1">
              <a:rPr lang="en-US" smtClean="0"/>
              <a:t>1/30/19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FECA1-6C1E-824F-A0C3-2A733057C6F2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53ED7-38D6-144E-822F-8E6DC9FACA00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F09C6D-4931-5742-85F9-4FCFD2135D80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74844-A783-2842-B9A4-6763108E12AD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5923D-F797-0F43-ACAE-AEFB25AAEC19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B11DC-5DEB-4240-BC24-909BF7098422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9BA8F-BD66-8644-9076-B2088B545CE3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5792AF-0C85-6B4B-A4DB-546159A6DCCD}" type="datetime1">
              <a:rPr lang="en-US" smtClean="0"/>
              <a:t>1/30/19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007FB-8B92-7D41-8DB5-0A312ED045BF}" type="datetime1">
              <a:rPr lang="en-US" smtClean="0"/>
              <a:t>1/30/19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3B98A-9BDC-F147-9546-2DEA54B55C1E}" type="datetime1">
              <a:rPr lang="en-US" smtClean="0"/>
              <a:t>1/30/19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E694E-77C0-EE40-BFDF-AE35389CAA10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1B47E-09FD-AC42-856C-01A1C6D3B624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B29C185-F0B9-604A-B128-E943A668CBAB}" type="datetime1">
              <a:rPr lang="en-US" smtClean="0"/>
              <a:t>1/30/19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Processes and process management (</a:t>
            </a:r>
            <a:r>
              <a:rPr lang="en-US" dirty="0" err="1">
                <a:latin typeface="Arial" charset="0"/>
              </a:rPr>
              <a:t>cont</a:t>
            </a:r>
            <a:r>
              <a:rPr lang="en-US" dirty="0">
                <a:latin typeface="Arial" charset="0"/>
              </a:rPr>
              <a:t>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Forking Separate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pid_t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 fork();		// Create a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&lt; 0) {	// Error occurred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fprintf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stderr</a:t>
            </a:r>
            <a:r>
              <a:rPr lang="en-US" sz="1600" b="1" dirty="0">
                <a:latin typeface="Courier New"/>
                <a:cs typeface="Courier New"/>
              </a:rPr>
              <a:t>, "Fork failed");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	return 1;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is-I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if (</a:t>
            </a:r>
            <a:r>
              <a:rPr lang="en-US" sz="1600" b="1" dirty="0" err="1">
                <a:latin typeface="Courier New"/>
                <a:cs typeface="Courier New"/>
              </a:rPr>
              <a:t>pid</a:t>
            </a:r>
            <a:r>
              <a:rPr lang="en-US" sz="1600" b="1" dirty="0">
                <a:latin typeface="Courier New"/>
                <a:cs typeface="Courier New"/>
              </a:rPr>
              <a:t> == 0) {	// Child process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("Child: listing of current directory\n\n");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execlp</a:t>
            </a:r>
            <a:r>
              <a:rPr lang="en-US" sz="1600" b="1" dirty="0">
                <a:latin typeface="Courier New"/>
                <a:cs typeface="Courier New"/>
              </a:rPr>
              <a:t>("/bin/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"</a:t>
            </a:r>
            <a:r>
              <a:rPr lang="en-US" sz="1600" b="1" dirty="0" err="1">
                <a:latin typeface="Courier New"/>
                <a:cs typeface="Courier New"/>
              </a:rPr>
              <a:t>ls</a:t>
            </a:r>
            <a:r>
              <a:rPr lang="en-US" sz="1600" b="1" dirty="0">
                <a:latin typeface="Courier New"/>
                <a:cs typeface="Courier New"/>
              </a:rPr>
              <a:t>", NULL);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else {		// Parent process—wait for child to complete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("Parent: waits for child to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wait(NULL);		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	</a:t>
            </a:r>
            <a:r>
              <a:rPr lang="en-US" sz="1600" b="1" dirty="0" err="1">
                <a:latin typeface="Courier New"/>
                <a:cs typeface="Courier New"/>
              </a:rPr>
              <a:t>printf</a:t>
            </a:r>
            <a:r>
              <a:rPr lang="en-US" sz="1600" b="1" dirty="0">
                <a:latin typeface="Courier New"/>
                <a:cs typeface="Courier New"/>
              </a:rPr>
              <a:t>("Child complete\n\n");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	return 0;</a:t>
            </a:r>
          </a:p>
          <a:p>
            <a:pPr marL="0" indent="0">
              <a:buNone/>
              <a:tabLst>
                <a:tab pos="230188" algn="l"/>
                <a:tab pos="461963" algn="l"/>
                <a:tab pos="692150" algn="l"/>
              </a:tabLst>
            </a:pPr>
            <a:r>
              <a:rPr lang="en-US" sz="16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4435-C047-414E-B66D-6BB5A4762C89}" type="datetime1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1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Process ends using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system call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May be explicit, implicit (return from main 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  <a:sym typeface="Wingdings"/>
              </a:rPr>
              <a:t> </a:t>
            </a:r>
            <a:r>
              <a:rPr lang="en-US" b="1" dirty="0">
                <a:latin typeface="Courier New"/>
                <a:ea typeface="MS PGothic" charset="0"/>
                <a:cs typeface="Courier New"/>
                <a:sym typeface="Wingdings"/>
              </a:rPr>
              <a:t>exit()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  <a:sym typeface="Wingdings"/>
              </a:rPr>
              <a:t>)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Returns  status data from child to parent (via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Process’</a:t>
            </a:r>
            <a:r>
              <a:rPr lang="en-US" altLang="ja-JP" dirty="0">
                <a:latin typeface="Helvetica" charset="0"/>
                <a:ea typeface="MS PGothic" charset="0"/>
              </a:rPr>
              <a:t> resources are </a:t>
            </a:r>
            <a:r>
              <a:rPr lang="en-US" altLang="ja-JP" dirty="0" err="1">
                <a:latin typeface="Helvetica" charset="0"/>
                <a:ea typeface="MS PGothic" charset="0"/>
              </a:rPr>
              <a:t>deallocated</a:t>
            </a:r>
            <a:r>
              <a:rPr lang="en-US" altLang="ja-JP" dirty="0">
                <a:latin typeface="Helvetica" charset="0"/>
                <a:ea typeface="MS PGothic" charset="0"/>
              </a:rPr>
              <a:t> by operating system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abort()</a:t>
            </a:r>
            <a:r>
              <a:rPr lang="en-US" dirty="0">
                <a:latin typeface="Helvetica" charset="0"/>
                <a:ea typeface="MS PGothic" charset="0"/>
                <a:cs typeface="Courier New" charset="0"/>
              </a:rPr>
              <a:t> executing child process if:</a:t>
            </a:r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has exceeded allocated resources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Task assigned to child is no longer required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Parent exiting and </a:t>
            </a:r>
            <a:r>
              <a:rPr lang="en-US">
                <a:latin typeface="Helvetica" charset="0"/>
                <a:ea typeface="MS PGothic" charset="0"/>
              </a:rPr>
              <a:t>OS may </a:t>
            </a:r>
            <a:r>
              <a:rPr lang="en-US" dirty="0">
                <a:latin typeface="Helvetica" charset="0"/>
                <a:ea typeface="MS PGothic" charset="0"/>
              </a:rPr>
              <a:t>not allow child to continue if parent terminates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Not true in Linux, for example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OS initiates cascading termination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2BF1-9398-0943-BD97-0870803E53BD}" type="datetime1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27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Process Termination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Parent may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for child termination</a:t>
            </a:r>
          </a:p>
          <a:p>
            <a:pPr lvl="1"/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returns child PID, passes return status through pointer argument</a:t>
            </a:r>
            <a:endParaRPr lang="en-US" b="1" dirty="0">
              <a:solidFill>
                <a:srgbClr val="000000"/>
              </a:solidFill>
              <a:latin typeface="Courier New" charset="0"/>
              <a:ea typeface="MS PGothic" charset="0"/>
              <a:cs typeface="Courier New" charset="0"/>
            </a:endParaRPr>
          </a:p>
          <a:p>
            <a:pPr>
              <a:buFont typeface="Monotype Sorts" charset="0"/>
              <a:buNone/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pid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= wait(&amp;status); 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child terminates before parent invokes </a:t>
            </a:r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, process is a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zombie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If parent terminated without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, process is an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orphan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Return status must be checked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In Linux, orphans assigned </a:t>
            </a:r>
            <a:r>
              <a:rPr lang="en-US" b="1" dirty="0" err="1">
                <a:latin typeface="Courier New"/>
                <a:ea typeface="MS PGothic" charset="0"/>
                <a:cs typeface="Courier New"/>
              </a:rPr>
              <a:t>init</a:t>
            </a:r>
            <a:r>
              <a:rPr lang="en-US" dirty="0">
                <a:latin typeface="Helvetica" charset="0"/>
                <a:ea typeface="MS PGothic" charset="0"/>
              </a:rPr>
              <a:t> as parent</a:t>
            </a:r>
          </a:p>
          <a:p>
            <a:pPr marL="344487" lvl="1" indent="0"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9860-C42A-5A4C-A833-EB91577510D3}" type="datetime1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termination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What’s downside of zombie processes?</a:t>
            </a:r>
          </a:p>
          <a:p>
            <a:pPr lvl="1"/>
            <a:r>
              <a:rPr lang="en-US" dirty="0"/>
              <a:t>Unnecessary clutter and use of resources</a:t>
            </a:r>
          </a:p>
          <a:p>
            <a:pPr lvl="1"/>
            <a:r>
              <a:rPr lang="en-US" dirty="0"/>
              <a:t>Worst case: fill process table</a:t>
            </a:r>
          </a:p>
          <a:p>
            <a:r>
              <a:rPr lang="en-US" dirty="0"/>
              <a:t>Any reason to allow orphan processes?</a:t>
            </a:r>
          </a:p>
          <a:p>
            <a:pPr lvl="1"/>
            <a:r>
              <a:rPr lang="en-US" dirty="0"/>
              <a:t>Long running process not requiring user</a:t>
            </a:r>
          </a:p>
          <a:p>
            <a:pPr lvl="1"/>
            <a:r>
              <a:rPr lang="en-US" dirty="0"/>
              <a:t>Indefinitely running background process (daemon)</a:t>
            </a:r>
          </a:p>
          <a:p>
            <a:pPr lvl="2"/>
            <a:r>
              <a:rPr lang="en-US" dirty="0"/>
              <a:t>Examples: respond to network requests (i.e. </a:t>
            </a:r>
            <a:r>
              <a:rPr lang="en-US" dirty="0" err="1"/>
              <a:t>sshd</a:t>
            </a:r>
            <a:r>
              <a:rPr lang="en-US" dirty="0"/>
              <a:t>), system logging (</a:t>
            </a:r>
            <a:r>
              <a:rPr lang="en-US" dirty="0" err="1"/>
              <a:t>syslogd</a:t>
            </a:r>
            <a:r>
              <a:rPr lang="en-US" dirty="0"/>
              <a:t>)</a:t>
            </a:r>
          </a:p>
          <a:p>
            <a:r>
              <a:rPr lang="en-US" dirty="0"/>
              <a:t>Can 1 process be both zombie &amp; orphan?</a:t>
            </a:r>
          </a:p>
          <a:p>
            <a:pPr lvl="1"/>
            <a:r>
              <a:rPr lang="en-US" dirty="0"/>
              <a:t>Sure—child terminates first, then parent terminates without wait</a:t>
            </a:r>
          </a:p>
          <a:p>
            <a:pPr lvl="1"/>
            <a:r>
              <a:rPr lang="en-US" dirty="0"/>
              <a:t>On UNIX system </a:t>
            </a:r>
            <a:r>
              <a:rPr lang="en-US" dirty="0" err="1"/>
              <a:t>init</a:t>
            </a:r>
            <a:r>
              <a:rPr lang="en-US" dirty="0"/>
              <a:t> “adopts” orphans to ensure exit status collected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F5BD-3B75-B444-80B4-4B15874817CF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2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/>
              <a:t>Inter-process communication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1 to be posted; due 2/11</a:t>
            </a:r>
          </a:p>
          <a:p>
            <a:pPr lvl="2"/>
            <a:r>
              <a:rPr lang="en-US" dirty="0"/>
              <a:t>Will introduce in class Friday</a:t>
            </a:r>
          </a:p>
          <a:p>
            <a:pPr lvl="2"/>
            <a:r>
              <a:rPr lang="en-US" dirty="0"/>
              <a:t>Will include details for logging in/remote access</a:t>
            </a:r>
          </a:p>
          <a:p>
            <a:pPr lvl="1"/>
            <a:r>
              <a:rPr lang="en-US" dirty="0"/>
              <a:t>Office hours for Santosh: M/</a:t>
            </a:r>
            <a:r>
              <a:rPr lang="en-US" dirty="0" err="1"/>
              <a:t>Th</a:t>
            </a:r>
            <a:r>
              <a:rPr lang="en-US" dirty="0"/>
              <a:t> 11:30 AM-1:30 PM</a:t>
            </a:r>
          </a:p>
          <a:p>
            <a:pPr lvl="2"/>
            <a:r>
              <a:rPr lang="en-US" dirty="0"/>
              <a:t>Hours will be in Linux lab (Ball 410)</a:t>
            </a:r>
          </a:p>
          <a:p>
            <a:pPr lvl="2"/>
            <a:r>
              <a:rPr lang="en-US" dirty="0"/>
              <a:t>Will get card access for everyone ASAP</a:t>
            </a:r>
          </a:p>
          <a:p>
            <a:pPr lvl="1"/>
            <a:r>
              <a:rPr lang="en-US" dirty="0"/>
              <a:t>Need to schedule in-class exams</a:t>
            </a:r>
          </a:p>
          <a:p>
            <a:pPr lvl="2"/>
            <a:r>
              <a:rPr lang="en-US" dirty="0"/>
              <a:t>Original plan won’t work; poll to be posted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283C55-D511-F14D-BCA7-E16B0F7FBC55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0DEE-E07C-5F46-A339-707B290994D2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Announcements/reminders</a:t>
            </a:r>
            <a:endParaRPr lang="en-US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/>
              <a:t>1 to be posted; due </a:t>
            </a:r>
            <a:r>
              <a:rPr lang="en-US" dirty="0" smtClean="0"/>
              <a:t>2/11</a:t>
            </a:r>
          </a:p>
          <a:p>
            <a:pPr lvl="1"/>
            <a:r>
              <a:rPr lang="en-US" dirty="0" smtClean="0"/>
              <a:t>Will introduce in class Friday</a:t>
            </a:r>
          </a:p>
          <a:p>
            <a:pPr lvl="1"/>
            <a:r>
              <a:rPr lang="en-US" dirty="0" smtClean="0"/>
              <a:t>Will include details for logging in/remote access</a:t>
            </a:r>
            <a:endParaRPr lang="en-US" dirty="0"/>
          </a:p>
          <a:p>
            <a:r>
              <a:rPr lang="en-US" dirty="0"/>
              <a:t>Office hours for Santosh: M/Th 11:30 AM-1:30 PM</a:t>
            </a:r>
          </a:p>
          <a:p>
            <a:pPr lvl="1"/>
            <a:r>
              <a:rPr lang="en-US" dirty="0"/>
              <a:t>Hours will be in Linux lab (Ball 410)</a:t>
            </a:r>
          </a:p>
          <a:p>
            <a:pPr lvl="1"/>
            <a:r>
              <a:rPr lang="en-US" dirty="0"/>
              <a:t>Will get card access for everyone </a:t>
            </a:r>
            <a:r>
              <a:rPr lang="en-US" dirty="0" smtClean="0"/>
              <a:t>ASAP</a:t>
            </a:r>
            <a:endParaRPr lang="en-US" dirty="0"/>
          </a:p>
          <a:p>
            <a:r>
              <a:rPr lang="en-US" dirty="0"/>
              <a:t>Need to schedule in-class exams</a:t>
            </a:r>
          </a:p>
          <a:p>
            <a:pPr lvl="1"/>
            <a:r>
              <a:rPr lang="en-US" dirty="0"/>
              <a:t>Original plan won’t work; poll to be posted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471F7AA-AF8B-0E41-B94B-DFCCF78FFC09}" type="datetime1">
              <a:rPr lang="en-US" smtClean="0">
                <a:latin typeface="Garamond"/>
              </a:rPr>
              <a:t>1/30/19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Using return value of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fork()</a:t>
            </a:r>
          </a:p>
          <a:p>
            <a:pPr lvl="1"/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wait()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Operating on processes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exec()</a:t>
            </a:r>
            <a:r>
              <a:rPr lang="en-US" dirty="0" smtClean="0"/>
              <a:t> calls to start new processes</a:t>
            </a:r>
          </a:p>
          <a:p>
            <a:pPr lvl="1"/>
            <a:r>
              <a:rPr lang="en-US" dirty="0" smtClean="0"/>
              <a:t>Process termination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A763-54EB-FE47-88EF-14F6AFFC22C6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/>
                <a:ea typeface="MS PGothic" charset="0"/>
                <a:cs typeface="Garamond"/>
              </a:rPr>
              <a:t>Review: Process </a:t>
            </a:r>
            <a:r>
              <a:rPr lang="en-US" dirty="0" smtClean="0">
                <a:latin typeface="Garamond"/>
                <a:ea typeface="MS PGothic" charset="0"/>
                <a:cs typeface="Garamond"/>
              </a:rPr>
              <a:t>creation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352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Address space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Child duplicate of parent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Same code/data (initially), different location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Could run same program; could load new program</a:t>
            </a:r>
          </a:p>
          <a:p>
            <a:r>
              <a:rPr lang="en-US" dirty="0">
                <a:latin typeface="Helvetica" charset="0"/>
                <a:ea typeface="MS PGothic" charset="0"/>
              </a:rPr>
              <a:t>UNIX examples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 </a:t>
            </a:r>
            <a:r>
              <a:rPr lang="en-US" dirty="0">
                <a:latin typeface="Helvetica" charset="0"/>
                <a:ea typeface="MS PGothic" charset="0"/>
              </a:rPr>
              <a:t>system call creates new process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exec()</a:t>
            </a:r>
            <a:r>
              <a:rPr lang="en-US" dirty="0">
                <a:latin typeface="Helvetica" charset="0"/>
                <a:ea typeface="MS PGothic" charset="0"/>
              </a:rPr>
              <a:t> system call used after a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fork()</a:t>
            </a:r>
            <a:r>
              <a:rPr lang="en-US" dirty="0">
                <a:latin typeface="Helvetica" charset="0"/>
                <a:ea typeface="MS PGothic" charset="0"/>
              </a:rPr>
              <a:t> to replace the process’</a:t>
            </a:r>
            <a:r>
              <a:rPr lang="en-US" altLang="ja-JP" dirty="0">
                <a:latin typeface="Helvetica" charset="0"/>
                <a:ea typeface="MS PGothic" charset="0"/>
              </a:rPr>
              <a:t> memory space with a new program</a:t>
            </a:r>
          </a:p>
          <a:p>
            <a:pPr lvl="1"/>
            <a:r>
              <a:rPr lang="en-US" b="1" dirty="0">
                <a:latin typeface="Courier New"/>
                <a:ea typeface="MS PGothic" charset="0"/>
                <a:cs typeface="Courier New"/>
              </a:rPr>
              <a:t>wait()</a:t>
            </a:r>
            <a:r>
              <a:rPr lang="en-US" dirty="0">
                <a:latin typeface="Helvetica" charset="0"/>
                <a:ea typeface="MS PGothic" charset="0"/>
              </a:rPr>
              <a:t> system call ensures child complete before parent continues/exits</a:t>
            </a:r>
          </a:p>
        </p:txBody>
      </p:sp>
      <p:pic>
        <p:nvPicPr>
          <p:cNvPr id="25604" name="Picture 4" descr="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4479925"/>
            <a:ext cx="64198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20DFFBE-FB15-4354-8143-48398BA9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ADA4-F759-9644-96CC-D9A8BC998EF4}" type="datetime1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94A5742-8AE5-4E06-8BA5-9B71D378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06AA35-36A8-44FE-A2C4-92885C422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9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fork</a:t>
            </a:r>
            <a:r>
              <a:rPr lang="en-US" dirty="0"/>
              <a:t>() and wait()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return value is:</a:t>
            </a:r>
          </a:p>
          <a:p>
            <a:pPr lvl="1"/>
            <a:r>
              <a:rPr lang="en-US" dirty="0"/>
              <a:t>&lt;0 if </a:t>
            </a:r>
            <a:r>
              <a:rPr lang="en-US" dirty="0">
                <a:latin typeface="Courier New"/>
                <a:cs typeface="Courier New"/>
              </a:rPr>
              <a:t>fork()</a:t>
            </a:r>
            <a:r>
              <a:rPr lang="en-US" dirty="0"/>
              <a:t> fails (no child created)</a:t>
            </a:r>
          </a:p>
          <a:p>
            <a:pPr lvl="1"/>
            <a:r>
              <a:rPr lang="en-US" dirty="0"/>
              <a:t>0 within child process</a:t>
            </a:r>
          </a:p>
          <a:p>
            <a:pPr lvl="1"/>
            <a:r>
              <a:rPr lang="en-US" dirty="0"/>
              <a:t>PID of child (&gt;0) within parent process</a:t>
            </a:r>
          </a:p>
          <a:p>
            <a:r>
              <a:rPr lang="en-US" dirty="0"/>
              <a:t>Can use to differentiate child from parent</a:t>
            </a:r>
          </a:p>
          <a:p>
            <a:pPr lvl="1"/>
            <a:r>
              <a:rPr lang="en-US" dirty="0"/>
              <a:t>Run same program but use conditional statement to send parent/child down different paths</a:t>
            </a:r>
          </a:p>
          <a:p>
            <a:r>
              <a:rPr lang="en-US" dirty="0">
                <a:latin typeface="Courier New"/>
                <a:cs typeface="Courier New"/>
              </a:rPr>
              <a:t>wait()</a:t>
            </a:r>
            <a:r>
              <a:rPr lang="en-US" dirty="0"/>
              <a:t> system call allows parent to wait for child to finish execution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5C04-9A1F-4C49-BD70-0DEEA04EA6F3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9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fork()/wait()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[5] = {0,1,2,3,4};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main()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int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pid_t</a:t>
            </a:r>
            <a:r>
              <a:rPr lang="en-US" sz="3400" dirty="0">
                <a:latin typeface="Courier New"/>
                <a:cs typeface="Courier New"/>
              </a:rPr>
              <a:t> 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 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if (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for (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= 0;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&lt; 5;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 *= -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printf</a:t>
            </a:r>
            <a:r>
              <a:rPr lang="en-US" sz="3400" dirty="0">
                <a:latin typeface="Courier New"/>
                <a:cs typeface="Courier New"/>
              </a:rPr>
              <a:t>("CHILD: %d\n",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else if (</a:t>
            </a:r>
            <a:r>
              <a:rPr lang="en-US" sz="3400" dirty="0" err="1">
                <a:latin typeface="Courier New"/>
                <a:cs typeface="Courier New"/>
              </a:rPr>
              <a:t>pid</a:t>
            </a:r>
            <a:r>
              <a:rPr lang="en-US" sz="3400" dirty="0">
                <a:latin typeface="Courier New"/>
                <a:cs typeface="Courier New"/>
              </a:rPr>
              <a:t> &gt; 0) {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wait(NULL);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for (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= 0;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 &lt; 5; 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++)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		</a:t>
            </a:r>
            <a:r>
              <a:rPr lang="en-US" sz="3400" dirty="0" err="1">
                <a:latin typeface="Courier New"/>
                <a:cs typeface="Courier New"/>
              </a:rPr>
              <a:t>printf</a:t>
            </a:r>
            <a:r>
              <a:rPr lang="en-US" sz="3400" dirty="0">
                <a:latin typeface="Courier New"/>
                <a:cs typeface="Courier New"/>
              </a:rPr>
              <a:t>("PARENT: %d\n", </a:t>
            </a:r>
            <a:r>
              <a:rPr lang="en-US" sz="3400" dirty="0" err="1">
                <a:latin typeface="Courier New"/>
                <a:cs typeface="Courier New"/>
              </a:rPr>
              <a:t>nums</a:t>
            </a:r>
            <a:r>
              <a:rPr lang="en-US" sz="3400" dirty="0">
                <a:latin typeface="Courier New"/>
                <a:cs typeface="Courier New"/>
              </a:rPr>
              <a:t>[</a:t>
            </a:r>
            <a:r>
              <a:rPr lang="en-US" sz="3400" dirty="0" err="1">
                <a:latin typeface="Courier New"/>
                <a:cs typeface="Courier New"/>
              </a:rPr>
              <a:t>i</a:t>
            </a:r>
            <a:r>
              <a:rPr lang="en-US" sz="3400" dirty="0">
                <a:latin typeface="Courier New"/>
                <a:cs typeface="Courier New"/>
              </a:rPr>
              <a:t>]);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	}</a:t>
            </a:r>
          </a:p>
          <a:p>
            <a:pPr marL="0" indent="0">
              <a:buNone/>
              <a:tabLst>
                <a:tab pos="404813" algn="l"/>
                <a:tab pos="692150" algn="l"/>
                <a:tab pos="923925" algn="l"/>
              </a:tabLst>
            </a:pPr>
            <a:r>
              <a:rPr lang="en-US" sz="34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2FF3-C5C5-2F45-A5CF-0BBE176512ED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fork()/wait()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Since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fork()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/>
              <a:t>copies </a:t>
            </a:r>
            <a:r>
              <a:rPr lang="en-US" u="sng" dirty="0"/>
              <a:t>all</a:t>
            </a:r>
            <a:r>
              <a:rPr lang="en-US" dirty="0"/>
              <a:t> data from </a:t>
            </a:r>
            <a:r>
              <a:rPr lang="en-US" dirty="0" smtClean="0"/>
              <a:t>parent, </a:t>
            </a:r>
            <a:r>
              <a:rPr lang="en-US" dirty="0"/>
              <a:t>parent and child each get own copy</a:t>
            </a:r>
          </a:p>
          <a:p>
            <a:pPr lvl="1"/>
            <a:r>
              <a:rPr lang="en-US" dirty="0"/>
              <a:t>Doesn’t matter if data are local or global</a:t>
            </a:r>
          </a:p>
          <a:p>
            <a:r>
              <a:rPr lang="en-US" dirty="0" err="1">
                <a:latin typeface="Courier New"/>
                <a:cs typeface="Courier New"/>
              </a:rPr>
              <a:t>nums</a:t>
            </a:r>
            <a:r>
              <a:rPr lang="en-US" dirty="0">
                <a:latin typeface="Courier New"/>
                <a:cs typeface="Courier New"/>
              </a:rPr>
              <a:t>[]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/>
              <a:t>array only changed in child</a:t>
            </a:r>
          </a:p>
          <a:p>
            <a:r>
              <a:rPr lang="en-US" dirty="0"/>
              <a:t>Parent doesn’t print its array until child done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/>
                <a:cs typeface="Arial"/>
              </a:rPr>
              <a:t>So, output is: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-4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-9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CHILD: -16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1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2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3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PARENT: 4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EDB46-B8A8-7B4D-9442-FBFA73E4F534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9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Starting new program: exec system calls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start new program, replace address space of current process with new process</a:t>
            </a:r>
          </a:p>
          <a:p>
            <a:r>
              <a:rPr lang="en-US" dirty="0"/>
              <a:t>On UNIX systems, use exec system calls</a:t>
            </a:r>
          </a:p>
          <a:p>
            <a:r>
              <a:rPr lang="en-US" dirty="0"/>
              <a:t>Family of functions allowing you to specify</a:t>
            </a:r>
          </a:p>
          <a:p>
            <a:pPr lvl="1"/>
            <a:r>
              <a:rPr lang="en-US" dirty="0"/>
              <a:t>Location of executable</a:t>
            </a:r>
          </a:p>
          <a:p>
            <a:pPr lvl="2"/>
            <a:r>
              <a:rPr lang="en-US" dirty="0" err="1"/>
              <a:t>execlp</a:t>
            </a:r>
            <a:r>
              <a:rPr lang="en-US" dirty="0"/>
              <a:t>(), </a:t>
            </a:r>
            <a:r>
              <a:rPr lang="en-US" dirty="0" err="1"/>
              <a:t>execvp</a:t>
            </a:r>
            <a:r>
              <a:rPr lang="en-US" dirty="0"/>
              <a:t>() don’t require full path</a:t>
            </a:r>
          </a:p>
          <a:p>
            <a:pPr lvl="1"/>
            <a:r>
              <a:rPr lang="en-US" dirty="0"/>
              <a:t>Command line arguments to executable, either as</a:t>
            </a:r>
          </a:p>
          <a:p>
            <a:pPr lvl="2"/>
            <a:r>
              <a:rPr lang="en-US" dirty="0"/>
              <a:t>Separate strings passed to </a:t>
            </a:r>
            <a:r>
              <a:rPr lang="en-US" dirty="0" err="1"/>
              <a:t>execl</a:t>
            </a:r>
            <a:r>
              <a:rPr lang="en-US" dirty="0"/>
              <a:t>(), </a:t>
            </a:r>
            <a:r>
              <a:rPr lang="en-US" dirty="0" err="1"/>
              <a:t>execle</a:t>
            </a:r>
            <a:r>
              <a:rPr lang="en-US" dirty="0"/>
              <a:t>(), </a:t>
            </a:r>
            <a:r>
              <a:rPr lang="en-US" dirty="0" err="1"/>
              <a:t>execlp</a:t>
            </a:r>
            <a:r>
              <a:rPr lang="en-US" dirty="0"/>
              <a:t>()</a:t>
            </a:r>
          </a:p>
          <a:p>
            <a:pPr lvl="2"/>
            <a:r>
              <a:rPr lang="en-US" dirty="0"/>
              <a:t>Array of strings passed to </a:t>
            </a:r>
            <a:r>
              <a:rPr lang="en-US" dirty="0" err="1"/>
              <a:t>execv</a:t>
            </a:r>
            <a:r>
              <a:rPr lang="en-US" dirty="0"/>
              <a:t>(), </a:t>
            </a:r>
            <a:r>
              <a:rPr lang="en-US" dirty="0" err="1"/>
              <a:t>execve</a:t>
            </a:r>
            <a:r>
              <a:rPr lang="en-US" dirty="0"/>
              <a:t>(), </a:t>
            </a:r>
            <a:r>
              <a:rPr lang="en-US" dirty="0" err="1"/>
              <a:t>execvp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Optional list of new environment variables</a:t>
            </a:r>
          </a:p>
          <a:p>
            <a:pPr marL="671512" lvl="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8B1D9-0FB6-854D-BF59-E251CC0C4251}" type="datetime1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Provide arguments to executable at start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./program1 2 3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ccess arguments in main() if written as: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main(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, char **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) { </a:t>
            </a:r>
          </a:p>
          <a:p>
            <a:pPr marL="0" indent="0"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mr-IN" dirty="0" smtClean="0"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arg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ument </a:t>
            </a:r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ount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# of arguments—would be 3 in example above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Executable name is first “argument”</a:t>
            </a:r>
          </a:p>
          <a:p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arg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ument </a:t>
            </a:r>
            <a:r>
              <a:rPr lang="en-US" u="sng" dirty="0" smtClean="0">
                <a:latin typeface="Arial" charset="0"/>
                <a:ea typeface="Arial" charset="0"/>
                <a:cs typeface="Arial" charset="0"/>
              </a:rPr>
              <a:t>v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ector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List of strings containing arguments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So, in example,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[0] = "./program1"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[1] = "2"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argv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[2] = "3"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D63F-1DDD-CC43-81B5-78F180249D85}" type="datetime1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6384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8015</TotalTime>
  <Words>903</Words>
  <Application>Microsoft Macintosh PowerPoint</Application>
  <PresentationFormat>On-screen Show (4:3)</PresentationFormat>
  <Paragraphs>212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Courier New</vt:lpstr>
      <vt:lpstr>Garamond</vt:lpstr>
      <vt:lpstr>Helvetica</vt:lpstr>
      <vt:lpstr>Monotype Sorts</vt:lpstr>
      <vt:lpstr>MS PGothic</vt:lpstr>
      <vt:lpstr>ＭＳ Ｐゴシック</vt:lpstr>
      <vt:lpstr>Wingdings</vt:lpstr>
      <vt:lpstr>Arial</vt:lpstr>
      <vt:lpstr>Edge</vt:lpstr>
      <vt:lpstr>EECE.4810/EECE.5730 Operating Systems</vt:lpstr>
      <vt:lpstr>Announcements/reminders</vt:lpstr>
      <vt:lpstr>Lecture outline</vt:lpstr>
      <vt:lpstr>Review: Process creation</vt:lpstr>
      <vt:lpstr>Review: fork() and wait()</vt:lpstr>
      <vt:lpstr>Review: fork()/wait()</vt:lpstr>
      <vt:lpstr>Review: fork()/wait() solution</vt:lpstr>
      <vt:lpstr>Starting new program: exec system calls</vt:lpstr>
      <vt:lpstr>Command line arguments</vt:lpstr>
      <vt:lpstr>Forking Separate Process</vt:lpstr>
      <vt:lpstr>Process Termination</vt:lpstr>
      <vt:lpstr>Process Termination</vt:lpstr>
      <vt:lpstr>Process termination questions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2093</cp:revision>
  <dcterms:created xsi:type="dcterms:W3CDTF">2006-04-03T05:03:01Z</dcterms:created>
  <dcterms:modified xsi:type="dcterms:W3CDTF">2019-01-30T18:44:10Z</dcterms:modified>
</cp:coreProperties>
</file>