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1016" r:id="rId4"/>
    <p:sldId id="268" r:id="rId5"/>
    <p:sldId id="269" r:id="rId6"/>
    <p:sldId id="270" r:id="rId7"/>
    <p:sldId id="271" r:id="rId8"/>
    <p:sldId id="1050" r:id="rId9"/>
    <p:sldId id="1051" r:id="rId10"/>
    <p:sldId id="1052" r:id="rId11"/>
    <p:sldId id="1053" r:id="rId12"/>
    <p:sldId id="1054" r:id="rId13"/>
    <p:sldId id="1055" r:id="rId14"/>
    <p:sldId id="1056" r:id="rId15"/>
    <p:sldId id="1057" r:id="rId16"/>
    <p:sldId id="1058" r:id="rId17"/>
    <p:sldId id="1059" r:id="rId18"/>
    <p:sldId id="1060" r:id="rId19"/>
    <p:sldId id="1061" r:id="rId20"/>
    <p:sldId id="1062" r:id="rId21"/>
    <p:sldId id="1064" r:id="rId22"/>
    <p:sldId id="1065" r:id="rId23"/>
    <p:sldId id="1066" r:id="rId24"/>
    <p:sldId id="1069" r:id="rId25"/>
    <p:sldId id="732" r:id="rId26"/>
    <p:sldId id="1071" r:id="rId27"/>
    <p:sldId id="1072" r:id="rId28"/>
    <p:sldId id="1073" r:id="rId29"/>
    <p:sldId id="1074" r:id="rId30"/>
    <p:sldId id="1075" r:id="rId31"/>
    <p:sldId id="1076" r:id="rId32"/>
    <p:sldId id="1077" r:id="rId33"/>
    <p:sldId id="1033" r:id="rId34"/>
    <p:sldId id="1034" r:id="rId35"/>
    <p:sldId id="620" r:id="rId36"/>
    <p:sldId id="547" r:id="rId3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79D6D-0F8B-4BD3-B54A-90F34FCD1EFA}" v="4" dt="2019-05-03T03:27:29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 autoAdjust="0"/>
    <p:restoredTop sz="89583" autoAdjust="0"/>
  </p:normalViewPr>
  <p:slideViewPr>
    <p:cSldViewPr>
      <p:cViewPr varScale="1">
        <p:scale>
          <a:sx n="78" d="100"/>
          <a:sy n="78" d="100"/>
        </p:scale>
        <p:origin x="114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iger, Michael J" userId="13cae92b-b37c-450b-a449-82fcae19569d" providerId="ADAL" clId="{EF579D6D-0F8B-4BD3-B54A-90F34FCD1EFA}"/>
    <pc:docChg chg="custSel addSld delSld modSld">
      <pc:chgData name="Geiger, Michael J" userId="13cae92b-b37c-450b-a449-82fcae19569d" providerId="ADAL" clId="{EF579D6D-0F8B-4BD3-B54A-90F34FCD1EFA}" dt="2019-05-03T18:27:44.175" v="185" actId="2696"/>
      <pc:docMkLst>
        <pc:docMk/>
      </pc:docMkLst>
      <pc:sldChg chg="modSp">
        <pc:chgData name="Geiger, Michael J" userId="13cae92b-b37c-450b-a449-82fcae19569d" providerId="ADAL" clId="{EF579D6D-0F8B-4BD3-B54A-90F34FCD1EFA}" dt="2019-05-03T03:13:07.137" v="5" actId="20577"/>
        <pc:sldMkLst>
          <pc:docMk/>
          <pc:sldMk cId="0" sldId="256"/>
        </pc:sldMkLst>
        <pc:spChg chg="mod">
          <ac:chgData name="Geiger, Michael J" userId="13cae92b-b37c-450b-a449-82fcae19569d" providerId="ADAL" clId="{EF579D6D-0F8B-4BD3-B54A-90F34FCD1EFA}" dt="2019-05-03T03:13:07.137" v="5" actId="20577"/>
          <ac:spMkLst>
            <pc:docMk/>
            <pc:sldMk cId="0" sldId="256"/>
            <ac:spMk id="3075" creationId="{00000000-0000-0000-0000-000000000000}"/>
          </ac:spMkLst>
        </pc:spChg>
      </pc:sldChg>
      <pc:sldChg chg="modSp">
        <pc:chgData name="Geiger, Michael J" userId="13cae92b-b37c-450b-a449-82fcae19569d" providerId="ADAL" clId="{EF579D6D-0F8B-4BD3-B54A-90F34FCD1EFA}" dt="2019-05-03T18:02:00.419" v="184" actId="20577"/>
        <pc:sldMkLst>
          <pc:docMk/>
          <pc:sldMk cId="0" sldId="257"/>
        </pc:sldMkLst>
        <pc:spChg chg="mod">
          <ac:chgData name="Geiger, Michael J" userId="13cae92b-b37c-450b-a449-82fcae19569d" providerId="ADAL" clId="{EF579D6D-0F8B-4BD3-B54A-90F34FCD1EFA}" dt="2019-05-03T18:02:00.419" v="184" actId="20577"/>
          <ac:spMkLst>
            <pc:docMk/>
            <pc:sldMk cId="0" sldId="257"/>
            <ac:spMk id="4099" creationId="{00000000-0000-0000-0000-000000000000}"/>
          </ac:spMkLst>
        </pc:spChg>
      </pc:sldChg>
      <pc:sldChg chg="add">
        <pc:chgData name="Geiger, Michael J" userId="13cae92b-b37c-450b-a449-82fcae19569d" providerId="ADAL" clId="{EF579D6D-0F8B-4BD3-B54A-90F34FCD1EFA}" dt="2019-05-03T03:24:38.123" v="52"/>
        <pc:sldMkLst>
          <pc:docMk/>
          <pc:sldMk cId="630501570" sldId="268"/>
        </pc:sldMkLst>
      </pc:sldChg>
      <pc:sldChg chg="add">
        <pc:chgData name="Geiger, Michael J" userId="13cae92b-b37c-450b-a449-82fcae19569d" providerId="ADAL" clId="{EF579D6D-0F8B-4BD3-B54A-90F34FCD1EFA}" dt="2019-05-03T03:24:38.123" v="52"/>
        <pc:sldMkLst>
          <pc:docMk/>
          <pc:sldMk cId="751024721" sldId="269"/>
        </pc:sldMkLst>
      </pc:sldChg>
      <pc:sldChg chg="add">
        <pc:chgData name="Geiger, Michael J" userId="13cae92b-b37c-450b-a449-82fcae19569d" providerId="ADAL" clId="{EF579D6D-0F8B-4BD3-B54A-90F34FCD1EFA}" dt="2019-05-03T03:24:38.123" v="52"/>
        <pc:sldMkLst>
          <pc:docMk/>
          <pc:sldMk cId="2774194315" sldId="270"/>
        </pc:sldMkLst>
      </pc:sldChg>
      <pc:sldChg chg="add">
        <pc:chgData name="Geiger, Michael J" userId="13cae92b-b37c-450b-a449-82fcae19569d" providerId="ADAL" clId="{EF579D6D-0F8B-4BD3-B54A-90F34FCD1EFA}" dt="2019-05-03T03:24:38.123" v="52"/>
        <pc:sldMkLst>
          <pc:docMk/>
          <pc:sldMk cId="3570978604" sldId="271"/>
        </pc:sldMkLst>
      </pc:sldChg>
      <pc:sldChg chg="modSp">
        <pc:chgData name="Geiger, Michael J" userId="13cae92b-b37c-450b-a449-82fcae19569d" providerId="ADAL" clId="{EF579D6D-0F8B-4BD3-B54A-90F34FCD1EFA}" dt="2019-05-03T03:27:44.169" v="146" actId="2711"/>
        <pc:sldMkLst>
          <pc:docMk/>
          <pc:sldMk cId="3889271077" sldId="620"/>
        </pc:sldMkLst>
        <pc:spChg chg="mod">
          <ac:chgData name="Geiger, Michael J" userId="13cae92b-b37c-450b-a449-82fcae19569d" providerId="ADAL" clId="{EF579D6D-0F8B-4BD3-B54A-90F34FCD1EFA}" dt="2019-05-03T03:27:40.841" v="145" actId="2711"/>
          <ac:spMkLst>
            <pc:docMk/>
            <pc:sldMk cId="3889271077" sldId="620"/>
            <ac:spMk id="4" creationId="{00000000-0000-0000-0000-000000000000}"/>
          </ac:spMkLst>
        </pc:spChg>
        <pc:spChg chg="mod">
          <ac:chgData name="Geiger, Michael J" userId="13cae92b-b37c-450b-a449-82fcae19569d" providerId="ADAL" clId="{EF579D6D-0F8B-4BD3-B54A-90F34FCD1EFA}" dt="2019-05-03T03:27:44.169" v="146" actId="2711"/>
          <ac:spMkLst>
            <pc:docMk/>
            <pc:sldMk cId="3889271077" sldId="620"/>
            <ac:spMk id="6" creationId="{00000000-0000-0000-0000-000000000000}"/>
          </ac:spMkLst>
        </pc:spChg>
        <pc:spChg chg="mod">
          <ac:chgData name="Geiger, Michael J" userId="13cae92b-b37c-450b-a449-82fcae19569d" providerId="ADAL" clId="{EF579D6D-0F8B-4BD3-B54A-90F34FCD1EFA}" dt="2019-05-03T03:27:21.906" v="144" actId="20577"/>
          <ac:spMkLst>
            <pc:docMk/>
            <pc:sldMk cId="3889271077" sldId="620"/>
            <ac:spMk id="25603" creationId="{00000000-0000-0000-0000-000000000000}"/>
          </ac:spMkLst>
        </pc:spChg>
      </pc:sldChg>
      <pc:sldChg chg="modSp add">
        <pc:chgData name="Geiger, Michael J" userId="13cae92b-b37c-450b-a449-82fcae19569d" providerId="ADAL" clId="{EF579D6D-0F8B-4BD3-B54A-90F34FCD1EFA}" dt="2019-05-03T03:25:58.402" v="96" actId="20577"/>
        <pc:sldMkLst>
          <pc:docMk/>
          <pc:sldMk cId="2429487867" sldId="732"/>
        </pc:sldMkLst>
        <pc:spChg chg="mod">
          <ac:chgData name="Geiger, Michael J" userId="13cae92b-b37c-450b-a449-82fcae19569d" providerId="ADAL" clId="{EF579D6D-0F8B-4BD3-B54A-90F34FCD1EFA}" dt="2019-05-03T03:25:58.402" v="96" actId="20577"/>
          <ac:spMkLst>
            <pc:docMk/>
            <pc:sldMk cId="2429487867" sldId="732"/>
            <ac:spMk id="2" creationId="{00000000-0000-0000-0000-000000000000}"/>
          </ac:spMkLst>
        </pc:spChg>
      </pc:sldChg>
      <pc:sldChg chg="modSp">
        <pc:chgData name="Geiger, Michael J" userId="13cae92b-b37c-450b-a449-82fcae19569d" providerId="ADAL" clId="{EF579D6D-0F8B-4BD3-B54A-90F34FCD1EFA}" dt="2019-05-03T03:14:13.971" v="51" actId="27636"/>
        <pc:sldMkLst>
          <pc:docMk/>
          <pc:sldMk cId="407876485" sldId="1016"/>
        </pc:sldMkLst>
        <pc:spChg chg="mod">
          <ac:chgData name="Geiger, Michael J" userId="13cae92b-b37c-450b-a449-82fcae19569d" providerId="ADAL" clId="{EF579D6D-0F8B-4BD3-B54A-90F34FCD1EFA}" dt="2019-05-03T03:14:13.971" v="51" actId="27636"/>
          <ac:spMkLst>
            <pc:docMk/>
            <pc:sldMk cId="407876485" sldId="1016"/>
            <ac:spMk id="6147" creationId="{00000000-0000-0000-0000-000000000000}"/>
          </ac:spMkLst>
        </pc:spChg>
      </pc:sldChg>
      <pc:sldChg chg="add">
        <pc:chgData name="Geiger, Michael J" userId="13cae92b-b37c-450b-a449-82fcae19569d" providerId="ADAL" clId="{EF579D6D-0F8B-4BD3-B54A-90F34FCD1EFA}" dt="2019-05-03T03:26:34.993" v="99"/>
        <pc:sldMkLst>
          <pc:docMk/>
          <pc:sldMk cId="1372152871" sldId="1033"/>
        </pc:sldMkLst>
      </pc:sldChg>
      <pc:sldChg chg="del">
        <pc:chgData name="Geiger, Michael J" userId="13cae92b-b37c-450b-a449-82fcae19569d" providerId="ADAL" clId="{EF579D6D-0F8B-4BD3-B54A-90F34FCD1EFA}" dt="2019-05-03T03:26:27.997" v="98" actId="2696"/>
        <pc:sldMkLst>
          <pc:docMk/>
          <pc:sldMk cId="2019641140" sldId="1033"/>
        </pc:sldMkLst>
      </pc:sldChg>
      <pc:sldChg chg="del">
        <pc:chgData name="Geiger, Michael J" userId="13cae92b-b37c-450b-a449-82fcae19569d" providerId="ADAL" clId="{EF579D6D-0F8B-4BD3-B54A-90F34FCD1EFA}" dt="2019-05-03T03:26:55.785" v="103" actId="2696"/>
        <pc:sldMkLst>
          <pc:docMk/>
          <pc:sldMk cId="2365970320" sldId="1040"/>
        </pc:sldMkLst>
      </pc:sldChg>
      <pc:sldChg chg="del">
        <pc:chgData name="Geiger, Michael J" userId="13cae92b-b37c-450b-a449-82fcae19569d" providerId="ADAL" clId="{EF579D6D-0F8B-4BD3-B54A-90F34FCD1EFA}" dt="2019-05-03T03:26:56.657" v="104" actId="2696"/>
        <pc:sldMkLst>
          <pc:docMk/>
          <pc:sldMk cId="1589033709" sldId="1041"/>
        </pc:sldMkLst>
      </pc:sldChg>
      <pc:sldChg chg="del">
        <pc:chgData name="Geiger, Michael J" userId="13cae92b-b37c-450b-a449-82fcae19569d" providerId="ADAL" clId="{EF579D6D-0F8B-4BD3-B54A-90F34FCD1EFA}" dt="2019-05-03T03:26:58.022" v="105" actId="2696"/>
        <pc:sldMkLst>
          <pc:docMk/>
          <pc:sldMk cId="2943789651" sldId="1045"/>
        </pc:sldMkLst>
      </pc:sldChg>
      <pc:sldChg chg="del">
        <pc:chgData name="Geiger, Michael J" userId="13cae92b-b37c-450b-a449-82fcae19569d" providerId="ADAL" clId="{EF579D6D-0F8B-4BD3-B54A-90F34FCD1EFA}" dt="2019-05-03T03:26:59.420" v="106" actId="2696"/>
        <pc:sldMkLst>
          <pc:docMk/>
          <pc:sldMk cId="4010046973" sldId="1046"/>
        </pc:sldMkLst>
      </pc:sldChg>
      <pc:sldChg chg="del">
        <pc:chgData name="Geiger, Michael J" userId="13cae92b-b37c-450b-a449-82fcae19569d" providerId="ADAL" clId="{EF579D6D-0F8B-4BD3-B54A-90F34FCD1EFA}" dt="2019-05-03T03:27:00.204" v="107" actId="2696"/>
        <pc:sldMkLst>
          <pc:docMk/>
          <pc:sldMk cId="311888984" sldId="1047"/>
        </pc:sldMkLst>
      </pc:sldChg>
      <pc:sldChg chg="del">
        <pc:chgData name="Geiger, Michael J" userId="13cae92b-b37c-450b-a449-82fcae19569d" providerId="ADAL" clId="{EF579D6D-0F8B-4BD3-B54A-90F34FCD1EFA}" dt="2019-05-03T18:27:44.175" v="185" actId="2696"/>
        <pc:sldMkLst>
          <pc:docMk/>
          <pc:sldMk cId="1590840203" sldId="1063"/>
        </pc:sldMkLst>
      </pc:sldChg>
      <pc:sldChg chg="del">
        <pc:chgData name="Geiger, Michael J" userId="13cae92b-b37c-450b-a449-82fcae19569d" providerId="ADAL" clId="{EF579D6D-0F8B-4BD3-B54A-90F34FCD1EFA}" dt="2019-05-03T03:25:06.977" v="53" actId="2696"/>
        <pc:sldMkLst>
          <pc:docMk/>
          <pc:sldMk cId="509510311" sldId="1067"/>
        </pc:sldMkLst>
      </pc:sldChg>
      <pc:sldChg chg="del">
        <pc:chgData name="Geiger, Michael J" userId="13cae92b-b37c-450b-a449-82fcae19569d" providerId="ADAL" clId="{EF579D6D-0F8B-4BD3-B54A-90F34FCD1EFA}" dt="2019-05-03T03:25:09.603" v="54" actId="2696"/>
        <pc:sldMkLst>
          <pc:docMk/>
          <pc:sldMk cId="741046666" sldId="1068"/>
        </pc:sldMkLst>
      </pc:sldChg>
      <pc:sldChg chg="del">
        <pc:chgData name="Geiger, Michael J" userId="13cae92b-b37c-450b-a449-82fcae19569d" providerId="ADAL" clId="{EF579D6D-0F8B-4BD3-B54A-90F34FCD1EFA}" dt="2019-05-03T03:26:02.343" v="97" actId="2696"/>
        <pc:sldMkLst>
          <pc:docMk/>
          <pc:sldMk cId="1770568430" sldId="1070"/>
        </pc:sldMkLst>
      </pc:sldChg>
      <pc:sldChg chg="del">
        <pc:chgData name="Geiger, Michael J" userId="13cae92b-b37c-450b-a449-82fcae19569d" providerId="ADAL" clId="{EF579D6D-0F8B-4BD3-B54A-90F34FCD1EFA}" dt="2019-05-03T03:26:38.322" v="100" actId="2696"/>
        <pc:sldMkLst>
          <pc:docMk/>
          <pc:sldMk cId="1895102228" sldId="1078"/>
        </pc:sldMkLst>
      </pc:sldChg>
      <pc:sldChg chg="del">
        <pc:chgData name="Geiger, Michael J" userId="13cae92b-b37c-450b-a449-82fcae19569d" providerId="ADAL" clId="{EF579D6D-0F8B-4BD3-B54A-90F34FCD1EFA}" dt="2019-05-03T03:26:40.005" v="101" actId="2696"/>
        <pc:sldMkLst>
          <pc:docMk/>
          <pc:sldMk cId="808111687" sldId="1079"/>
        </pc:sldMkLst>
      </pc:sldChg>
      <pc:sldChg chg="del">
        <pc:chgData name="Geiger, Michael J" userId="13cae92b-b37c-450b-a449-82fcae19569d" providerId="ADAL" clId="{EF579D6D-0F8B-4BD3-B54A-90F34FCD1EFA}" dt="2019-05-03T03:26:43.869" v="102" actId="2696"/>
        <pc:sldMkLst>
          <pc:docMk/>
          <pc:sldMk cId="1891122782" sldId="10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A2F21-F15B-E342-9114-50BEDBE05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8D728-0E1B-5948-9614-5C28E8BA3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192DB-C40F-5747-9547-ACED72E0357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8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523DCE1C-8CA1-0E41-8431-2FB77CD0EC35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71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FFCC3CE-981D-9B44-8A71-9327537487A4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3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61A8576-0584-AB49-A38E-599D07F68FCB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7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D728-0E1B-5948-9614-5C28E8BA37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BBB246F-20FF-4747-B1B0-6070E9844D89}" type="slidenum">
              <a:rPr lang="en-US">
                <a:latin typeface="Helvetica" charset="0"/>
              </a:rPr>
              <a:pPr/>
              <a:t>6</a:t>
            </a:fld>
            <a:endParaRPr lang="en-US">
              <a:latin typeface="Helvetica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should seem a bit strange: the virtual address space has gaps in it!  Each segment gets mapped to contiguous locations in physical memory, but may be gaps between segments.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little like walking around in the dark, and there are huge pits in the ground where you die if you step in the pit.</a:t>
            </a:r>
          </a:p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But! of course, a correct program will never step off into a pit, so ok.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correct program will never address gaps; if it does, trap to kernel and then core dump. Minor exception: stack, heap can grow.  In UNIX,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sbrk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increases size of heap segment.  For stack, just take fault, system automatically increases size of stack.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Detail: Protection mode in segmentation table entries.  For example, code segment would be read-only (only execution and loads are allowed).  Data and stack segment would be read-write (stores allowed).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must be saved/restored on context switch?  Typically, segment table stored in CPU, not in memory, because it’s small.</a:t>
            </a:r>
          </a:p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must be saved/restored.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Simpler, because allows use of a bitmap.  What's a bitmap?</a:t>
            </a:r>
          </a:p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001111100000001100</a:t>
            </a:r>
          </a:p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bit represents one page of physical memory -- 1 means allocated, 0 means unallocated.  Lots simpler than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base&amp;bounds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segmentation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20EB3B2-18D7-A846-91CF-18DF194E209B}" type="slidenum">
              <a:rPr lang="en-US">
                <a:latin typeface="Helvetica" charset="0"/>
              </a:rPr>
              <a:pPr/>
              <a:t>14</a:t>
            </a:fld>
            <a:endParaRPr lang="en-US">
              <a:latin typeface="Helvetic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6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F86E035-8185-464F-B0DC-3C55087282BC}" type="slidenum">
              <a:rPr lang="en-US">
                <a:latin typeface="Helvetica" charset="0"/>
              </a:rPr>
              <a:pPr/>
              <a:t>16</a:t>
            </a:fld>
            <a:endParaRPr lang="en-US">
              <a:latin typeface="Helvetica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2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862068C-D5E2-694D-B265-D9D835F6FF76}" type="slidenum">
              <a:rPr lang="en-US">
                <a:latin typeface="Helvetica" charset="0"/>
              </a:rPr>
              <a:pPr/>
              <a:t>17</a:t>
            </a:fld>
            <a:endParaRPr lang="en-US">
              <a:latin typeface="Helvetica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EE1D535B-9B51-6A41-ACBD-8F5CC1CB2909}" type="slidenum">
              <a:rPr lang="en-US">
                <a:latin typeface="Helvetica" charset="0"/>
              </a:rPr>
              <a:pPr/>
              <a:t>18</a:t>
            </a:fld>
            <a:endParaRPr lang="en-US">
              <a:latin typeface="Helvetica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2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5D0A69F-CEB6-0846-A574-270C3C65BF77}" type="slidenum">
              <a:rPr lang="en-US">
                <a:latin typeface="Helvetica" charset="0"/>
              </a:rPr>
              <a:pPr/>
              <a:t>19</a:t>
            </a:fld>
            <a:endParaRPr lang="en-US">
              <a:latin typeface="Helvetica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429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41FD7-30BE-4BFE-B38D-04AE6A84223D}" type="datetime1">
              <a:rPr lang="en-US" smtClean="0"/>
              <a:t>5/3/2019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0DB-1162-9C49-B8C5-04F23F6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9A387-BED4-4E6A-9F78-8E357A46B958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8C0B-2D3D-8F4F-8D58-E142EF8FCA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9D5F4-96C4-4837-AF08-74CA8F1B3564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77AC6-D456-C645-9D18-CB10EBB2F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229600" cy="241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13164"/>
            <a:ext cx="8229600" cy="2417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7F396-1F55-44DC-A712-65CECF06FCAA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E0F1F-2016-AB47-89E8-85EB545A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D4EFA-4EBC-4FC3-87DC-6AC2C5E57E1C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1C28-608F-1744-BA7B-883A69845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14EDE-1961-4043-AE30-3222FDA98C5A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D84A-D9E1-964C-B1EF-5C5C24A6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E462A-DF73-4160-BDAF-39C94432FBEB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8F6-75BF-EB48-B5DF-6B7193C54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741C0-7FBB-4120-81CF-F05FB8808D29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66FD-8371-0D43-B157-ACE94052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A3924-F788-49FD-8D10-EA43C6A22BD1}" type="datetime1">
              <a:rPr lang="en-US" smtClean="0"/>
              <a:t>5/3/2019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9DFB4-BB63-2E4C-98DC-E7560E7AE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9FFF1-8EA7-4523-B9EF-7CC5F561C0B3}" type="datetime1">
              <a:rPr lang="en-US" smtClean="0"/>
              <a:t>5/3/2019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733E-2813-BD40-9E9A-9C3DDCF5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29A5-921E-408C-B527-BD7537E7B095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1AEF5-A6D0-8343-8DB9-986E296C3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3C920-E5A0-4220-9AB7-78AC589A21DD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D29A-583A-E14B-925A-0EBF6318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6D215-FC08-4D9A-802E-8B7CC5AF9DFD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2EE8-07C5-384F-B825-8DA5A1E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7127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1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fld id="{43C80FCC-7A3E-49A6-A1B5-8F24549BBB38}" type="datetime1">
              <a:rPr lang="en-US" smtClean="0"/>
              <a:t>5/3/2019</a:t>
            </a:fld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fld id="{FEFDC01F-0D3D-ED42-A821-F35DC969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295400"/>
            <a:ext cx="7623175" cy="2133600"/>
          </a:xfrm>
        </p:spPr>
        <p:txBody>
          <a:bodyPr/>
          <a:lstStyle/>
          <a:p>
            <a:pPr algn="ctr" eaLnBrk="1" hangingPunct="1"/>
            <a:r>
              <a:rPr lang="en-US" sz="4600" dirty="0">
                <a:latin typeface="Garamond" charset="0"/>
              </a:rPr>
              <a:t>EECE.4810/EECE.5730</a:t>
            </a:r>
            <a:br>
              <a:rPr lang="en-US" sz="4600" dirty="0">
                <a:latin typeface="Garamond" charset="0"/>
              </a:rPr>
            </a:br>
            <a:r>
              <a:rPr lang="en-US" sz="4600" dirty="0">
                <a:latin typeface="Garamond" charset="0"/>
              </a:rPr>
              <a:t>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Instructor: 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Dr. Michael Geiger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Spring 2019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Lecture 34: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Exam 3 Preview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Segment table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143000"/>
          <a:ext cx="8229600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Segment #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Bounds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read/exec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code segment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read/write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 segment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unused segment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read/write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stack segment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352800"/>
            <a:ext cx="8229600" cy="27781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Protection handled by segment table contents</a:t>
            </a:r>
          </a:p>
          <a:p>
            <a:pPr lvl="1"/>
            <a:r>
              <a:rPr lang="en-US" dirty="0"/>
              <a:t>Valid bit (V) indicates if segment in use</a:t>
            </a:r>
          </a:p>
          <a:p>
            <a:pPr lvl="1"/>
            <a:r>
              <a:rPr lang="en-US" dirty="0"/>
              <a:t>Access indicates privileges (read/write/execute)</a:t>
            </a:r>
          </a:p>
          <a:p>
            <a:r>
              <a:rPr lang="en-US" dirty="0"/>
              <a:t>Virtual address: segment #, offset</a:t>
            </a:r>
          </a:p>
          <a:p>
            <a:pPr lvl="1"/>
            <a:r>
              <a:rPr lang="en-US" dirty="0"/>
              <a:t>Segment number must be valid</a:t>
            </a:r>
          </a:p>
          <a:p>
            <a:pPr lvl="1"/>
            <a:r>
              <a:rPr lang="en-US" dirty="0"/>
              <a:t>Offset must be &lt; bound</a:t>
            </a:r>
          </a:p>
          <a:p>
            <a:pPr lvl="1"/>
            <a:r>
              <a:rPr lang="en-US" dirty="0"/>
              <a:t>If either false, trap to OS </a:t>
            </a:r>
            <a:r>
              <a:rPr lang="en-US" dirty="0">
                <a:sym typeface="Wingdings"/>
              </a:rPr>
              <a:t> invalid address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1D62-015D-47C9-81E0-32010AA785DA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Paged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Manage memory in fixed size units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Virtual memory blocks: </a:t>
            </a:r>
            <a:r>
              <a:rPr lang="en-US" dirty="0">
                <a:solidFill>
                  <a:srgbClr val="0000FF"/>
                </a:solidFill>
              </a:rPr>
              <a:t>pages</a:t>
            </a:r>
          </a:p>
          <a:p>
            <a:pPr lvl="1"/>
            <a:r>
              <a:rPr lang="en-US" dirty="0"/>
              <a:t>Physical memory blocks: </a:t>
            </a:r>
            <a:r>
              <a:rPr lang="en-US" dirty="0">
                <a:solidFill>
                  <a:srgbClr val="0000FF"/>
                </a:solidFill>
              </a:rPr>
              <a:t>frames</a:t>
            </a:r>
            <a:endParaRPr lang="en-US" dirty="0"/>
          </a:p>
          <a:p>
            <a:r>
              <a:rPr lang="en-US" dirty="0"/>
              <a:t>Bitmap tracks free frames</a:t>
            </a:r>
          </a:p>
          <a:p>
            <a:r>
              <a:rPr lang="en-US" dirty="0"/>
              <a:t>Each process has its own page table</a:t>
            </a:r>
          </a:p>
          <a:p>
            <a:pPr lvl="1"/>
            <a:r>
              <a:rPr lang="en-US" dirty="0"/>
              <a:t>Tracks translation, permissions, etc.</a:t>
            </a:r>
          </a:p>
          <a:p>
            <a:r>
              <a:rPr lang="en-US" dirty="0"/>
              <a:t>Translation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Virtual address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page #</a:t>
            </a:r>
            <a:r>
              <a:rPr lang="en-US" dirty="0"/>
              <a:t> &amp; </a:t>
            </a:r>
            <a:r>
              <a:rPr lang="en-US" dirty="0">
                <a:solidFill>
                  <a:srgbClr val="FF0000"/>
                </a:solidFill>
              </a:rPr>
              <a:t>offset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Page #</a:t>
            </a:r>
            <a:r>
              <a:rPr lang="en-US" dirty="0"/>
              <a:t> indexes into page table </a:t>
            </a:r>
            <a:r>
              <a:rPr lang="en-US" dirty="0">
                <a:sym typeface="Wingdings"/>
              </a:rPr>
              <a:t> get 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frame #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/>
              </a:rPr>
              <a:t>Physical address: frame # </a:t>
            </a:r>
            <a:r>
              <a:rPr lang="en-US" dirty="0">
                <a:sym typeface="Wingdings"/>
              </a:rPr>
              <a:t>&amp;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offset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A9BD-E855-48D4-B5BD-04FED0AB8137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Paged Translation (Abstract)</a:t>
            </a:r>
          </a:p>
        </p:txBody>
      </p:sp>
      <p:pic>
        <p:nvPicPr>
          <p:cNvPr id="6" name="Content Placeholder 5" descr="ch8-06_pagedSegmen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2941" r="-12941"/>
          <a:stretch>
            <a:fillRect/>
          </a:stretch>
        </p:blipFill>
        <p:spPr>
          <a:xfrm>
            <a:off x="-614655" y="914400"/>
            <a:ext cx="10084352" cy="554600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AAE6-CC64-43C7-A69A-FA9BBB461777}" type="datetime1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85858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+mj-lt"/>
              </a:rPr>
              <a:t>Review: Paged Translation (Implementation)</a:t>
            </a:r>
          </a:p>
        </p:txBody>
      </p:sp>
      <p:pic>
        <p:nvPicPr>
          <p:cNvPr id="7" name="Content Placeholder 6" descr="ch8-05_pag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466" r="-27466"/>
          <a:stretch>
            <a:fillRect/>
          </a:stretch>
        </p:blipFill>
        <p:spPr>
          <a:xfrm>
            <a:off x="-1314685" y="555654"/>
            <a:ext cx="11676120" cy="6421416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05B5-5158-43EF-A97E-C3276CEC16C8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3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Review: Multi-level page table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Space saving technique</a:t>
            </a:r>
          </a:p>
          <a:p>
            <a:r>
              <a:rPr lang="en-US" dirty="0"/>
              <a:t>Outer page table points to second-level page table</a:t>
            </a:r>
          </a:p>
          <a:p>
            <a:r>
              <a:rPr lang="en-US" dirty="0"/>
              <a:t>Second-level page table points to physical frame</a:t>
            </a:r>
          </a:p>
          <a:p>
            <a:r>
              <a:rPr lang="en-US" dirty="0"/>
              <a:t>Could extend to &gt;2 levels</a:t>
            </a:r>
          </a:p>
        </p:txBody>
      </p:sp>
      <p:pic>
        <p:nvPicPr>
          <p:cNvPr id="56323" name="Picture 10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173413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19DF-57D2-410C-9674-49E03AAE9958}" type="datetime1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Multi-level page table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30" r="-4230"/>
          <a:stretch>
            <a:fillRect/>
          </a:stretch>
        </p:blipFill>
        <p:spPr>
          <a:xfrm>
            <a:off x="457200" y="1143001"/>
            <a:ext cx="8229600" cy="36575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229600" cy="7207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 page table points to 2</a:t>
            </a:r>
            <a:r>
              <a:rPr lang="en-US" baseline="30000" dirty="0"/>
              <a:t>nd</a:t>
            </a:r>
            <a:r>
              <a:rPr lang="en-US" dirty="0"/>
              <a:t> level page tables</a:t>
            </a:r>
          </a:p>
          <a:p>
            <a:r>
              <a:rPr lang="en-US" dirty="0"/>
              <a:t>Example assumes 4 KB page size, 1K PTEs at each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B996-4B8C-481B-923E-DD0FD32D9B1C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Review: Hashed Page Tables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Common in address spaces &gt; 32 bits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The virtual page number is hashed into a page table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This page table contains a chain of elements hashing to the same location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Each element contains (1) the virtual page number (2) the value of the mapped page frame (3) a pointer to the next element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Virtual page numbers are compared in this chain searching for a match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a match is found, the corresponding physical frame is extracted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9560-E186-4524-85E4-E70F87C2854E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Review: Hashed Page Table</a:t>
            </a:r>
            <a:endParaRPr lang="en-US" sz="2400" dirty="0">
              <a:ea typeface="MS PGothic" charset="0"/>
            </a:endParaRPr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020-00A5-401E-97E0-CA9A2C56D6C0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Review: Inverted 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Rather than each process having a page table and keeping track of all possible logical pages, track all physical pages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One entry for each real page of memory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Entry consists of the virtual address of the page stored in that real memory location, with information about the process that owns that page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Decreases memory needed to store each page table, but increases time needed to search the table when a page reference occurs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Use hash table to limit the search to one — or at most a few — page-table entries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TLB can accelerate access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But how to implement shared memory?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One mapping of a virtual address to the shared physical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1BF2-C159-41B1-8250-DE36860A7B16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Review: Inverted Page Table Architecture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DF08-5682-420B-9C64-C1959A097EA1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Announcements/reminders</a:t>
            </a:r>
          </a:p>
          <a:p>
            <a:pPr lvl="1"/>
            <a:r>
              <a:rPr lang="en-US" dirty="0"/>
              <a:t>Extra credit HW due 5/6</a:t>
            </a:r>
          </a:p>
          <a:p>
            <a:pPr lvl="1"/>
            <a:r>
              <a:rPr lang="en-US" dirty="0"/>
              <a:t>Exam 3: Saturday, 5/11, 8-11 AM in </a:t>
            </a:r>
            <a:r>
              <a:rPr lang="en-US" dirty="0" err="1"/>
              <a:t>Kitson</a:t>
            </a:r>
            <a:r>
              <a:rPr lang="en-US" dirty="0"/>
              <a:t> 305</a:t>
            </a:r>
          </a:p>
          <a:p>
            <a:pPr lvl="1"/>
            <a:r>
              <a:rPr lang="en-US" dirty="0"/>
              <a:t>Course evaluations to be posted on website</a:t>
            </a:r>
          </a:p>
          <a:p>
            <a:pPr lvl="2"/>
            <a:r>
              <a:rPr lang="en-US" dirty="0"/>
              <a:t>Blank copies will also be available outside my office</a:t>
            </a:r>
          </a:p>
          <a:p>
            <a:pPr lvl="2"/>
            <a:r>
              <a:rPr lang="en-US" dirty="0"/>
              <a:t>Please complete an evaluation and bring it to the final exam—</a:t>
            </a:r>
            <a:r>
              <a:rPr lang="en-US" b="1" dirty="0">
                <a:solidFill>
                  <a:srgbClr val="FF0000"/>
                </a:solidFill>
              </a:rPr>
              <a:t>DO NOT SUBMIT IT TODAY</a:t>
            </a:r>
            <a:endParaRPr lang="en-US" dirty="0"/>
          </a:p>
          <a:p>
            <a:r>
              <a:rPr lang="en-US" dirty="0"/>
              <a:t>Today’s lecture: Exam 3 Preview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8EC6DCC-89B0-4A3D-9C84-3DF0C341B6BA}" type="datetime1">
              <a:rPr lang="en-US" smtClean="0">
                <a:latin typeface="Garamond"/>
              </a:rPr>
              <a:t>5/3/2019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Operating Systems: Exam 3 Preview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D3E96A-8697-5D45-A3FC-286C4E3CE4E7}" type="slidenum">
              <a:rPr lang="en-US" smtClean="0">
                <a:latin typeface="Garamond"/>
                <a:cs typeface="Garamond"/>
              </a:rPr>
              <a:pPr/>
              <a:t>2</a:t>
            </a:fld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Review: Valid-Invalid Bit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676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With each page table entry a valid–invalid bit is associated</a:t>
            </a:r>
            <a:br>
              <a:rPr lang="en-US" dirty="0">
                <a:latin typeface="Helvetica" charset="0"/>
                <a:ea typeface="MS PGothic" charset="0"/>
              </a:rPr>
            </a:br>
            <a:r>
              <a:rPr lang="en-US" dirty="0">
                <a:latin typeface="Helvetica" charset="0"/>
                <a:ea typeface="MS PGothic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v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 in-memory –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memory resident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Initially valid–invalid bit is set to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on all entries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Helvetica" charset="0"/>
              <a:ea typeface="MS PGothic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During MMU address translation, if valid–invalid bit in page table entry is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page fault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908300"/>
            <a:ext cx="2828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77C5-9C40-45D3-BEE1-2D10BB7F94D4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Page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How do we determine page to evict if physical address space is full?</a:t>
            </a:r>
          </a:p>
          <a:p>
            <a:pPr lvl="1"/>
            <a:r>
              <a:rPr lang="en-US" dirty="0">
                <a:sym typeface="Wingdings"/>
              </a:rPr>
              <a:t>Goal: minimize page faults</a:t>
            </a:r>
            <a:endParaRPr lang="en-US" dirty="0"/>
          </a:p>
          <a:p>
            <a:r>
              <a:rPr lang="en-US" dirty="0"/>
              <a:t>Closest optimal approximation: least recently-used (LRU)</a:t>
            </a:r>
          </a:p>
          <a:p>
            <a:pPr lvl="1"/>
            <a:r>
              <a:rPr lang="en-US" dirty="0"/>
              <a:t>Use reference bits to approximate LRU</a:t>
            </a:r>
          </a:p>
          <a:p>
            <a:pPr lvl="1"/>
            <a:r>
              <a:rPr lang="en-US" dirty="0"/>
              <a:t>Clock algorithm commonly used to manage clearing of reference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82E-9F0E-43B2-A6C0-07275287148F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6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Clock algorithm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942" r="-4942"/>
          <a:stretch>
            <a:fillRect/>
          </a:stretch>
        </p:blipFill>
        <p:spPr>
          <a:xfrm>
            <a:off x="457200" y="1143001"/>
            <a:ext cx="8229600" cy="327659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495800"/>
            <a:ext cx="8229600" cy="16351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example above, 8 resident pages</a:t>
            </a:r>
          </a:p>
          <a:p>
            <a:r>
              <a:rPr lang="en-US" dirty="0"/>
              <a:t>Consider pages starting with P1</a:t>
            </a:r>
          </a:p>
          <a:p>
            <a:r>
              <a:rPr lang="en-US" dirty="0"/>
              <a:t>P4 is first non-referenced page—evicted for P9</a:t>
            </a:r>
          </a:p>
          <a:p>
            <a:r>
              <a:rPr lang="en-US" dirty="0"/>
              <a:t>Reference bit clear for P1-P3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C92-032B-4F8E-9481-4B1C40285043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5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Review: File details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ea typeface="MS PGothic" charset="0"/>
                <a:cs typeface="Arial"/>
              </a:rPr>
              <a:t>File</a:t>
            </a:r>
            <a:r>
              <a:rPr lang="en-US" dirty="0">
                <a:latin typeface="Arial"/>
                <a:ea typeface="MS PGothic" charset="0"/>
                <a:cs typeface="Arial"/>
              </a:rPr>
              <a:t>: unit of logical storage</a:t>
            </a:r>
          </a:p>
          <a:p>
            <a:pPr lvl="1"/>
            <a:r>
              <a:rPr lang="en-US" dirty="0">
                <a:latin typeface="Arial"/>
                <a:ea typeface="MS PGothic" charset="0"/>
                <a:cs typeface="Arial"/>
              </a:rPr>
              <a:t>Abstract away low-level details of storage device</a:t>
            </a:r>
          </a:p>
          <a:p>
            <a:pPr lvl="1"/>
            <a:r>
              <a:rPr lang="en-US" dirty="0">
                <a:latin typeface="Arial"/>
                <a:ea typeface="MS PGothic" charset="0"/>
                <a:cs typeface="Arial"/>
              </a:rPr>
              <a:t>Contiguous logical address space</a:t>
            </a:r>
          </a:p>
          <a:p>
            <a:r>
              <a:rPr lang="en-US" dirty="0">
                <a:latin typeface="Arial"/>
                <a:ea typeface="MS PGothic" charset="0"/>
                <a:cs typeface="Arial"/>
              </a:rPr>
              <a:t>Structure of file defines types</a:t>
            </a:r>
          </a:p>
          <a:p>
            <a:pPr lvl="1"/>
            <a:r>
              <a:rPr lang="en-US" dirty="0">
                <a:latin typeface="Arial"/>
                <a:ea typeface="MS PGothic" charset="0"/>
                <a:cs typeface="Arial"/>
              </a:rPr>
              <a:t>At a minimum, OS supports executable file</a:t>
            </a:r>
          </a:p>
          <a:p>
            <a:pPr lvl="1"/>
            <a:r>
              <a:rPr lang="en-US" dirty="0">
                <a:latin typeface="Arial"/>
                <a:ea typeface="MS PGothic" charset="0"/>
                <a:cs typeface="Arial"/>
              </a:rPr>
              <a:t>Other types usually imposed by applications</a:t>
            </a:r>
          </a:p>
          <a:p>
            <a:pPr lvl="2"/>
            <a:r>
              <a:rPr lang="en-US" dirty="0">
                <a:latin typeface="Arial"/>
                <a:ea typeface="MS PGothic" charset="0"/>
                <a:cs typeface="Arial"/>
              </a:rPr>
              <a:t>Text, source, etc.</a:t>
            </a:r>
          </a:p>
          <a:p>
            <a:pPr lvl="2"/>
            <a:r>
              <a:rPr lang="en-US" dirty="0">
                <a:latin typeface="Arial"/>
                <a:ea typeface="MS PGothic" charset="0"/>
                <a:cs typeface="Arial"/>
              </a:rPr>
              <a:t>Extensions </a:t>
            </a:r>
            <a:r>
              <a:rPr lang="en-US" dirty="0">
                <a:latin typeface="Arial"/>
                <a:ea typeface="MS PGothic" charset="0"/>
                <a:cs typeface="Arial"/>
                <a:sym typeface="Wingdings"/>
              </a:rPr>
              <a:t> more detailed file typing</a:t>
            </a:r>
            <a:endParaRPr lang="en-US" dirty="0">
              <a:latin typeface="Arial"/>
              <a:ea typeface="MS PGothic" charset="0"/>
              <a:cs typeface="Arial"/>
            </a:endParaRPr>
          </a:p>
          <a:p>
            <a:r>
              <a:rPr lang="en-US" dirty="0">
                <a:latin typeface="Arial"/>
                <a:ea typeface="MS PGothic" charset="0"/>
                <a:cs typeface="Arial"/>
              </a:rPr>
              <a:t>File system tracks file attributes (name, ID, type, file pointer, etc.)</a:t>
            </a:r>
          </a:p>
          <a:p>
            <a:pPr marL="0" indent="0">
              <a:buNone/>
            </a:pPr>
            <a:endParaRPr lang="en-US" dirty="0">
              <a:latin typeface="Arial"/>
              <a:ea typeface="MS PGothic" charset="0"/>
              <a:cs typeface="Arial"/>
            </a:endParaRPr>
          </a:p>
          <a:p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D60C-5FE7-441F-879A-2ACC495604C5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590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Disk can be split into multiple partitions</a:t>
            </a:r>
          </a:p>
          <a:p>
            <a:pPr lvl="1"/>
            <a:r>
              <a:rPr lang="en-US" dirty="0"/>
              <a:t>Partitions can be raw (no file system) or formatted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Volume</a:t>
            </a:r>
            <a:r>
              <a:rPr lang="en-US" dirty="0"/>
              <a:t>: formatted partition (e.g., C:\ on Windows)</a:t>
            </a:r>
          </a:p>
          <a:p>
            <a:r>
              <a:rPr lang="en-US" dirty="0"/>
              <a:t>Each volume needs its own </a:t>
            </a:r>
            <a:r>
              <a:rPr lang="en-US" dirty="0">
                <a:solidFill>
                  <a:srgbClr val="0000FF"/>
                </a:solidFill>
              </a:rPr>
              <a:t>directory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Effectively </a:t>
            </a:r>
            <a:r>
              <a:rPr lang="en-US" dirty="0"/>
              <a:t>table of contents for volume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Tracks information about all files on volume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Imposes hierarchical structure in flat space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5123-DE8B-4CD9-A84C-288B8EC3968C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283126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94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Tree-structured directories</a:t>
            </a:r>
          </a:p>
        </p:txBody>
      </p:sp>
      <p:pic>
        <p:nvPicPr>
          <p:cNvPr id="4" name="Content Placeholder 3" descr="ch13-05-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177" r="-11177"/>
          <a:stretch>
            <a:fillRect/>
          </a:stretch>
        </p:blipFill>
        <p:spPr>
          <a:xfrm>
            <a:off x="-1049632" y="671182"/>
            <a:ext cx="11249548" cy="618681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60943-F08E-4F09-835B-0FA65C08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D23-0BA2-4BEA-8245-5E83A86D2EDE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7D97A-975D-45A1-83E9-F0AAB2C5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A0FE9-D808-4235-8DD0-3385F1D8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7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File System 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9772" y="1143000"/>
          <a:ext cx="8453228" cy="4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597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NTFS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Index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Tree</a:t>
                      </a:r>
                    </a:p>
                    <a:p>
                      <a:pPr algn="ctr"/>
                      <a:r>
                        <a:rPr lang="en-US" sz="2600" dirty="0"/>
                        <a:t>(fixed, </a:t>
                      </a:r>
                      <a:r>
                        <a:rPr lang="en-US" sz="2600" dirty="0" err="1"/>
                        <a:t>asym</a:t>
                      </a:r>
                      <a:r>
                        <a:rPr lang="en-US" sz="2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Tree</a:t>
                      </a:r>
                    </a:p>
                    <a:p>
                      <a:pPr algn="ctr"/>
                      <a:r>
                        <a:rPr lang="en-US" sz="2600" dirty="0"/>
                        <a:t>(dynamic)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granularity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8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free space</a:t>
                      </a:r>
                    </a:p>
                    <a:p>
                      <a:pPr algn="ctr"/>
                      <a:r>
                        <a:rPr lang="en-US" sz="2600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FAT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Bitmap</a:t>
                      </a:r>
                    </a:p>
                    <a:p>
                      <a:pPr algn="ctr"/>
                      <a:r>
                        <a:rPr lang="en-US" sz="2600" dirty="0"/>
                        <a:t>(fixed location)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Bitmap </a:t>
                      </a:r>
                    </a:p>
                    <a:p>
                      <a:pPr algn="ctr"/>
                      <a:r>
                        <a:rPr lang="en-US" sz="2600" dirty="0"/>
                        <a:t>(file)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15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Locality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defrag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Block groups</a:t>
                      </a:r>
                      <a:r>
                        <a:rPr lang="en-US" sz="2600" baseline="0" dirty="0"/>
                        <a:t> + reserve space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Extents</a:t>
                      </a:r>
                    </a:p>
                    <a:p>
                      <a:pPr algn="ctr"/>
                      <a:r>
                        <a:rPr lang="en-US" sz="2600" dirty="0"/>
                        <a:t>Best fit</a:t>
                      </a:r>
                    </a:p>
                    <a:p>
                      <a:pPr algn="ctr"/>
                      <a:r>
                        <a:rPr lang="en-US" sz="2600" dirty="0"/>
                        <a:t>defrag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51F6-A009-4219-9D2F-27ACF325C034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File Allocation Table (FAT)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Linked list index structure</a:t>
            </a:r>
          </a:p>
          <a:p>
            <a:pPr lvl="1"/>
            <a:r>
              <a:rPr lang="en-US" dirty="0"/>
              <a:t>Simple, easy to implement</a:t>
            </a:r>
          </a:p>
          <a:p>
            <a:pPr lvl="1"/>
            <a:r>
              <a:rPr lang="en-US" dirty="0"/>
              <a:t>Still widely used (e.g., thumb drives)</a:t>
            </a:r>
          </a:p>
          <a:p>
            <a:r>
              <a:rPr lang="en-US" dirty="0"/>
              <a:t>File table:</a:t>
            </a:r>
          </a:p>
          <a:p>
            <a:pPr lvl="1"/>
            <a:r>
              <a:rPr lang="en-US" dirty="0"/>
              <a:t>Linear map of all blocks on disk</a:t>
            </a:r>
          </a:p>
          <a:p>
            <a:pPr lvl="1"/>
            <a:r>
              <a:rPr lang="en-US" dirty="0"/>
              <a:t>Each file a linked list of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A9F-DBB0-4BAC-AFB5-1BD053C8518F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7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</a:t>
            </a:r>
          </a:p>
        </p:txBody>
      </p:sp>
      <p:pic>
        <p:nvPicPr>
          <p:cNvPr id="4" name="Content Placeholder 3" descr="FATex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3178" r="-33178"/>
          <a:stretch>
            <a:fillRect/>
          </a:stretch>
        </p:blipFill>
        <p:spPr>
          <a:xfrm>
            <a:off x="50205" y="457200"/>
            <a:ext cx="10160595" cy="558793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005-F88C-49B0-B69A-60E39068BDEF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Berkeley 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Metadata</a:t>
            </a:r>
          </a:p>
          <a:p>
            <a:pPr lvl="1"/>
            <a:r>
              <a:rPr lang="en-US" dirty="0"/>
              <a:t>File owner, access permissions, access times, …</a:t>
            </a:r>
          </a:p>
          <a:p>
            <a:r>
              <a:rPr lang="en-US" dirty="0"/>
              <a:t>Set of 12 data pointers</a:t>
            </a:r>
          </a:p>
          <a:p>
            <a:pPr lvl="1"/>
            <a:r>
              <a:rPr lang="en-US" dirty="0"/>
              <a:t>With 4KB blocks =&gt; max size of 48KB</a:t>
            </a:r>
          </a:p>
          <a:p>
            <a:r>
              <a:rPr lang="en-US" dirty="0"/>
              <a:t>Indirect block pointer</a:t>
            </a:r>
          </a:p>
          <a:p>
            <a:pPr lvl="1"/>
            <a:r>
              <a:rPr lang="en-US" dirty="0"/>
              <a:t>pointer to disk block of data pointers</a:t>
            </a:r>
          </a:p>
          <a:p>
            <a:pPr lvl="1"/>
            <a:r>
              <a:rPr lang="en-US" dirty="0"/>
              <a:t>4KB block size =&gt; 1K data blocks =&gt; 4MB</a:t>
            </a:r>
          </a:p>
          <a:p>
            <a:r>
              <a:rPr lang="en-US" dirty="0"/>
              <a:t>Doubly indirect block pointer</a:t>
            </a:r>
          </a:p>
          <a:p>
            <a:pPr lvl="1"/>
            <a:r>
              <a:rPr lang="en-US" dirty="0"/>
              <a:t>Doubly indirect block =&gt; 1K indirect blocks</a:t>
            </a:r>
          </a:p>
          <a:p>
            <a:pPr lvl="1"/>
            <a:r>
              <a:rPr lang="en-US" dirty="0"/>
              <a:t>4GB (+ 4MB + 48KB)</a:t>
            </a:r>
          </a:p>
          <a:p>
            <a:r>
              <a:rPr lang="en-US" dirty="0"/>
              <a:t>Triply indirect block pointer</a:t>
            </a:r>
          </a:p>
          <a:p>
            <a:pPr lvl="1"/>
            <a:r>
              <a:rPr lang="en-US" dirty="0"/>
              <a:t>Triply indirect block =&gt; 1K doubly indirect blocks</a:t>
            </a:r>
          </a:p>
          <a:p>
            <a:pPr lvl="1"/>
            <a:r>
              <a:rPr lang="en-US" dirty="0"/>
              <a:t>4TB (+ 4GB + 4MB + 48KB)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17-81AE-4932-B4B4-479514B40BC7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Exam 3 notes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6412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Allowed two 8.5</a:t>
            </a:r>
            <a:r>
              <a:rPr lang="ja-JP" altLang="en-US" sz="2600" dirty="0">
                <a:latin typeface="Arial" charset="0"/>
              </a:rPr>
              <a:t>”</a:t>
            </a:r>
            <a:r>
              <a:rPr lang="en-US" sz="2600" dirty="0">
                <a:latin typeface="Arial" charset="0"/>
              </a:rPr>
              <a:t> x 11</a:t>
            </a:r>
            <a:r>
              <a:rPr lang="ja-JP" altLang="en-US" sz="2600" dirty="0">
                <a:latin typeface="Arial" charset="0"/>
              </a:rPr>
              <a:t>”</a:t>
            </a:r>
            <a:r>
              <a:rPr lang="en-US" sz="2600" dirty="0">
                <a:latin typeface="Arial" charset="0"/>
              </a:rPr>
              <a:t> double-sided sheets of notes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No other notes; no electronic devices (calculator, phone)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Exam will last 3 hours—</a:t>
            </a:r>
            <a:r>
              <a:rPr lang="en-US" sz="2600" b="1" u="sng" dirty="0">
                <a:latin typeface="Arial" charset="0"/>
              </a:rPr>
              <a:t>please be on time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Covers lectures 24-33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Sections on: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Memory management (base &amp; bounds, segmentation, paging)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File systems (file operations and directories, example file systems, reliability)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Formats include short answer (i.e., explain concept) or problem-solving (i.e. 1 correct numeric answer)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  <a:latin typeface="Arial" charset="0"/>
              </a:rPr>
              <a:t>EECE.5730 students will have additional work on some problems</a:t>
            </a:r>
            <a:endParaRPr lang="en-US" sz="2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F5302C-6BAE-4B7C-8A61-079CA18A6ADE}" type="datetime1">
              <a:rPr lang="en-US" smtClean="0">
                <a:latin typeface="Garamond" charset="0"/>
              </a:rPr>
              <a:t>5/3/2019</a:t>
            </a:fld>
            <a:endParaRPr lang="en-US">
              <a:latin typeface="Garamon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ADEEE-1CBF-0D43-91EB-925F9AC4C867}" type="slidenum">
              <a:rPr lang="en-US">
                <a:latin typeface="Garamond" charset="0"/>
              </a:rPr>
              <a:pPr eaLnBrk="1" hangingPunct="1"/>
              <a:t>3</a:t>
            </a:fld>
            <a:endParaRPr lang="en-US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6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13-10-FF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177" r="-11177"/>
          <a:stretch>
            <a:fillRect/>
          </a:stretch>
        </p:blipFill>
        <p:spPr>
          <a:xfrm>
            <a:off x="-1046787" y="0"/>
            <a:ext cx="11638587" cy="640077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146A-DC85-4CE9-868D-25A6DF1DF63B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7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NTFS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File Table</a:t>
            </a:r>
          </a:p>
          <a:p>
            <a:pPr lvl="1"/>
            <a:r>
              <a:rPr lang="en-US" dirty="0"/>
              <a:t>Flexible 1KB storage for metadata and data</a:t>
            </a:r>
          </a:p>
          <a:p>
            <a:r>
              <a:rPr lang="en-US" dirty="0"/>
              <a:t>Extents</a:t>
            </a:r>
          </a:p>
          <a:p>
            <a:pPr lvl="1"/>
            <a:r>
              <a:rPr lang="en-US" dirty="0"/>
              <a:t>Block pointers cover runs of blocks</a:t>
            </a:r>
          </a:p>
          <a:p>
            <a:pPr lvl="1"/>
            <a:r>
              <a:rPr lang="en-US" dirty="0"/>
              <a:t>Similar approach in </a:t>
            </a:r>
            <a:r>
              <a:rPr lang="en-US" dirty="0" err="1"/>
              <a:t>linux</a:t>
            </a:r>
            <a:r>
              <a:rPr lang="en-US" dirty="0"/>
              <a:t> (ext4)</a:t>
            </a:r>
          </a:p>
          <a:p>
            <a:pPr lvl="1"/>
            <a:r>
              <a:rPr lang="en-US" dirty="0"/>
              <a:t>File create can provide hint as to size of file</a:t>
            </a:r>
          </a:p>
          <a:p>
            <a:r>
              <a:rPr lang="en-US" dirty="0" err="1"/>
              <a:t>Journalling</a:t>
            </a:r>
            <a:r>
              <a:rPr lang="en-US" dirty="0"/>
              <a:t> for reliability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9A0E-24AF-449E-98DC-C3F0727ADD5B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2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13-18-FilesFiles-NTFS-four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0294" r="-30294"/>
          <a:stretch>
            <a:fillRect/>
          </a:stretch>
        </p:blipFill>
        <p:spPr>
          <a:xfrm>
            <a:off x="-1876326" y="150898"/>
            <a:ext cx="12195584" cy="670710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FC7-D5D2-472D-8035-5E36791FE78F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2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Review: Free-space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File system maintains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free-space list </a:t>
            </a:r>
            <a:r>
              <a:rPr lang="en-US" dirty="0">
                <a:latin typeface="Helvetica" charset="0"/>
                <a:ea typeface="MS PGothic" charset="0"/>
              </a:rPr>
              <a:t>to track available blocks/clusters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Implementations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Bit vector or bit map  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Linked list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Contiguous free blocks may be clustered to reduce amount of space needed to track free blocks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24C-88E8-488E-98F7-CFB1F8A1613D}" type="datetime1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2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Reliability major factor for file systems</a:t>
            </a:r>
          </a:p>
          <a:p>
            <a:pPr lvl="1"/>
            <a:r>
              <a:rPr lang="en-US" dirty="0"/>
              <a:t>Losing data (due to system crash, power outage, etc.) in process’s address space is not a problem</a:t>
            </a:r>
          </a:p>
          <a:p>
            <a:pPr lvl="1"/>
            <a:r>
              <a:rPr lang="en-US" dirty="0"/>
              <a:t>Losing data in file system is</a:t>
            </a:r>
          </a:p>
          <a:p>
            <a:r>
              <a:rPr lang="en-US" dirty="0"/>
              <a:t>Transactions: mechanism for making multi-step operation atomic</a:t>
            </a:r>
          </a:p>
          <a:p>
            <a:pPr lvl="1"/>
            <a:r>
              <a:rPr lang="en-US" dirty="0"/>
              <a:t>Atomic HW operation: single-sector write</a:t>
            </a:r>
          </a:p>
          <a:p>
            <a:pPr lvl="1"/>
            <a:r>
              <a:rPr lang="en-US" dirty="0"/>
              <a:t>2 common methods</a:t>
            </a:r>
          </a:p>
          <a:p>
            <a:pPr lvl="2"/>
            <a:r>
              <a:rPr lang="en-US" dirty="0"/>
              <a:t>Shadowing: maintain two copies of data to update (</a:t>
            </a:r>
            <a:r>
              <a:rPr lang="en-US" dirty="0" err="1"/>
              <a:t>inode</a:t>
            </a:r>
            <a:r>
              <a:rPr lang="en-US" dirty="0"/>
              <a:t>, file block) with pointer to “current” version, update “shadow” version, then change pointer</a:t>
            </a:r>
          </a:p>
          <a:p>
            <a:pPr lvl="2"/>
            <a:r>
              <a:rPr lang="en-US" dirty="0"/>
              <a:t>Logging: write data to append-only log + commit sector, replay log later to write changes into file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FE19-FE71-4B65-898B-62E032777B93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0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notes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time: Exam 3 (Saturday, 5/11, 8-11 AM in </a:t>
            </a:r>
            <a:r>
              <a:rPr lang="en-US" dirty="0" err="1"/>
              <a:t>Kitson</a:t>
            </a:r>
            <a:r>
              <a:rPr lang="en-US" dirty="0"/>
              <a:t> 305)</a:t>
            </a:r>
          </a:p>
          <a:p>
            <a:endParaRPr lang="en-US" i="1" dirty="0"/>
          </a:p>
          <a:p>
            <a:r>
              <a:rPr lang="en-US" dirty="0"/>
              <a:t>Reminders</a:t>
            </a:r>
          </a:p>
          <a:p>
            <a:pPr lvl="1"/>
            <a:r>
              <a:rPr lang="en-US" dirty="0"/>
              <a:t>Course evaluations to be posted on website</a:t>
            </a:r>
          </a:p>
          <a:p>
            <a:pPr lvl="2"/>
            <a:r>
              <a:rPr lang="en-US" dirty="0"/>
              <a:t>Blank copies will also be available outside my office</a:t>
            </a:r>
          </a:p>
          <a:p>
            <a:pPr lvl="2"/>
            <a:r>
              <a:rPr lang="en-US" dirty="0"/>
              <a:t>Please complete an evaluation and bring it to the final exam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D01925D-FABD-4CCB-AA63-C2B17C63B409}" type="datetime1">
              <a:rPr lang="en-US" smtClean="0">
                <a:latin typeface="+mj-lt"/>
              </a:rPr>
              <a:t>5/3/2019</a:t>
            </a:fld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4581FB-8797-014C-8491-7A0C59EBED1B}" type="slidenum">
              <a:rPr lang="en-US" smtClean="0">
                <a:latin typeface="+mj-lt"/>
              </a:rPr>
              <a:pPr/>
              <a:t>35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271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are adapted from the following sources:</a:t>
            </a:r>
          </a:p>
          <a:p>
            <a:pPr lvl="1"/>
            <a:r>
              <a:rPr lang="en-US" dirty="0" err="1"/>
              <a:t>Silberschatz</a:t>
            </a:r>
            <a:r>
              <a:rPr lang="en-US" dirty="0"/>
              <a:t>, Galvin, &amp; Gagne, </a:t>
            </a:r>
            <a:r>
              <a:rPr lang="en-US" i="1" dirty="0"/>
              <a:t>Operating Systems Concepts</a:t>
            </a:r>
            <a:r>
              <a:rPr lang="en-US" dirty="0"/>
              <a:t>, 9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 lvl="1"/>
            <a:r>
              <a:rPr lang="en-US" dirty="0"/>
              <a:t>Anderson &amp; </a:t>
            </a:r>
            <a:r>
              <a:rPr lang="en-US" dirty="0" err="1"/>
              <a:t>Dahlin</a:t>
            </a:r>
            <a:r>
              <a:rPr lang="en-US" dirty="0"/>
              <a:t>, </a:t>
            </a:r>
            <a:r>
              <a:rPr lang="en-US" i="1" dirty="0"/>
              <a:t>Operating Systems: Principles and Practice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  <a:p>
            <a:pPr lvl="1"/>
            <a:r>
              <a:rPr lang="en-US" dirty="0"/>
              <a:t>Chen &amp; </a:t>
            </a:r>
            <a:r>
              <a:rPr lang="en-US" dirty="0" err="1"/>
              <a:t>Madhyastha</a:t>
            </a:r>
            <a:r>
              <a:rPr lang="en-US" dirty="0"/>
              <a:t>, EECS 482 lecture notes, University of Michigan, Fall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212-2562-416A-9BB8-CF9D32BD2430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Multiprogrammed</a:t>
            </a:r>
            <a:r>
              <a:rPr lang="en-US" dirty="0">
                <a:solidFill>
                  <a:srgbClr val="000000"/>
                </a:solidFill>
              </a:rPr>
              <a:t> system—keep multiple processes resident in main memory</a:t>
            </a:r>
          </a:p>
          <a:p>
            <a:r>
              <a:rPr lang="en-US" dirty="0">
                <a:solidFill>
                  <a:srgbClr val="000000"/>
                </a:solidFill>
              </a:rPr>
              <a:t>OS should provide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Address independence</a:t>
            </a:r>
            <a:r>
              <a:rPr lang="en-US" dirty="0"/>
              <a:t>: same numeric address used in multiple processes, kept logically distinct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Protection</a:t>
            </a:r>
            <a:r>
              <a:rPr lang="en-US" dirty="0"/>
              <a:t>: one process can’t access another’s address space unless explicitly given access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Virtual memory</a:t>
            </a:r>
            <a:r>
              <a:rPr lang="en-US" dirty="0"/>
              <a:t>: address space larger than physical memory </a:t>
            </a:r>
          </a:p>
          <a:p>
            <a:r>
              <a:rPr lang="en-US" dirty="0"/>
              <a:t>OS typically binds </a:t>
            </a:r>
            <a:r>
              <a:rPr lang="en-US" dirty="0" err="1"/>
              <a:t>relocatable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virtual addresses</a:t>
            </a:r>
            <a:r>
              <a:rPr lang="en-US" dirty="0"/>
              <a:t> to </a:t>
            </a:r>
            <a:r>
              <a:rPr lang="en-US" dirty="0">
                <a:solidFill>
                  <a:srgbClr val="0000FF"/>
                </a:solidFill>
              </a:rPr>
              <a:t>physical address</a:t>
            </a:r>
            <a:r>
              <a:rPr lang="en-US" dirty="0"/>
              <a:t> at execution time</a:t>
            </a:r>
          </a:p>
          <a:p>
            <a:pPr lvl="1"/>
            <a:r>
              <a:rPr lang="en-US" dirty="0"/>
              <a:t>Requires dynamic address translation on every reference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8CCF-A3E3-430B-AE55-87E0F192E57E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Base and bounds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process allocated contiguous block for entire address space</a:t>
            </a:r>
          </a:p>
          <a:p>
            <a:r>
              <a:rPr lang="en-US" dirty="0"/>
              <a:t>Address space defined by two values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Base (or relocation register)</a:t>
            </a:r>
            <a:r>
              <a:rPr lang="en-US" dirty="0"/>
              <a:t>: lowest PA used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Bound (or limit)</a:t>
            </a:r>
            <a:r>
              <a:rPr lang="en-US" dirty="0"/>
              <a:t>: total size of address space</a:t>
            </a:r>
          </a:p>
          <a:p>
            <a:pPr lvl="1"/>
            <a:r>
              <a:rPr lang="en-US" dirty="0"/>
              <a:t>Only OS can change values</a:t>
            </a:r>
          </a:p>
          <a:p>
            <a:pPr lvl="1"/>
            <a:r>
              <a:rPr lang="en-US" dirty="0"/>
              <a:t>HW support: only two registers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Process sees virtual address space</a:t>
            </a:r>
          </a:p>
          <a:p>
            <a:pPr marL="0" indent="0">
              <a:buNone/>
            </a:pPr>
            <a:r>
              <a:rPr lang="en-US" dirty="0"/>
              <a:t>	0 ≤ address &lt; bound</a:t>
            </a:r>
          </a:p>
          <a:p>
            <a:r>
              <a:rPr lang="en-US" dirty="0"/>
              <a:t>Simple translation: PA = VA + base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71E9-940A-423A-BD4F-1A6F3B81723A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Multiple-partition allocation</a:t>
            </a:r>
            <a:br>
              <a:rPr lang="en-US" dirty="0"/>
            </a:b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3276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OS maintains variable-sized partitions for efficiency</a:t>
            </a:r>
          </a:p>
          <a:p>
            <a:r>
              <a:rPr lang="en-US" dirty="0">
                <a:solidFill>
                  <a:srgbClr val="0000FF"/>
                </a:solidFill>
              </a:rPr>
              <a:t>Holes</a:t>
            </a:r>
            <a:r>
              <a:rPr lang="en-US" dirty="0"/>
              <a:t> (blocks of available memory) scattered throughout memory; list maintained by OS</a:t>
            </a:r>
          </a:p>
          <a:p>
            <a:r>
              <a:rPr lang="en-US" dirty="0"/>
              <a:t>Memory allocated from list using:</a:t>
            </a:r>
          </a:p>
          <a:p>
            <a:pPr lvl="1"/>
            <a:r>
              <a:rPr lang="en-US" dirty="0"/>
              <a:t>First-fit: allocate to first hole that’s big enough</a:t>
            </a:r>
          </a:p>
          <a:p>
            <a:pPr lvl="1"/>
            <a:r>
              <a:rPr lang="en-US" dirty="0"/>
              <a:t>Best-fit: allocate to smallest hole that’s big enough</a:t>
            </a:r>
          </a:p>
          <a:p>
            <a:pPr lvl="1"/>
            <a:r>
              <a:rPr lang="en-US" dirty="0"/>
              <a:t>Worst-fit: allocate to largest available hole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667543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A07A-606D-40DD-8C52-B6B8B9441CAA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9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Fragmentation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Internal fragmentation</a:t>
            </a:r>
          </a:p>
          <a:p>
            <a:pPr lvl="1"/>
            <a:r>
              <a:rPr lang="en-US" dirty="0"/>
              <a:t>Wasted space inside partition</a:t>
            </a:r>
          </a:p>
          <a:p>
            <a:r>
              <a:rPr lang="en-US" dirty="0">
                <a:solidFill>
                  <a:srgbClr val="0000FF"/>
                </a:solidFill>
              </a:rPr>
              <a:t>External fragmentation</a:t>
            </a:r>
          </a:p>
          <a:p>
            <a:pPr lvl="1"/>
            <a:r>
              <a:rPr lang="en-US" dirty="0"/>
              <a:t>Total memory space exists to satisfy request but is non-contiguous</a:t>
            </a:r>
          </a:p>
          <a:p>
            <a:pPr lvl="1"/>
            <a:r>
              <a:rPr lang="en-US" dirty="0"/>
              <a:t>Result of leftover space as processes exit</a:t>
            </a:r>
          </a:p>
          <a:p>
            <a:pPr lvl="1"/>
            <a:r>
              <a:rPr lang="en-US" dirty="0"/>
              <a:t>Can resolve through compaction</a:t>
            </a:r>
          </a:p>
          <a:p>
            <a:pPr lvl="2"/>
            <a:r>
              <a:rPr lang="en-US" dirty="0"/>
              <a:t>Shuffle memory blocks to make partitions use consecutive addresses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7BDC-0C48-4243-BECD-F570640A7C73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0F1F-2016-AB47-89E8-85EB545AF7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7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Segmentation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Segment</a:t>
            </a:r>
            <a:r>
              <a:rPr lang="en-US" dirty="0"/>
              <a:t>: contiguous region of memory</a:t>
            </a:r>
          </a:p>
          <a:p>
            <a:pPr lvl="1"/>
            <a:r>
              <a:rPr lang="en-US" dirty="0"/>
              <a:t>Base &amp; bounds = 1 segment</a:t>
            </a:r>
          </a:p>
          <a:p>
            <a:pPr lvl="1"/>
            <a:r>
              <a:rPr lang="en-US" dirty="0"/>
              <a:t>Generalized segmentation allows &gt;1 segment per program</a:t>
            </a:r>
          </a:p>
          <a:p>
            <a:r>
              <a:rPr lang="en-US" dirty="0"/>
              <a:t>Each process has a </a:t>
            </a:r>
            <a:r>
              <a:rPr lang="en-US" dirty="0">
                <a:solidFill>
                  <a:srgbClr val="0000FF"/>
                </a:solidFill>
              </a:rPr>
              <a:t>segment table</a:t>
            </a:r>
            <a:endParaRPr lang="en-US" dirty="0"/>
          </a:p>
          <a:p>
            <a:pPr lvl="1"/>
            <a:r>
              <a:rPr lang="en-US" dirty="0"/>
              <a:t>Entry in table = segment</a:t>
            </a:r>
          </a:p>
          <a:p>
            <a:pPr lvl="1"/>
            <a:r>
              <a:rPr lang="en-US" dirty="0"/>
              <a:t>Maps segment # to base/bounds for that segment</a:t>
            </a:r>
          </a:p>
          <a:p>
            <a:r>
              <a:rPr lang="en-US" dirty="0"/>
              <a:t>Segment can be anywhere in physical memory</a:t>
            </a:r>
          </a:p>
          <a:p>
            <a:pPr lvl="1"/>
            <a:r>
              <a:rPr lang="en-US" dirty="0"/>
              <a:t>Each segment has: start, length, access permission</a:t>
            </a:r>
          </a:p>
          <a:p>
            <a:r>
              <a:rPr lang="en-US" dirty="0"/>
              <a:t>Processes can share segments</a:t>
            </a:r>
          </a:p>
          <a:p>
            <a:pPr lvl="1"/>
            <a:r>
              <a:rPr lang="en-US" dirty="0"/>
              <a:t>Same start, length, same/different access permissions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33D2-E16D-4849-BD64-BEDA3BA9F5D7}" type="datetime1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Segmentation</a:t>
            </a:r>
          </a:p>
        </p:txBody>
      </p:sp>
      <p:pic>
        <p:nvPicPr>
          <p:cNvPr id="5" name="Content Placeholder 4" descr="ch8-03_segment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530" r="-3530"/>
          <a:stretch>
            <a:fillRect/>
          </a:stretch>
        </p:blipFill>
        <p:spPr>
          <a:xfrm>
            <a:off x="-577889" y="1030943"/>
            <a:ext cx="10215047" cy="561788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90E-7D5B-475D-9327-CD93F5F3DF90}" type="datetime1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Operating Systems: Exam 3 Preview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017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21728</TotalTime>
  <Words>1995</Words>
  <Application>Microsoft Office PowerPoint</Application>
  <PresentationFormat>On-screen Show (4:3)</PresentationFormat>
  <Paragraphs>399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Garamond</vt:lpstr>
      <vt:lpstr>Helvetica</vt:lpstr>
      <vt:lpstr>Times New Roman</vt:lpstr>
      <vt:lpstr>Wingdings</vt:lpstr>
      <vt:lpstr>Edge</vt:lpstr>
      <vt:lpstr>EECE.4810/EECE.5730 Operating Systems</vt:lpstr>
      <vt:lpstr>Lecture outline</vt:lpstr>
      <vt:lpstr>Exam 3 notes</vt:lpstr>
      <vt:lpstr>Review: Address spaces</vt:lpstr>
      <vt:lpstr>Review: Base and bounds</vt:lpstr>
      <vt:lpstr>Review: Multiple-partition allocation </vt:lpstr>
      <vt:lpstr>Review: Fragmentation</vt:lpstr>
      <vt:lpstr>Review: Segmentation</vt:lpstr>
      <vt:lpstr>Review: Segmentation</vt:lpstr>
      <vt:lpstr>Review: Segment table</vt:lpstr>
      <vt:lpstr>Review: Paged Translation</vt:lpstr>
      <vt:lpstr>Review: Paged Translation (Abstract)</vt:lpstr>
      <vt:lpstr>PowerPoint Presentation</vt:lpstr>
      <vt:lpstr>Review: Multi-level page table</vt:lpstr>
      <vt:lpstr>Review: Multi-level page table</vt:lpstr>
      <vt:lpstr>Review: Hashed Page Tables</vt:lpstr>
      <vt:lpstr>Review: Hashed Page Table</vt:lpstr>
      <vt:lpstr>Review: Inverted Page Table</vt:lpstr>
      <vt:lpstr>Review: Inverted Page Table Architecture</vt:lpstr>
      <vt:lpstr>Review: Valid-Invalid Bit</vt:lpstr>
      <vt:lpstr>Review: Page replacement</vt:lpstr>
      <vt:lpstr>Review: Clock algorithm</vt:lpstr>
      <vt:lpstr>Review: File details</vt:lpstr>
      <vt:lpstr>Review: Directory structure</vt:lpstr>
      <vt:lpstr>Review: Tree-structured directories</vt:lpstr>
      <vt:lpstr>Review: File System Examples</vt:lpstr>
      <vt:lpstr>Review: File Allocation Table (FAT)</vt:lpstr>
      <vt:lpstr>FAT</vt:lpstr>
      <vt:lpstr>Review: Berkeley FFS</vt:lpstr>
      <vt:lpstr>PowerPoint Presentation</vt:lpstr>
      <vt:lpstr>Review: NTFS</vt:lpstr>
      <vt:lpstr>PowerPoint Presentation</vt:lpstr>
      <vt:lpstr>Review: Free-space management</vt:lpstr>
      <vt:lpstr>Review: Reliability</vt:lpstr>
      <vt:lpstr>Final notes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Application Programming</dc:title>
  <dc:creator>geigerm</dc:creator>
  <cp:lastModifiedBy>Geiger, Michael J</cp:lastModifiedBy>
  <cp:revision>4906</cp:revision>
  <cp:lastPrinted>2017-04-19T12:55:17Z</cp:lastPrinted>
  <dcterms:created xsi:type="dcterms:W3CDTF">2006-04-03T05:03:01Z</dcterms:created>
  <dcterms:modified xsi:type="dcterms:W3CDTF">2019-05-03T18:27:47Z</dcterms:modified>
</cp:coreProperties>
</file>