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533" r:id="rId3"/>
    <p:sldId id="535" r:id="rId4"/>
    <p:sldId id="536" r:id="rId5"/>
    <p:sldId id="537" r:id="rId6"/>
    <p:sldId id="538" r:id="rId7"/>
    <p:sldId id="540" r:id="rId8"/>
    <p:sldId id="541" r:id="rId9"/>
    <p:sldId id="553" r:id="rId10"/>
    <p:sldId id="554" r:id="rId11"/>
    <p:sldId id="555" r:id="rId12"/>
    <p:sldId id="556" r:id="rId13"/>
    <p:sldId id="544" r:id="rId14"/>
    <p:sldId id="557" r:id="rId15"/>
    <p:sldId id="546" r:id="rId16"/>
    <p:sldId id="548" r:id="rId17"/>
    <p:sldId id="558" r:id="rId18"/>
    <p:sldId id="550" r:id="rId19"/>
    <p:sldId id="551" r:id="rId20"/>
    <p:sldId id="552" r:id="rId21"/>
    <p:sldId id="559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537" autoAdjust="0"/>
  </p:normalViewPr>
  <p:slideViewPr>
    <p:cSldViewPr>
      <p:cViewPr varScale="1">
        <p:scale>
          <a:sx n="56" d="100"/>
          <a:sy n="56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A9005-2094-334D-815E-274537677E41}" type="datetime1">
              <a:rPr lang="en-US" smtClean="0"/>
              <a:t>2/20/2018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2F216-A76A-5F4C-8779-0271474D73E1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C3673-9F89-ED48-B6B1-5E6EC86DE587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D9DFB-776F-A749-A87C-132EAA24424B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4D3A8-A3BE-554C-9E0C-8AB1E10883D1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C02E8-851D-E84E-BD02-2488166D8E92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F8D7-1FB1-9043-B98C-2712FB060906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FED78-A69A-5342-B3E5-91D0BE0451D2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2842C-4553-DB4C-89D1-373687AE03B0}" type="datetime1">
              <a:rPr lang="en-US" smtClean="0"/>
              <a:t>2/20/2018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78860-D06B-7443-94B3-942AC5622785}" type="datetime1">
              <a:rPr lang="en-US" smtClean="0"/>
              <a:t>2/20/2018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CD0EC-871B-6A45-93B2-8AA3AFF85690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75F54-D61E-3244-BC4A-36FA8C784755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049A0-FA9C-F748-9618-A16DC0839A83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64E0AF9-8DB9-0349-8262-F38143A80675}" type="datetime1">
              <a:rPr lang="en-US" smtClean="0"/>
              <a:t>2/20/2018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Midterm Exam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exec system calls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start new program, replace address space of current process with new process</a:t>
            </a:r>
          </a:p>
          <a:p>
            <a:r>
              <a:rPr lang="en-US" dirty="0" smtClean="0"/>
              <a:t>On UNIX systems, use exec system calls</a:t>
            </a:r>
          </a:p>
          <a:p>
            <a:r>
              <a:rPr lang="en-US" dirty="0" smtClean="0"/>
              <a:t>Family of functions allowing you to specify</a:t>
            </a:r>
          </a:p>
          <a:p>
            <a:pPr lvl="1"/>
            <a:r>
              <a:rPr lang="en-US" dirty="0" smtClean="0"/>
              <a:t>Location of executable</a:t>
            </a:r>
          </a:p>
          <a:p>
            <a:pPr lvl="2"/>
            <a:r>
              <a:rPr lang="en-US" dirty="0" err="1" smtClean="0"/>
              <a:t>execlp</a:t>
            </a:r>
            <a:r>
              <a:rPr lang="en-US" dirty="0" smtClean="0"/>
              <a:t>(), </a:t>
            </a:r>
            <a:r>
              <a:rPr lang="en-US" dirty="0" err="1" smtClean="0"/>
              <a:t>execvp</a:t>
            </a:r>
            <a:r>
              <a:rPr lang="en-US" dirty="0" smtClean="0"/>
              <a:t>() don’t require full path</a:t>
            </a:r>
          </a:p>
          <a:p>
            <a:pPr lvl="1"/>
            <a:r>
              <a:rPr lang="en-US" dirty="0" smtClean="0"/>
              <a:t>Command line arguments to executable, either as</a:t>
            </a:r>
          </a:p>
          <a:p>
            <a:pPr lvl="2"/>
            <a:r>
              <a:rPr lang="en-US" dirty="0" smtClean="0"/>
              <a:t>Separate strings passed to </a:t>
            </a:r>
            <a:r>
              <a:rPr lang="en-US" dirty="0" err="1" smtClean="0"/>
              <a:t>execl</a:t>
            </a:r>
            <a:r>
              <a:rPr lang="en-US" dirty="0" smtClean="0"/>
              <a:t>(), </a:t>
            </a:r>
            <a:r>
              <a:rPr lang="en-US" dirty="0" err="1" smtClean="0"/>
              <a:t>execle</a:t>
            </a:r>
            <a:r>
              <a:rPr lang="en-US" dirty="0" smtClean="0"/>
              <a:t>(), </a:t>
            </a:r>
            <a:r>
              <a:rPr lang="en-US" dirty="0" err="1" smtClean="0"/>
              <a:t>execlp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Array of strings passed to </a:t>
            </a:r>
            <a:r>
              <a:rPr lang="en-US" dirty="0" err="1" smtClean="0"/>
              <a:t>execv</a:t>
            </a:r>
            <a:r>
              <a:rPr lang="en-US" dirty="0" smtClean="0"/>
              <a:t>(), </a:t>
            </a:r>
            <a:r>
              <a:rPr lang="en-US" dirty="0" err="1" smtClean="0"/>
              <a:t>execve</a:t>
            </a:r>
            <a:r>
              <a:rPr lang="en-US" dirty="0" smtClean="0"/>
              <a:t>(), </a:t>
            </a:r>
            <a:r>
              <a:rPr lang="en-US" dirty="0" err="1" smtClean="0"/>
              <a:t>execvp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Optional list of new environment variables</a:t>
            </a:r>
          </a:p>
          <a:p>
            <a:pPr marL="671512" lvl="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8627-084B-474E-BAED-5741E59C7628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Forking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Separate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 fork();		// Create a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&lt; 0) {	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>
                <a:latin typeface="Courier New"/>
                <a:cs typeface="Courier New"/>
              </a:rPr>
              <a:t>/ Error occurred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fprintf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stderr</a:t>
            </a:r>
            <a:r>
              <a:rPr lang="en-US" sz="1600" b="1" dirty="0">
                <a:latin typeface="Courier New"/>
                <a:cs typeface="Courier New"/>
              </a:rPr>
              <a:t>, "Fork failed");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	return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== 0) {	//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</a:t>
            </a:r>
            <a:r>
              <a:rPr lang="en-US" sz="1600" b="1" dirty="0" smtClean="0">
                <a:latin typeface="Courier New"/>
                <a:cs typeface="Courier New"/>
              </a:rPr>
              <a:t>Child: listing </a:t>
            </a:r>
            <a:r>
              <a:rPr lang="en-US" sz="1600" b="1" dirty="0">
                <a:latin typeface="Courier New"/>
                <a:cs typeface="Courier New"/>
              </a:rPr>
              <a:t>of current directory\n\n");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execlp</a:t>
            </a:r>
            <a:r>
              <a:rPr lang="en-US" sz="1600" b="1" dirty="0">
                <a:latin typeface="Courier New"/>
                <a:cs typeface="Courier New"/>
              </a:rPr>
              <a:t>("/bin/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"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{		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>
                <a:latin typeface="Courier New"/>
                <a:cs typeface="Courier New"/>
              </a:rPr>
              <a:t>/ Parent process—wait for child </a:t>
            </a:r>
            <a:r>
              <a:rPr lang="en-US" sz="1600" b="1" dirty="0" smtClean="0">
                <a:latin typeface="Courier New"/>
                <a:cs typeface="Courier New"/>
              </a:rPr>
              <a:t>to complete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</a:t>
            </a:r>
            <a:r>
              <a:rPr lang="en-US" sz="1600" b="1" dirty="0" smtClean="0">
                <a:latin typeface="Courier New"/>
                <a:cs typeface="Courier New"/>
              </a:rPr>
              <a:t>Parent: </a:t>
            </a:r>
            <a:r>
              <a:rPr lang="en-US" sz="1600" b="1" dirty="0">
                <a:latin typeface="Courier New"/>
                <a:cs typeface="Courier New"/>
              </a:rPr>
              <a:t>waits for child to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wait(NULL);		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return 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878-82EA-2347-AD55-2E8B23FA92E6}" type="datetime1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Termination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Process ends using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call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May be explicit, implicit (return from main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  <a:sym typeface="Wingdings"/>
              </a:rPr>
              <a:t> </a:t>
            </a:r>
            <a:r>
              <a:rPr lang="en-US" b="1" dirty="0" smtClean="0">
                <a:latin typeface="Courier New"/>
                <a:ea typeface="MS PGothic" charset="0"/>
                <a:cs typeface="Courier New"/>
                <a:sym typeface="Wingdings"/>
              </a:rPr>
              <a:t>exit()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  <a:sym typeface="Wingdings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executing child process if: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Parent exiting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dirty="0" smtClean="0">
                <a:latin typeface="Helvetica" charset="0"/>
                <a:ea typeface="MS PGothic" charset="0"/>
              </a:rPr>
              <a:t>OS </a:t>
            </a:r>
            <a:r>
              <a:rPr lang="en-US" dirty="0">
                <a:latin typeface="Helvetica" charset="0"/>
                <a:ea typeface="MS PGothic" charset="0"/>
              </a:rPr>
              <a:t>does not </a:t>
            </a:r>
            <a:r>
              <a:rPr lang="en-US" dirty="0" smtClean="0">
                <a:latin typeface="Helvetica" charset="0"/>
                <a:ea typeface="MS PGothic" charset="0"/>
              </a:rPr>
              <a:t>allow child </a:t>
            </a:r>
            <a:r>
              <a:rPr lang="en-US" dirty="0">
                <a:latin typeface="Helvetica" charset="0"/>
                <a:ea typeface="MS PGothic" charset="0"/>
              </a:rPr>
              <a:t>to continue if </a:t>
            </a:r>
            <a:r>
              <a:rPr lang="en-US" dirty="0" smtClean="0">
                <a:latin typeface="Helvetica" charset="0"/>
                <a:ea typeface="MS PGothic" charset="0"/>
              </a:rPr>
              <a:t>parent terminates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Not true in Linux, for example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OS initiates cascading termination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17C1-4895-214B-9E6E-0A7828BBB07C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Parent may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for child termination</a:t>
            </a:r>
          </a:p>
          <a:p>
            <a:pPr lvl="1"/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returns child PID, passes return status through pointer argument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If child terminates before parent invokes </a:t>
            </a:r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, process </a:t>
            </a:r>
            <a:r>
              <a:rPr lang="en-US" dirty="0">
                <a:latin typeface="Helvetica" charset="0"/>
                <a:ea typeface="MS PGothic" charset="0"/>
              </a:rPr>
              <a:t>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, process is an </a:t>
            </a:r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Return status must be checked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In Linux, orphans assigned </a:t>
            </a:r>
            <a:r>
              <a:rPr lang="en-US" b="1" dirty="0" err="1" smtClean="0">
                <a:latin typeface="Courier New"/>
                <a:ea typeface="MS PGothic" charset="0"/>
                <a:cs typeface="Courier New"/>
              </a:rPr>
              <a:t>init</a:t>
            </a:r>
            <a:r>
              <a:rPr lang="en-US" dirty="0" smtClean="0">
                <a:latin typeface="Helvetica" charset="0"/>
                <a:ea typeface="MS PGothic" charset="0"/>
              </a:rPr>
              <a:t> as parent</a:t>
            </a:r>
          </a:p>
          <a:p>
            <a:pPr marL="344487" lvl="1" indent="0"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5D4-BBA4-4A4F-AF87-6D073C52AC7D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Shared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Communication largely process-managed after OS used to set up shared region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Message passing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OS responsible for send/receive primitives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Direct communication: processes send messages directly to one another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Indirect communication: processes send to/receive from mailboxes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28C5-F22F-EA4F-B60C-C40528C91903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IPC Models </a:t>
            </a:r>
            <a:endParaRPr lang="en-US" dirty="0"/>
          </a:p>
        </p:txBody>
      </p:sp>
      <p:pic>
        <p:nvPicPr>
          <p:cNvPr id="32771" name="Picture 1" descr="3_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725613"/>
            <a:ext cx="6100762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33575" y="1143000"/>
            <a:ext cx="637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a) Message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passing                 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b)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Shared memory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AE5-AC42-734A-BEC8-A436694B611A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Thread: active sequence of instructions</a:t>
            </a:r>
          </a:p>
          <a:p>
            <a:pPr lvl="1"/>
            <a:r>
              <a:rPr lang="en-US" dirty="0" smtClean="0"/>
              <a:t>Basic unit of CPU utilization</a:t>
            </a:r>
          </a:p>
          <a:p>
            <a:pPr lvl="1"/>
            <a:r>
              <a:rPr lang="en-US" dirty="0" smtClean="0"/>
              <a:t>Thread creation is lightweight</a:t>
            </a:r>
          </a:p>
          <a:p>
            <a:pPr lvl="1"/>
            <a:r>
              <a:rPr lang="en-US" dirty="0" smtClean="0"/>
              <a:t>Multiple threads in same process can share address space</a:t>
            </a:r>
          </a:p>
          <a:p>
            <a:pPr lvl="2"/>
            <a:r>
              <a:rPr lang="en-US" dirty="0" smtClean="0"/>
              <a:t>Each thread needs own PC, register copies, stack + SP</a:t>
            </a:r>
          </a:p>
          <a:p>
            <a:r>
              <a:rPr lang="en-US" dirty="0" smtClean="0"/>
              <a:t>Threads provide concurrency within application</a:t>
            </a:r>
          </a:p>
          <a:p>
            <a:pPr lvl="1"/>
            <a:r>
              <a:rPr lang="en-US" dirty="0" smtClean="0"/>
              <a:t>HW support necessary for parallelism</a:t>
            </a:r>
          </a:p>
          <a:p>
            <a:r>
              <a:rPr lang="en-US" dirty="0" smtClean="0"/>
              <a:t>Major issue: non-deterministic ordering</a:t>
            </a:r>
          </a:p>
          <a:p>
            <a:pPr lvl="1"/>
            <a:r>
              <a:rPr lang="en-US" dirty="0" smtClean="0"/>
              <a:t>Solutions require atomic operations</a:t>
            </a:r>
          </a:p>
          <a:p>
            <a:pPr lvl="1"/>
            <a:r>
              <a:rPr lang="en-US" dirty="0" smtClean="0"/>
              <a:t>Avoid race condition: solution depends on timing/ordering of earlier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AC7A-F680-AF47-8EB9-E41EB59A4920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section that needs to be run atomically with respect to selected other pieces of code</a:t>
            </a:r>
          </a:p>
          <a:p>
            <a:pPr lvl="1"/>
            <a:r>
              <a:rPr lang="en-US" dirty="0" smtClean="0"/>
              <a:t>A and B often same piece of code</a:t>
            </a:r>
          </a:p>
          <a:p>
            <a:r>
              <a:rPr lang="en-US" dirty="0" smtClean="0"/>
              <a:t>Protects access to shared resource</a:t>
            </a:r>
          </a:p>
          <a:p>
            <a:r>
              <a:rPr lang="en-US" dirty="0" smtClean="0"/>
              <a:t>Critical section requirements: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Mutual exclusion</a:t>
            </a:r>
            <a:r>
              <a:rPr lang="en-US" dirty="0" smtClean="0"/>
              <a:t>: ≤1 thread executes CS at a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Progress</a:t>
            </a:r>
            <a:r>
              <a:rPr lang="en-US" dirty="0" smtClean="0"/>
              <a:t>: if &gt;1 thread attempts CS at same time, 1 thread guaranteed to be selected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Bounded waiting</a:t>
            </a:r>
            <a:r>
              <a:rPr lang="en-US" dirty="0" smtClean="0"/>
              <a:t>: if thread T requests access to its CS, limit on # times other threads can access their CS before T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94E9-EF10-E140-AFAE-2A2744206D25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(or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/>
              <a:t>) prevents another thread from entering a critical section</a:t>
            </a:r>
          </a:p>
          <a:p>
            <a:pPr lvl="1"/>
            <a:r>
              <a:rPr lang="en-US" dirty="0" smtClean="0"/>
              <a:t>“Lock fridge while checking milk &amp; shopping”</a:t>
            </a:r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lock()</a:t>
            </a:r>
            <a:r>
              <a:rPr lang="en-US" dirty="0" smtClean="0"/>
              <a:t>: wait until lock is free, then acquire it</a:t>
            </a:r>
          </a:p>
          <a:p>
            <a:pPr marL="344487" lvl="1" indent="0">
              <a:buNone/>
            </a:pPr>
            <a:r>
              <a:rPr lang="en-US" dirty="0" smtClean="0"/>
              <a:t>do {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(lock is free) {		// code in red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acquire lock		//  is atomic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break out of loop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} while (1);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>
                <a:latin typeface="Courier New"/>
                <a:cs typeface="Courier New"/>
              </a:rPr>
              <a:t>unlock()</a:t>
            </a:r>
            <a:r>
              <a:rPr lang="en-US" dirty="0" smtClean="0"/>
              <a:t>: release lock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E225-6DD7-044D-870A-C9C6AF50CE98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busy waiting by enabling thread to sleep inside critical section by (steps in red are atomic):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Release 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Put thread on waiting list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 to sleep</a:t>
            </a:r>
          </a:p>
          <a:p>
            <a:pPr lvl="1"/>
            <a:r>
              <a:rPr lang="en-US" dirty="0" smtClean="0"/>
              <a:t>After being woken, call lock()</a:t>
            </a:r>
          </a:p>
          <a:p>
            <a:r>
              <a:rPr lang="en-US" dirty="0" smtClean="0"/>
              <a:t>Each condition variable tracks list of threads waiting on that specific condition</a:t>
            </a:r>
          </a:p>
          <a:p>
            <a:r>
              <a:rPr lang="en-US" dirty="0" smtClean="0"/>
              <a:t>Each condition variable associated with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DE2-3549-B743-B28C-BB527D03504B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2 </a:t>
            </a:r>
            <a:r>
              <a:rPr lang="en-US" dirty="0" smtClean="0"/>
              <a:t>still to </a:t>
            </a:r>
            <a:r>
              <a:rPr lang="en-US" dirty="0"/>
              <a:t>be posted; due date TBD</a:t>
            </a:r>
          </a:p>
          <a:p>
            <a:pPr lvl="1"/>
            <a:r>
              <a:rPr lang="en-US" dirty="0"/>
              <a:t>Exam 1: Wednesday, 2/21</a:t>
            </a:r>
          </a:p>
          <a:p>
            <a:pPr lvl="2"/>
            <a:r>
              <a:rPr lang="en-US" dirty="0"/>
              <a:t>Covers </a:t>
            </a:r>
            <a:r>
              <a:rPr lang="en-US" dirty="0" smtClean="0"/>
              <a:t>lectures through last Wednesday</a:t>
            </a:r>
            <a:endParaRPr lang="en-US" i="1" dirty="0"/>
          </a:p>
          <a:p>
            <a:pPr lvl="2"/>
            <a:r>
              <a:rPr lang="en-US" dirty="0"/>
              <a:t>Will be allowed one 8.5” x 11” double-sided note sheet</a:t>
            </a:r>
          </a:p>
          <a:p>
            <a:pPr lvl="2"/>
            <a:r>
              <a:rPr lang="en-US" dirty="0"/>
              <a:t>No electronic devices, other notes allowed</a:t>
            </a:r>
          </a:p>
          <a:p>
            <a:pPr lvl="1"/>
            <a:r>
              <a:rPr lang="en-US" dirty="0"/>
              <a:t>Thursday 2</a:t>
            </a:r>
            <a:r>
              <a:rPr lang="en-US" dirty="0" smtClean="0"/>
              <a:t>/22 </a:t>
            </a:r>
            <a:r>
              <a:rPr lang="en-US" dirty="0"/>
              <a:t>office hours: </a:t>
            </a:r>
            <a:r>
              <a:rPr lang="en-US" dirty="0" smtClean="0"/>
              <a:t>2-3 PM</a:t>
            </a:r>
            <a:endParaRPr lang="en-US" dirty="0"/>
          </a:p>
          <a:p>
            <a:r>
              <a:rPr lang="en-US" dirty="0" smtClean="0"/>
              <a:t>Today’s lecture: Exam 1 preview</a:t>
            </a:r>
          </a:p>
          <a:p>
            <a:pPr lvl="1"/>
            <a:r>
              <a:rPr lang="en-US" dirty="0" smtClean="0"/>
              <a:t>Exam guidelines</a:t>
            </a:r>
          </a:p>
          <a:p>
            <a:pPr lvl="1"/>
            <a:r>
              <a:rPr lang="en-US" dirty="0" smtClean="0"/>
              <a:t>Review of relevant material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9D3EA7C-1696-4D47-80F5-5F42FEC02339}" type="datetime1">
              <a:rPr lang="en-US" smtClean="0">
                <a:latin typeface="Garamond"/>
                <a:cs typeface="Garamond"/>
              </a:rPr>
              <a:t>2/20/2018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302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Condition variable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wait()</a:t>
            </a:r>
          </a:p>
          <a:p>
            <a:pPr lvl="1"/>
            <a:r>
              <a:rPr lang="en-US" dirty="0" smtClean="0"/>
              <a:t>Atomically release lock, add thread to waiting list, then go to sleep</a:t>
            </a:r>
          </a:p>
          <a:p>
            <a:pPr lvl="1"/>
            <a:r>
              <a:rPr lang="en-US" dirty="0" smtClean="0"/>
              <a:t>Thread must hold lock when calling wait()</a:t>
            </a:r>
          </a:p>
          <a:p>
            <a:r>
              <a:rPr lang="en-US" dirty="0" smtClean="0"/>
              <a:t>signal()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ake up one thread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</a:p>
          <a:p>
            <a:r>
              <a:rPr lang="en-US" dirty="0" smtClean="0"/>
              <a:t>broadcast()</a:t>
            </a:r>
          </a:p>
          <a:p>
            <a:pPr lvl="1"/>
            <a:r>
              <a:rPr lang="en-US" dirty="0" smtClean="0"/>
              <a:t>Wake up all threads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8DF9-8414-484E-B9A8-E4A9AF97564C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Exam 1—</a:t>
            </a:r>
            <a:r>
              <a:rPr lang="en-US" b="1" u="sng" dirty="0" smtClean="0"/>
              <a:t>PLEASE BE ON TIME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still to be posted; due date TBD</a:t>
            </a:r>
          </a:p>
          <a:p>
            <a:pPr lvl="1"/>
            <a:r>
              <a:rPr lang="en-US" dirty="0"/>
              <a:t>Exam 1: Wednesday, 2/21</a:t>
            </a:r>
          </a:p>
          <a:p>
            <a:pPr lvl="2"/>
            <a:r>
              <a:rPr lang="en-US" dirty="0"/>
              <a:t>Covers </a:t>
            </a:r>
            <a:r>
              <a:rPr lang="en-US" dirty="0" smtClean="0"/>
              <a:t>lectures through </a:t>
            </a:r>
            <a:r>
              <a:rPr lang="en-US" dirty="0"/>
              <a:t>last Wednesday</a:t>
            </a:r>
            <a:endParaRPr lang="en-US" i="1" dirty="0"/>
          </a:p>
          <a:p>
            <a:pPr lvl="2"/>
            <a:r>
              <a:rPr lang="en-US" dirty="0"/>
              <a:t>Will be allowed one 8.5” x 11” double-sided note sheet</a:t>
            </a:r>
          </a:p>
          <a:p>
            <a:pPr lvl="2"/>
            <a:r>
              <a:rPr lang="en-US" dirty="0"/>
              <a:t>No electronic devices, other notes allowed</a:t>
            </a:r>
          </a:p>
          <a:p>
            <a:pPr lvl="1"/>
            <a:r>
              <a:rPr lang="en-US" dirty="0"/>
              <a:t>Thursday 2/22 office hours: 2-3 PM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3F325AE-7A01-AB40-8500-45D3B003B2D6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Exam 1 notes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6412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</a:t>
            </a:r>
            <a:r>
              <a:rPr lang="en-US" sz="2600" dirty="0" smtClean="0">
                <a:latin typeface="Arial" charset="0"/>
              </a:rPr>
              <a:t>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</a:t>
            </a:r>
            <a:r>
              <a:rPr lang="en-US" sz="2600" dirty="0" smtClean="0">
                <a:latin typeface="Arial" charset="0"/>
              </a:rPr>
              <a:t>sheet </a:t>
            </a:r>
            <a:r>
              <a:rPr lang="en-US" sz="2600" dirty="0">
                <a:latin typeface="Arial" charset="0"/>
              </a:rPr>
              <a:t>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</a:t>
            </a:r>
            <a:r>
              <a:rPr lang="en-US" sz="2600" dirty="0" smtClean="0">
                <a:latin typeface="Arial" charset="0"/>
              </a:rPr>
              <a:t>notes; no </a:t>
            </a:r>
            <a:r>
              <a:rPr lang="en-US" sz="2600" dirty="0">
                <a:latin typeface="Arial" charset="0"/>
              </a:rPr>
              <a:t>electronic devices (calculator, </a:t>
            </a:r>
            <a:r>
              <a:rPr lang="en-US" sz="2600" dirty="0" smtClean="0">
                <a:latin typeface="Arial" charset="0"/>
              </a:rPr>
              <a:t>phone</a:t>
            </a:r>
            <a:r>
              <a:rPr lang="en-US" sz="26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1</a:t>
            </a:r>
            <a:r>
              <a:rPr lang="en-US" sz="2600" dirty="0" smtClean="0">
                <a:latin typeface="Arial" charset="0"/>
              </a:rPr>
              <a:t> hour, 15 minutes—</a:t>
            </a:r>
            <a:r>
              <a:rPr lang="en-US" sz="2600" b="1" u="sng" dirty="0" smtClean="0">
                <a:latin typeface="Arial" charset="0"/>
              </a:rPr>
              <a:t>please be on time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</a:t>
            </a:r>
            <a:r>
              <a:rPr lang="en-US" sz="2600" dirty="0" smtClean="0">
                <a:latin typeface="Arial" charset="0"/>
              </a:rPr>
              <a:t>lectures 2-</a:t>
            </a:r>
            <a:r>
              <a:rPr lang="en-US" sz="2600" dirty="0">
                <a:latin typeface="Arial" charset="0"/>
              </a:rPr>
              <a:t>7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4</a:t>
            </a:r>
            <a:r>
              <a:rPr lang="en-US" sz="2600" dirty="0" smtClean="0">
                <a:latin typeface="Arial" charset="0"/>
              </a:rPr>
              <a:t> questions, each with multiple parts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Process management (creation, deletion, etc.)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Inter-process communication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General multithreading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Synchronization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Formats include short answer (i.e., explain concept) or problem-solving (i.e. 1 correct numeric answer)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EECE.5730 students will have additional work on some problems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EB3570-173E-A048-B346-3E028BC75783}" type="datetime1">
              <a:rPr lang="en-US" smtClean="0">
                <a:latin typeface="Garamond" charset="0"/>
              </a:rPr>
              <a:t>2/20/2018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&gt;1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you receive your exam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F38FDE-E32A-2A4C-8434-0EE0C37A5DE1}" type="datetime1">
              <a:rPr lang="en-US" smtClean="0">
                <a:latin typeface="Garamond" charset="0"/>
              </a:rPr>
              <a:t>2/20/2018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Operating Systems: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Process: program in execution</a:t>
            </a:r>
          </a:p>
          <a:p>
            <a:pPr lvl="1"/>
            <a:r>
              <a:rPr lang="en-US" dirty="0"/>
              <a:t>1+ running pieces of code (</a:t>
            </a:r>
            <a:r>
              <a:rPr lang="en-US" dirty="0">
                <a:solidFill>
                  <a:srgbClr val="0000FF"/>
                </a:solidFill>
              </a:rPr>
              <a:t>threads</a:t>
            </a:r>
            <a:r>
              <a:rPr lang="en-US" dirty="0"/>
              <a:t>) + everything code can read/</a:t>
            </a:r>
            <a:r>
              <a:rPr lang="en-US" dirty="0" smtClean="0"/>
              <a:t>write</a:t>
            </a:r>
          </a:p>
          <a:p>
            <a:pPr lvl="2"/>
            <a:r>
              <a:rPr lang="en-US" dirty="0" smtClean="0"/>
              <a:t>Program counter</a:t>
            </a:r>
          </a:p>
          <a:p>
            <a:pPr lvl="2"/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Address space</a:t>
            </a:r>
          </a:p>
          <a:p>
            <a:r>
              <a:rPr lang="en-US" dirty="0" smtClean="0"/>
              <a:t>Address space: all code/data stored in memory</a:t>
            </a:r>
          </a:p>
          <a:p>
            <a:pPr lvl="1"/>
            <a:r>
              <a:rPr lang="en-US" dirty="0" smtClean="0"/>
              <a:t>Text section: code</a:t>
            </a:r>
          </a:p>
          <a:p>
            <a:pPr lvl="1"/>
            <a:r>
              <a:rPr lang="en-US" dirty="0" smtClean="0"/>
              <a:t>Data section: global variables</a:t>
            </a:r>
          </a:p>
          <a:p>
            <a:pPr lvl="1"/>
            <a:r>
              <a:rPr lang="en-US" dirty="0" smtClean="0"/>
              <a:t>Stack: temporary data related to functions</a:t>
            </a:r>
          </a:p>
          <a:p>
            <a:pPr lvl="1"/>
            <a:r>
              <a:rPr lang="en-US" dirty="0" smtClean="0"/>
              <a:t>Heap: dynamically allocated data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123-0550-724F-9636-664C37735FF4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State</a:t>
            </a:r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143000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6CEE-08C9-6240-8644-D69B4B7DBB84}" type="datetime1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962400"/>
            <a:ext cx="8229600" cy="216852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Helvetica" charset="0"/>
                <a:ea typeface="MS PGothic" charset="0"/>
              </a:rPr>
              <a:t>new</a:t>
            </a:r>
            <a:r>
              <a:rPr lang="en-US" dirty="0">
                <a:latin typeface="Helvetica" charset="0"/>
                <a:ea typeface="MS PGothic" charset="0"/>
              </a:rPr>
              <a:t>:  </a:t>
            </a:r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is being created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running</a:t>
            </a:r>
            <a:r>
              <a:rPr lang="en-US" dirty="0">
                <a:latin typeface="Helvetica" charset="0"/>
                <a:ea typeface="MS PGothic" charset="0"/>
              </a:rPr>
              <a:t>:  Instructions are being executed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waiting</a:t>
            </a:r>
            <a:r>
              <a:rPr lang="en-US" dirty="0">
                <a:latin typeface="Helvetica" charset="0"/>
                <a:ea typeface="MS PGothic" charset="0"/>
              </a:rPr>
              <a:t>:  P</a:t>
            </a:r>
            <a:r>
              <a:rPr lang="en-US" dirty="0" smtClean="0">
                <a:latin typeface="Helvetica" charset="0"/>
                <a:ea typeface="MS PGothic" charset="0"/>
              </a:rPr>
              <a:t>rocess waiting </a:t>
            </a:r>
            <a:r>
              <a:rPr lang="en-US" dirty="0">
                <a:latin typeface="Helvetica" charset="0"/>
                <a:ea typeface="MS PGothic" charset="0"/>
              </a:rPr>
              <a:t>for some event to occur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ready</a:t>
            </a:r>
            <a:r>
              <a:rPr lang="en-US" dirty="0">
                <a:latin typeface="Helvetica" charset="0"/>
                <a:ea typeface="MS PGothic" charset="0"/>
              </a:rPr>
              <a:t>:  P</a:t>
            </a:r>
            <a:r>
              <a:rPr lang="en-US" dirty="0" smtClean="0">
                <a:latin typeface="Helvetica" charset="0"/>
                <a:ea typeface="MS PGothic" charset="0"/>
              </a:rPr>
              <a:t>rocess waiting </a:t>
            </a:r>
            <a:r>
              <a:rPr lang="en-US" dirty="0">
                <a:latin typeface="Helvetica" charset="0"/>
                <a:ea typeface="MS PGothic" charset="0"/>
              </a:rPr>
              <a:t>to be assigned to a </a:t>
            </a:r>
            <a:r>
              <a:rPr lang="en-US" dirty="0" smtClean="0">
                <a:latin typeface="Helvetica" charset="0"/>
                <a:ea typeface="MS PGothic" charset="0"/>
              </a:rPr>
              <a:t>processor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terminated</a:t>
            </a:r>
            <a:r>
              <a:rPr lang="en-US" dirty="0">
                <a:latin typeface="Helvetica" charset="0"/>
                <a:ea typeface="MS PGothic" charset="0"/>
              </a:rPr>
              <a:t>:  </a:t>
            </a:r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has finished execution</a:t>
            </a:r>
          </a:p>
        </p:txBody>
      </p:sp>
    </p:spTree>
    <p:extLst>
      <p:ext uri="{BB962C8B-B14F-4D97-AF65-F5344CB8AC3E}">
        <p14:creationId xmlns:p14="http://schemas.microsoft.com/office/powerpoint/2010/main" val="27172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reation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Each process has to be created by another process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Creator is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parent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Created process is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child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Children can create other processes, forming </a:t>
            </a:r>
            <a:r>
              <a:rPr lang="en-US" b="1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process tree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Parent/child processes may share resources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Parent/child processes may execute concurrently, or parent may wait for child to terminate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03D6-666A-5F41-9442-8885CC884B54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reation (cont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Initially, child </a:t>
            </a:r>
            <a:r>
              <a:rPr lang="en-US" dirty="0">
                <a:latin typeface="Helvetica" charset="0"/>
                <a:ea typeface="MS PGothic" charset="0"/>
              </a:rPr>
              <a:t>duplicate of parent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Child can load a separate program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new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</a:t>
            </a:r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memory space with a new program</a:t>
            </a: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9CD-7C81-2C41-8E75-31EF5D65D6A7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more details on fork() and wait()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return value is:</a:t>
            </a:r>
          </a:p>
          <a:p>
            <a:pPr lvl="1"/>
            <a:r>
              <a:rPr lang="en-US" dirty="0" smtClean="0"/>
              <a:t>&lt;0 if </a:t>
            </a:r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fails (no child created)</a:t>
            </a:r>
          </a:p>
          <a:p>
            <a:pPr lvl="1"/>
            <a:r>
              <a:rPr lang="en-US" dirty="0" smtClean="0"/>
              <a:t>0 within child process</a:t>
            </a:r>
          </a:p>
          <a:p>
            <a:pPr lvl="1"/>
            <a:r>
              <a:rPr lang="en-US" dirty="0" smtClean="0"/>
              <a:t>PID of child (&gt;0) within parent process</a:t>
            </a:r>
          </a:p>
          <a:p>
            <a:r>
              <a:rPr lang="en-US" dirty="0" smtClean="0"/>
              <a:t>Can use to differentiate child from parent</a:t>
            </a:r>
          </a:p>
          <a:p>
            <a:pPr lvl="1"/>
            <a:r>
              <a:rPr lang="en-US" dirty="0" smtClean="0"/>
              <a:t>Run same program but use conditional statement to send parent/child down different paths</a:t>
            </a:r>
          </a:p>
          <a:p>
            <a:r>
              <a:rPr lang="en-US" dirty="0" smtClean="0">
                <a:latin typeface="Courier New"/>
                <a:cs typeface="Courier New"/>
              </a:rPr>
              <a:t>wait()</a:t>
            </a:r>
            <a:r>
              <a:rPr lang="en-US" dirty="0" smtClean="0"/>
              <a:t> system call allows parent to wait for child to finish execution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4678-ABEF-CD41-95E5-4F332FC887B7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Exam 1 Preview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14182</TotalTime>
  <Words>1376</Words>
  <Application>Microsoft Office PowerPoint</Application>
  <PresentationFormat>On-screen Show (4:3)</PresentationFormat>
  <Paragraphs>255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EECE.4810/EECE.5730 Operating Systems</vt:lpstr>
      <vt:lpstr>Lecture outline</vt:lpstr>
      <vt:lpstr>Exam 1 notes</vt:lpstr>
      <vt:lpstr>Test policies</vt:lpstr>
      <vt:lpstr>Review: Processes</vt:lpstr>
      <vt:lpstr>Review: Process State</vt:lpstr>
      <vt:lpstr>Review: Process creation</vt:lpstr>
      <vt:lpstr>Review: Process creation (cont.)</vt:lpstr>
      <vt:lpstr>Review: more details on fork() and wait()</vt:lpstr>
      <vt:lpstr>Review: exec system calls</vt:lpstr>
      <vt:lpstr>Review: Forking Separate Process</vt:lpstr>
      <vt:lpstr>Review: Process Termination</vt:lpstr>
      <vt:lpstr>Review: Process Termination</vt:lpstr>
      <vt:lpstr>Review: Interprocess Communication</vt:lpstr>
      <vt:lpstr>Review: IPC Models </vt:lpstr>
      <vt:lpstr>Review: Threads</vt:lpstr>
      <vt:lpstr>Review: Critical section</vt:lpstr>
      <vt:lpstr>Review: Locks</vt:lpstr>
      <vt:lpstr>Review: Condition variables</vt:lpstr>
      <vt:lpstr>Review: Condition variable operations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1816</cp:revision>
  <dcterms:created xsi:type="dcterms:W3CDTF">2006-04-03T05:03:01Z</dcterms:created>
  <dcterms:modified xsi:type="dcterms:W3CDTF">2018-02-20T19:39:43Z</dcterms:modified>
</cp:coreProperties>
</file>