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1016" r:id="rId4"/>
    <p:sldId id="1050" r:id="rId5"/>
    <p:sldId id="1051" r:id="rId6"/>
    <p:sldId id="1052" r:id="rId7"/>
    <p:sldId id="1053" r:id="rId8"/>
    <p:sldId id="1054" r:id="rId9"/>
    <p:sldId id="1055" r:id="rId10"/>
    <p:sldId id="1056" r:id="rId11"/>
    <p:sldId id="1057" r:id="rId12"/>
    <p:sldId id="1058" r:id="rId13"/>
    <p:sldId id="1059" r:id="rId14"/>
    <p:sldId id="1060" r:id="rId15"/>
    <p:sldId id="1061" r:id="rId16"/>
    <p:sldId id="1062" r:id="rId17"/>
    <p:sldId id="1063" r:id="rId18"/>
    <p:sldId id="1064" r:id="rId19"/>
    <p:sldId id="1065" r:id="rId20"/>
    <p:sldId id="1066" r:id="rId21"/>
    <p:sldId id="1067" r:id="rId22"/>
    <p:sldId id="1068" r:id="rId23"/>
    <p:sldId id="1069" r:id="rId24"/>
    <p:sldId id="1070" r:id="rId25"/>
    <p:sldId id="1033" r:id="rId26"/>
    <p:sldId id="1071" r:id="rId27"/>
    <p:sldId id="1072" r:id="rId28"/>
    <p:sldId id="1073" r:id="rId29"/>
    <p:sldId id="1074" r:id="rId30"/>
    <p:sldId id="1075" r:id="rId31"/>
    <p:sldId id="1076" r:id="rId32"/>
    <p:sldId id="1077" r:id="rId33"/>
    <p:sldId id="1078" r:id="rId34"/>
    <p:sldId id="1079" r:id="rId35"/>
    <p:sldId id="1080" r:id="rId36"/>
    <p:sldId id="1034" r:id="rId37"/>
    <p:sldId id="1040" r:id="rId38"/>
    <p:sldId id="1041" r:id="rId39"/>
    <p:sldId id="1045" r:id="rId40"/>
    <p:sldId id="1046" r:id="rId41"/>
    <p:sldId id="1047" r:id="rId42"/>
    <p:sldId id="620" r:id="rId43"/>
    <p:sldId id="547" r:id="rId4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F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8" autoAdjust="0"/>
    <p:restoredTop sz="89583" autoAdjust="0"/>
  </p:normalViewPr>
  <p:slideViewPr>
    <p:cSldViewPr>
      <p:cViewPr>
        <p:scale>
          <a:sx n="80" d="100"/>
          <a:sy n="80" d="100"/>
        </p:scale>
        <p:origin x="2072" y="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548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BA2F21-F15B-E342-9114-50BEDBE05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96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D8D728-0E1B-5948-9614-5C28E8BA3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01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71192DB-C40F-5747-9547-ACED72E03579}" type="slidenum">
              <a:rPr lang="en-US"/>
              <a:pPr/>
              <a:t>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81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4A20BEB4-3286-7548-86B0-CF56390113CE}" type="slidenum">
              <a:rPr lang="en-US">
                <a:latin typeface="Times New Roman" charset="0"/>
              </a:rPr>
              <a:pPr/>
              <a:t>17</a:t>
            </a:fld>
            <a:endParaRPr lang="en-US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86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7FFCC3CE-981D-9B44-8A71-9327537487A4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37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8024C08F-645E-5C42-A78B-7B1BAB26169D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96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643938E3-33C4-6A41-B2CD-723CF81D3077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46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4C058232-FBA1-D544-961D-52D199E4706B}" type="slidenum">
              <a:rPr lang="en-US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6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861A8576-0584-AB49-A38E-599D07F68FCB}" type="slidenum">
              <a:rPr lang="en-US">
                <a:latin typeface="Times New Roman" charset="0"/>
              </a:rPr>
              <a:pPr/>
              <a:t>25</a:t>
            </a:fld>
            <a:endParaRPr lang="en-US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83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861A8576-0584-AB49-A38E-599D07F68FCB}" type="slidenum">
              <a:rPr lang="en-US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77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8EACD601-1EE5-CA40-9C1C-295D5A973030}" type="slidenum">
              <a:rPr lang="en-US">
                <a:latin typeface="Times New Roman" charset="0"/>
              </a:rPr>
              <a:pPr/>
              <a:t>34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39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059C8990-1BB3-984C-83FA-BD2C45FC9FB7}" type="slidenum">
              <a:rPr lang="en-US" sz="1300">
                <a:latin typeface="Helvetica" charset="0"/>
              </a:rPr>
              <a:pPr/>
              <a:t>37</a:t>
            </a:fld>
            <a:endParaRPr lang="en-US" sz="1300">
              <a:latin typeface="Helvetica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41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E4E139C3-B637-CD44-B711-F7DE01638B35}" type="slidenum">
              <a:rPr lang="en-US" sz="1300">
                <a:latin typeface="Helvetica" charset="0"/>
              </a:rPr>
              <a:pPr/>
              <a:t>38</a:t>
            </a:fld>
            <a:endParaRPr lang="en-US" sz="1300">
              <a:latin typeface="Helvetica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9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should seem a bit strange: the virtual address space has gaps in it!  Each segment gets mapped to contiguous locations in physical memory, but may be gaps between segments.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little like walking around in the dark, and there are huge pits in the ground where you die if you step in the pit.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But! of course, a correct program will never step off into a pit, so ok.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correct program will never address gaps; if it does, trap to kernel and then core dump. Minor exception: stack, heap can grow.  In UNIX,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sbrk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increases size of heap segment.  For stack, just take fault, system automatically increases size of stack.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Detail: Protection mode in segmentation table entries.  For example, code segment would be read-only (only execution and loads are allowed).  Data and stack segment would be read-write (stores allowed).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must be saved/restored on context switch?  Typically, segment table stored in CPU, not in memory, because it’s small.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Contents must be saved/restored.</a:t>
            </a:r>
            <a:endParaRPr lang="en-US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31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37A77812-E2E1-4A44-85C4-62BBC9420F77}" type="slidenum">
              <a:rPr lang="en-US" sz="1300">
                <a:latin typeface="Helvetica" charset="0"/>
              </a:rPr>
              <a:pPr/>
              <a:t>40</a:t>
            </a:fld>
            <a:endParaRPr lang="en-US" sz="1300">
              <a:latin typeface="Helvetica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35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8D728-0E1B-5948-9614-5C28E8BA371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61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Simpler, because allows use of a bitmap.  What's a bitmap?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001111100000001100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bit represents one page of physical memory -- 1 means allocated, 0 means unallocated.  Lots simpler than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base&amp;bounds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segmentation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420EB3B2-18D7-A846-91CF-18DF194E209B}" type="slidenum">
              <a:rPr lang="en-US">
                <a:latin typeface="Helvetica" charset="0"/>
              </a:rPr>
              <a:pPr/>
              <a:t>10</a:t>
            </a:fld>
            <a:endParaRPr lang="en-US">
              <a:latin typeface="Helvetica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63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1F86E035-8185-464F-B0DC-3C55087282BC}" type="slidenum">
              <a:rPr lang="en-US">
                <a:latin typeface="Helvetica" charset="0"/>
              </a:rPr>
              <a:pPr/>
              <a:t>12</a:t>
            </a:fld>
            <a:endParaRPr lang="en-US">
              <a:latin typeface="Helvetica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2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1862068C-D5E2-694D-B265-D9D835F6FF76}" type="slidenum">
              <a:rPr lang="en-US">
                <a:latin typeface="Helvetica" charset="0"/>
              </a:rPr>
              <a:pPr/>
              <a:t>13</a:t>
            </a:fld>
            <a:endParaRPr lang="en-US">
              <a:latin typeface="Helvetica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7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EE1D535B-9B51-6A41-ACBD-8F5CC1CB2909}" type="slidenum">
              <a:rPr lang="en-US">
                <a:latin typeface="Helvetica" charset="0"/>
              </a:rPr>
              <a:pPr/>
              <a:t>14</a:t>
            </a:fld>
            <a:endParaRPr lang="en-US">
              <a:latin typeface="Helvetica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24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F5D0A69F-CEB6-0846-A574-270C3C65BF77}" type="slidenum">
              <a:rPr lang="en-US">
                <a:latin typeface="Helvetica" charset="0"/>
              </a:rPr>
              <a:pPr/>
              <a:t>15</a:t>
            </a:fld>
            <a:endParaRPr lang="en-US">
              <a:latin typeface="Helvetica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80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523DCE1C-8CA1-0E41-8431-2FB77CD0EC35}" type="slidenum">
              <a:rPr lang="en-US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7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4290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2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19556-CB32-8E4D-8A5C-00A3EEC069E7}" type="datetime1">
              <a:rPr lang="en-US" smtClean="0"/>
              <a:t>5/2/18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B30DB-1162-9C49-B8C5-04F23F6D33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D2A1D-0283-1A41-AD9E-F916015A68DD}" type="datetime1">
              <a:rPr lang="en-US" smtClean="0"/>
              <a:t>5/2/18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88C0B-2D3D-8F4F-8D58-E142EF8FCA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6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52586-23AC-AB46-87C4-588EB21CD7E0}" type="datetime1">
              <a:rPr lang="en-US" smtClean="0"/>
              <a:t>5/2/18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77AC6-D456-C645-9D18-CB10EBB2F8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8229600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13164"/>
            <a:ext cx="8229600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1DA9D-A56D-E74E-8539-8D47C1006B21}" type="datetime1">
              <a:rPr lang="en-US" smtClean="0"/>
              <a:t>5/2/18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E0F1F-2016-AB47-89E8-85EB545AF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2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1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A95D0-D519-F54B-93FB-FB1712D594F6}" type="datetime1">
              <a:rPr lang="en-US" smtClean="0"/>
              <a:t>5/2/18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1C28-608F-1744-BA7B-883A69845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5110E-256C-6B4F-85CE-A8FCAA6218ED}" type="datetime1">
              <a:rPr lang="en-US" smtClean="0"/>
              <a:t>5/2/18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7D84A-D9E1-964C-B1EF-5C5C24A64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8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5CE44-6F48-F448-A5F6-B7BD7CF06B15}" type="datetime1">
              <a:rPr lang="en-US" smtClean="0"/>
              <a:t>5/2/18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128F6-75BF-EB48-B5DF-6B7193C54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DE8C-EF2E-5443-98A8-867B98120B23}" type="datetime1">
              <a:rPr lang="en-US" smtClean="0"/>
              <a:t>5/2/18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766FD-8371-0D43-B157-ACE940524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13077-317B-8048-9631-91F08857C3A4}" type="datetime1">
              <a:rPr lang="en-US" smtClean="0"/>
              <a:t>5/2/18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9DFB4-BB63-2E4C-98DC-E7560E7AE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F91C3-73F6-FA4B-AB32-9E88943BD5CC}" type="datetime1">
              <a:rPr lang="en-US" smtClean="0"/>
              <a:t>5/2/18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8733E-2813-BD40-9E9A-9C3DDCF59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6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D903F-DCBE-1E48-AF95-DBD9F9B93348}" type="datetime1">
              <a:rPr lang="en-US" smtClean="0"/>
              <a:t>5/2/18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1AEF5-A6D0-8343-8DB9-986E296C3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5B4D76-15D2-ED43-ACD2-4B4B2F0124EF}" type="datetime1">
              <a:rPr lang="en-US" smtClean="0"/>
              <a:t>5/2/18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ED29A-583A-E14B-925A-0EBF6318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7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A0A48-CF7C-2D4E-8ED9-AA46B819605D}" type="datetime1">
              <a:rPr lang="en-US" smtClean="0"/>
              <a:t>5/2/18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92EE8-07C5-384F-B825-8DA5A1E4B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9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7127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1"/>
            <a:ext cx="8229600" cy="49879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charset="0"/>
              </a:defRPr>
            </a:lvl1pPr>
          </a:lstStyle>
          <a:p>
            <a:fld id="{140AFCCD-9AD7-B84F-97C9-4B9DA3614CE5}" type="datetime1">
              <a:rPr lang="en-US" smtClean="0"/>
              <a:t>5/2/18</a:t>
            </a:fld>
            <a:endParaRPr lang="en-US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</a:defRPr>
            </a:lvl1pPr>
          </a:lstStyle>
          <a:p>
            <a:fld id="{FEFDC01F-0D3D-ED42-A821-F35DC9695E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  <p:sldLayoutId id="2147484392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2" y="1295400"/>
            <a:ext cx="7623175" cy="2133600"/>
          </a:xfrm>
        </p:spPr>
        <p:txBody>
          <a:bodyPr/>
          <a:lstStyle/>
          <a:p>
            <a:pPr algn="ctr" eaLnBrk="1" hangingPunct="1"/>
            <a:r>
              <a:rPr lang="en-US" sz="4600" dirty="0" smtClean="0">
                <a:latin typeface="Garamond" charset="0"/>
              </a:rPr>
              <a:t>EECE.4810/EECE.5730</a:t>
            </a:r>
            <a:r>
              <a:rPr lang="en-US" sz="4600" dirty="0">
                <a:latin typeface="Garamond" charset="0"/>
              </a:rPr>
              <a:t/>
            </a:r>
            <a:br>
              <a:rPr lang="en-US" sz="4600" dirty="0">
                <a:latin typeface="Garamond" charset="0"/>
              </a:rPr>
            </a:br>
            <a:r>
              <a:rPr lang="en-US" sz="4600" dirty="0" smtClean="0">
                <a:latin typeface="Garamond" charset="0"/>
              </a:rPr>
              <a:t>Operating Systems</a:t>
            </a:r>
            <a:endParaRPr lang="en-US" sz="4600" dirty="0">
              <a:latin typeface="Garamond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9144000" cy="3048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Instructor:  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Dr</a:t>
            </a:r>
            <a:r>
              <a:rPr lang="en-US" dirty="0">
                <a:latin typeface="Arial" charset="0"/>
              </a:rPr>
              <a:t>. Michael </a:t>
            </a:r>
            <a:r>
              <a:rPr lang="en-US" dirty="0" smtClean="0">
                <a:latin typeface="Arial" charset="0"/>
              </a:rPr>
              <a:t>Geiger</a:t>
            </a: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Spring </a:t>
            </a:r>
            <a:r>
              <a:rPr lang="en-US" dirty="0" smtClean="0">
                <a:latin typeface="Arial" charset="0"/>
              </a:rPr>
              <a:t>2018</a:t>
            </a: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Lecture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24: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Exam 3 </a:t>
            </a:r>
            <a:r>
              <a:rPr lang="en-US" dirty="0" smtClean="0">
                <a:latin typeface="Arial" charset="0"/>
              </a:rPr>
              <a:t>Preview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Review: Multi-level page table</a:t>
            </a:r>
            <a:endParaRPr lang="en-US" sz="2400" dirty="0">
              <a:latin typeface="Garamond"/>
              <a:ea typeface="MS PGothic" charset="0"/>
              <a:cs typeface="Garamond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752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Space saving technique</a:t>
            </a:r>
          </a:p>
          <a:p>
            <a:r>
              <a:rPr lang="en-US" dirty="0" smtClean="0"/>
              <a:t>Outer page table points to second-level page table</a:t>
            </a:r>
          </a:p>
          <a:p>
            <a:r>
              <a:rPr lang="en-US" dirty="0" smtClean="0"/>
              <a:t>Second-level page table points to physical frame</a:t>
            </a:r>
          </a:p>
          <a:p>
            <a:r>
              <a:rPr lang="en-US" dirty="0" smtClean="0"/>
              <a:t>Could extend to &gt;2 levels</a:t>
            </a:r>
            <a:endParaRPr lang="en-US" dirty="0"/>
          </a:p>
        </p:txBody>
      </p:sp>
      <p:pic>
        <p:nvPicPr>
          <p:cNvPr id="56323" name="Picture 103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173413"/>
            <a:ext cx="63896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3D0C-7EC9-C54B-B298-771501A17D94}" type="datetime1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Multi-level page table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230" r="-4230"/>
          <a:stretch>
            <a:fillRect/>
          </a:stretch>
        </p:blipFill>
        <p:spPr>
          <a:xfrm>
            <a:off x="457200" y="1143001"/>
            <a:ext cx="8229600" cy="3657599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8229600" cy="72072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level page table points to 2</a:t>
            </a:r>
            <a:r>
              <a:rPr lang="en-US" baseline="30000" dirty="0" smtClean="0"/>
              <a:t>nd</a:t>
            </a:r>
            <a:r>
              <a:rPr lang="en-US" dirty="0" smtClean="0"/>
              <a:t> level page tables</a:t>
            </a:r>
          </a:p>
          <a:p>
            <a:r>
              <a:rPr lang="en-US" dirty="0" smtClean="0"/>
              <a:t>Example assumes 4 KB page size, 1K PTEs at each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217-70EB-D442-84F7-0E44ECD83A00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Hashed </a:t>
            </a:r>
            <a:r>
              <a:rPr lang="en-US" dirty="0">
                <a:ea typeface="MS PGothic" charset="0"/>
              </a:rPr>
              <a:t>Page Tables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Common in address spaces &gt; 32 bits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The virtual page number is hashed into a page table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This page table contains a chain of elements hashing to the same location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Each element contains (1) the virtual page number (2) the value of the mapped page frame (3) a pointer to the next element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Virtual page numbers are compared in this chain searching for a match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If a match is found, the corresponding physical frame is </a:t>
            </a:r>
            <a:r>
              <a:rPr lang="en-US" dirty="0" smtClean="0">
                <a:latin typeface="Helvetica" charset="0"/>
                <a:ea typeface="MS PGothic" charset="0"/>
              </a:rPr>
              <a:t>extracted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2E13-96E4-AD4B-B797-464A127EE190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Hashed </a:t>
            </a:r>
            <a:r>
              <a:rPr lang="en-US" dirty="0">
                <a:ea typeface="MS PGothic" charset="0"/>
              </a:rPr>
              <a:t>Page Table</a:t>
            </a:r>
            <a:endParaRPr lang="en-US" sz="2400" dirty="0">
              <a:ea typeface="MS PGothic" charset="0"/>
            </a:endParaRPr>
          </a:p>
        </p:txBody>
      </p:sp>
      <p:pic>
        <p:nvPicPr>
          <p:cNvPr id="6041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274763"/>
            <a:ext cx="661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B388-C9B9-3344-A8FB-90A5EC91E68D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Review: Inverted </a:t>
            </a:r>
            <a:r>
              <a:rPr lang="en-US" dirty="0">
                <a:latin typeface="Garamond"/>
                <a:ea typeface="MS PGothic" charset="0"/>
                <a:cs typeface="Garamond"/>
              </a:rPr>
              <a:t>Page Table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Rather than each process having a page table and keeping track of all possible logical pages, track all physical pages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One entry for each real page of memory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Entry consists of the virtual address of the page stored in that real memory location, with information about the process that owns that page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Decreases memory needed to store each page table, but increases time needed to search the table when a page reference occurs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Use hash table to limit the search to one — or at most a few — page-table entries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TLB can accelerate access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But how to implement shared memory?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One mapping of a virtual address to the shared physical address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87F8-7D37-3642-B0EA-BF0356569774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Review: Inverted </a:t>
            </a:r>
            <a:r>
              <a:rPr lang="en-US" dirty="0">
                <a:latin typeface="Garamond"/>
                <a:ea typeface="MS PGothic" charset="0"/>
                <a:cs typeface="Garamond"/>
              </a:rPr>
              <a:t>Page Table Architecture</a:t>
            </a:r>
            <a:endParaRPr lang="en-US" sz="2400" dirty="0">
              <a:latin typeface="Garamond"/>
              <a:ea typeface="MS PGothic" charset="0"/>
              <a:cs typeface="Garamond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A118-8548-0547-A8AC-4EF360D88149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246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274763"/>
            <a:ext cx="60579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Review: Valid</a:t>
            </a:r>
            <a:r>
              <a:rPr lang="en-US" dirty="0">
                <a:latin typeface="Garamond"/>
                <a:ea typeface="MS PGothic" charset="0"/>
                <a:cs typeface="Garamond"/>
              </a:rPr>
              <a:t>-Invalid Bit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1"/>
            <a:ext cx="8229600" cy="16763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</a:rPr>
              <a:t>With each page table entry a valid–invalid bit is associated</a:t>
            </a:r>
            <a:br>
              <a:rPr lang="en-US" dirty="0">
                <a:latin typeface="Helvetica" charset="0"/>
                <a:ea typeface="MS PGothic" charset="0"/>
              </a:rPr>
            </a:br>
            <a:r>
              <a:rPr lang="en-US" dirty="0">
                <a:latin typeface="Helvetica" charset="0"/>
                <a:ea typeface="MS PGothic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</a:rPr>
              <a:t>v</a:t>
            </a:r>
            <a:r>
              <a:rPr lang="en-US" dirty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 in-memory –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  <a:sym typeface="Symbol" charset="0"/>
              </a:rPr>
              <a:t>memory resident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i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  not-in-memory)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Initially valid–invalid bit is set to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on all entries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Helvetica" charset="0"/>
              <a:ea typeface="MS PGothic" charset="0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During MMU address translation, if valid–invalid bit in page table entry is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i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  page fault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908300"/>
            <a:ext cx="282892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0448-96CC-6949-BAE7-866DC237B5E8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Review: Page </a:t>
            </a:r>
            <a:r>
              <a:rPr lang="en-US" dirty="0">
                <a:latin typeface="Garamond"/>
                <a:ea typeface="MS PGothic" charset="0"/>
                <a:cs typeface="Garamond"/>
              </a:rPr>
              <a:t>Fault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Helvetica" charset="0"/>
                <a:ea typeface="MS PGothic" charset="0"/>
              </a:rPr>
              <a:t>If </a:t>
            </a:r>
            <a:r>
              <a:rPr lang="en-US" dirty="0">
                <a:latin typeface="Helvetica" charset="0"/>
                <a:ea typeface="MS PGothic" charset="0"/>
              </a:rPr>
              <a:t>there is a reference to a page, first reference to that page will trap to operating system: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solidFill>
                  <a:srgbClr val="3366FF"/>
                </a:solidFill>
                <a:latin typeface="Helvetica" charset="0"/>
                <a:ea typeface="MS PGothic" charset="0"/>
                <a:sym typeface="Symbol" charset="0"/>
              </a:rPr>
              <a:t>             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  <a:sym typeface="Symbol" charset="0"/>
              </a:rPr>
              <a:t>page fault</a:t>
            </a:r>
          </a:p>
          <a:p>
            <a:pPr>
              <a:lnSpc>
                <a:spcPct val="90000"/>
              </a:lnSpc>
              <a:buFont typeface="Monotype Sorts" charset="0"/>
              <a:buAutoNum type="arabicPeriod"/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Operating system looks at another table to decide:</a:t>
            </a:r>
          </a:p>
          <a:p>
            <a:pPr marL="798513" lvl="1" indent="-341313"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</a:rPr>
              <a:t>Invalid reference 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 abort</a:t>
            </a:r>
          </a:p>
          <a:p>
            <a:pPr marL="798513" lvl="1" indent="-341313"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Just not in memory</a:t>
            </a:r>
          </a:p>
          <a:p>
            <a:pPr>
              <a:lnSpc>
                <a:spcPct val="90000"/>
              </a:lnSpc>
              <a:buFont typeface="Monotype Sorts" charset="0"/>
              <a:buAutoNum type="arabicPeriod"/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Find free frame</a:t>
            </a:r>
          </a:p>
          <a:p>
            <a:pPr>
              <a:lnSpc>
                <a:spcPct val="90000"/>
              </a:lnSpc>
              <a:buFont typeface="Monotype Sorts" charset="0"/>
              <a:buAutoNum type="arabicPeriod"/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Swap page into frame via scheduled disk operation</a:t>
            </a:r>
          </a:p>
          <a:p>
            <a:pPr>
              <a:lnSpc>
                <a:spcPct val="90000"/>
              </a:lnSpc>
              <a:buFont typeface="Monotype Sorts" charset="0"/>
              <a:buAutoNum type="arabicPeriod"/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Reset tables to indicate page now in memory</a:t>
            </a:r>
            <a:br>
              <a:rPr lang="en-US" dirty="0">
                <a:latin typeface="Helvetica" charset="0"/>
                <a:ea typeface="MS PGothic" charset="0"/>
                <a:sym typeface="Symbol" charset="0"/>
              </a:rPr>
            </a:b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Set validation bit = 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v</a:t>
            </a:r>
            <a:endParaRPr lang="en-US" dirty="0">
              <a:latin typeface="Helvetica" charset="0"/>
              <a:ea typeface="MS PGothic" charset="0"/>
              <a:sym typeface="Symbol" charset="0"/>
            </a:endParaRPr>
          </a:p>
          <a:p>
            <a:pPr>
              <a:lnSpc>
                <a:spcPct val="90000"/>
              </a:lnSpc>
              <a:buFont typeface="Monotype Sorts" charset="0"/>
              <a:buAutoNum type="arabicPeriod"/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Restart the instruction that caused the page fault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235D-A9B4-DD45-AD77-117FCD71137C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Page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/>
              </a:rPr>
              <a:t>How do we determine page to evict if physical address space is full</a:t>
            </a:r>
            <a:r>
              <a:rPr lang="en-US" dirty="0" smtClean="0">
                <a:sym typeface="Wingdings"/>
              </a:rPr>
              <a:t>?</a:t>
            </a:r>
          </a:p>
          <a:p>
            <a:pPr lvl="1"/>
            <a:r>
              <a:rPr lang="en-US" dirty="0" smtClean="0">
                <a:sym typeface="Wingdings"/>
              </a:rPr>
              <a:t>Goal: minimize page faults</a:t>
            </a:r>
            <a:endParaRPr lang="en-US" dirty="0"/>
          </a:p>
          <a:p>
            <a:r>
              <a:rPr lang="en-US" dirty="0" smtClean="0"/>
              <a:t>Closest optimal approximation: least recently-used (LRU)</a:t>
            </a:r>
          </a:p>
          <a:p>
            <a:pPr lvl="1"/>
            <a:r>
              <a:rPr lang="en-US" dirty="0" smtClean="0"/>
              <a:t>Use reference bits to approximate LRU</a:t>
            </a:r>
          </a:p>
          <a:p>
            <a:pPr lvl="1"/>
            <a:r>
              <a:rPr lang="en-US" dirty="0" smtClean="0"/>
              <a:t>Clock algorithm commonly used to manage clearing of reference bits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72A4-F48F-AB46-B760-016932B3AB92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Clock algorithm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942" r="-4942"/>
          <a:stretch>
            <a:fillRect/>
          </a:stretch>
        </p:blipFill>
        <p:spPr>
          <a:xfrm>
            <a:off x="457200" y="1143001"/>
            <a:ext cx="8229600" cy="3276599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4495800"/>
            <a:ext cx="8229600" cy="16351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example above, 8 resident pages</a:t>
            </a:r>
          </a:p>
          <a:p>
            <a:r>
              <a:rPr lang="en-US" dirty="0" smtClean="0"/>
              <a:t>Consider pages starting with P1</a:t>
            </a:r>
          </a:p>
          <a:p>
            <a:r>
              <a:rPr lang="en-US" dirty="0" smtClean="0"/>
              <a:t>P4 is first non-referenced page—evicted for P9</a:t>
            </a:r>
          </a:p>
          <a:p>
            <a:r>
              <a:rPr lang="en-US" dirty="0" smtClean="0"/>
              <a:t>Reference bit clear for P1-P3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99D2-E4B1-5642-AA7E-663067BD7D95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outline</a:t>
            </a:r>
            <a:endParaRPr lang="en-US"/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Announcements/reminders</a:t>
            </a:r>
          </a:p>
          <a:p>
            <a:pPr lvl="1"/>
            <a:r>
              <a:rPr lang="en-US" dirty="0"/>
              <a:t>Extra credit HW due 5/4</a:t>
            </a:r>
          </a:p>
          <a:p>
            <a:pPr lvl="2"/>
            <a:r>
              <a:rPr lang="en-US" dirty="0"/>
              <a:t>Clarification posted for two-level page table problem</a:t>
            </a:r>
          </a:p>
          <a:p>
            <a:pPr lvl="1"/>
            <a:r>
              <a:rPr lang="en-US" dirty="0"/>
              <a:t>Exam 3: Friday, 5/11, 8-11 AM in Ball 314</a:t>
            </a:r>
          </a:p>
          <a:p>
            <a:pPr lvl="1"/>
            <a:r>
              <a:rPr lang="en-US" dirty="0"/>
              <a:t>Course evaluations to be posted on website</a:t>
            </a:r>
          </a:p>
          <a:p>
            <a:pPr lvl="2"/>
            <a:r>
              <a:rPr lang="en-US" dirty="0"/>
              <a:t>Blank copies will also be available outside my office</a:t>
            </a:r>
          </a:p>
          <a:p>
            <a:pPr lvl="2"/>
            <a:r>
              <a:rPr lang="en-US" dirty="0"/>
              <a:t>Please complete an evaluation and bring it to the final exam</a:t>
            </a:r>
          </a:p>
          <a:p>
            <a:r>
              <a:rPr lang="en-US" dirty="0" smtClean="0"/>
              <a:t>Today’s </a:t>
            </a:r>
            <a:r>
              <a:rPr lang="en-US" dirty="0" smtClean="0"/>
              <a:t>lecture: </a:t>
            </a:r>
            <a:r>
              <a:rPr lang="en-US" dirty="0" smtClean="0"/>
              <a:t>Exam 3 Preview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BE6C771-8B27-EA4B-ADDC-7FFCA509FB3E}" type="datetime1">
              <a:rPr lang="en-US" smtClean="0">
                <a:latin typeface="Garamond"/>
                <a:cs typeface="Garamond"/>
              </a:rPr>
              <a:t>5/2/18</a:t>
            </a:fld>
            <a:endParaRPr lang="en-US" dirty="0"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Operating Systems: Exam 3 Preview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9D3E96A-8697-5D45-A3FC-286C4E3CE4E7}" type="slidenum">
              <a:rPr lang="en-US" smtClean="0">
                <a:latin typeface="Garamond"/>
                <a:cs typeface="Garamond"/>
              </a:rPr>
              <a:pPr/>
              <a:t>2</a:t>
            </a:fld>
            <a:endParaRPr lang="en-US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File details</a:t>
            </a:r>
            <a:endParaRPr lang="en-US" dirty="0">
              <a:ea typeface="MS PGothic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ea typeface="MS PGothic" charset="0"/>
                <a:cs typeface="Arial"/>
              </a:rPr>
              <a:t>File</a:t>
            </a:r>
            <a:r>
              <a:rPr lang="en-US" dirty="0" smtClean="0">
                <a:latin typeface="Arial"/>
                <a:ea typeface="MS PGothic" charset="0"/>
                <a:cs typeface="Arial"/>
              </a:rPr>
              <a:t>: unit of logical storage</a:t>
            </a:r>
          </a:p>
          <a:p>
            <a:pPr lvl="1"/>
            <a:r>
              <a:rPr lang="en-US" dirty="0" smtClean="0">
                <a:latin typeface="Arial"/>
                <a:ea typeface="MS PGothic" charset="0"/>
                <a:cs typeface="Arial"/>
              </a:rPr>
              <a:t>Abstract away low-level details of storage device</a:t>
            </a:r>
          </a:p>
          <a:p>
            <a:pPr lvl="1"/>
            <a:r>
              <a:rPr lang="en-US" dirty="0" smtClean="0">
                <a:latin typeface="Arial"/>
                <a:ea typeface="MS PGothic" charset="0"/>
                <a:cs typeface="Arial"/>
              </a:rPr>
              <a:t>Contiguous </a:t>
            </a:r>
            <a:r>
              <a:rPr lang="en-US" dirty="0">
                <a:latin typeface="Arial"/>
                <a:ea typeface="MS PGothic" charset="0"/>
                <a:cs typeface="Arial"/>
              </a:rPr>
              <a:t>logical address space</a:t>
            </a:r>
          </a:p>
          <a:p>
            <a:r>
              <a:rPr lang="en-US" dirty="0" smtClean="0">
                <a:latin typeface="Arial"/>
                <a:ea typeface="MS PGothic" charset="0"/>
                <a:cs typeface="Arial"/>
              </a:rPr>
              <a:t>Structure of file defines types</a:t>
            </a:r>
          </a:p>
          <a:p>
            <a:pPr lvl="1"/>
            <a:r>
              <a:rPr lang="en-US" dirty="0" smtClean="0">
                <a:latin typeface="Arial"/>
                <a:ea typeface="MS PGothic" charset="0"/>
                <a:cs typeface="Arial"/>
              </a:rPr>
              <a:t>At a minimum, OS supports executable file</a:t>
            </a:r>
          </a:p>
          <a:p>
            <a:pPr lvl="1"/>
            <a:r>
              <a:rPr lang="en-US" dirty="0" smtClean="0">
                <a:latin typeface="Arial"/>
                <a:ea typeface="MS PGothic" charset="0"/>
                <a:cs typeface="Arial"/>
              </a:rPr>
              <a:t>Other types usually imposed by applications</a:t>
            </a:r>
          </a:p>
          <a:p>
            <a:pPr lvl="2"/>
            <a:r>
              <a:rPr lang="en-US" dirty="0" smtClean="0">
                <a:latin typeface="Arial"/>
                <a:ea typeface="MS PGothic" charset="0"/>
                <a:cs typeface="Arial"/>
              </a:rPr>
              <a:t>Text, source, etc.</a:t>
            </a:r>
          </a:p>
          <a:p>
            <a:pPr lvl="2"/>
            <a:r>
              <a:rPr lang="en-US" dirty="0" smtClean="0">
                <a:latin typeface="Arial"/>
                <a:ea typeface="MS PGothic" charset="0"/>
                <a:cs typeface="Arial"/>
              </a:rPr>
              <a:t>Extensions </a:t>
            </a:r>
            <a:r>
              <a:rPr lang="en-US" dirty="0" smtClean="0">
                <a:latin typeface="Arial"/>
                <a:ea typeface="MS PGothic" charset="0"/>
                <a:cs typeface="Arial"/>
                <a:sym typeface="Wingdings"/>
              </a:rPr>
              <a:t> more detailed file typing</a:t>
            </a:r>
            <a:endParaRPr lang="en-US" dirty="0" smtClean="0">
              <a:latin typeface="Arial"/>
              <a:ea typeface="MS PGothic" charset="0"/>
              <a:cs typeface="Arial"/>
            </a:endParaRPr>
          </a:p>
          <a:p>
            <a:r>
              <a:rPr lang="en-US" dirty="0" smtClean="0">
                <a:latin typeface="Arial"/>
                <a:ea typeface="MS PGothic" charset="0"/>
                <a:cs typeface="Arial"/>
              </a:rPr>
              <a:t>File system tracks file attributes (name, ID, type, file pointer, etc.)</a:t>
            </a:r>
          </a:p>
          <a:p>
            <a:pPr marL="0" indent="0">
              <a:buNone/>
            </a:pPr>
            <a:endParaRPr lang="en-US" dirty="0" smtClean="0">
              <a:latin typeface="Arial"/>
              <a:ea typeface="MS PGothic" charset="0"/>
              <a:cs typeface="Arial"/>
            </a:endParaRPr>
          </a:p>
          <a:p>
            <a:endParaRPr lang="en-US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02FB-B60F-E84F-AF16-37A013AB4204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File Operations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Operations provide programmer interface to file system</a:t>
            </a:r>
          </a:p>
          <a:p>
            <a:r>
              <a:rPr lang="en-US" dirty="0" smtClean="0"/>
              <a:t>What operations should file system provide?</a:t>
            </a:r>
          </a:p>
          <a:p>
            <a:pPr lvl="1"/>
            <a:r>
              <a:rPr lang="en-US" dirty="0" smtClean="0"/>
              <a:t>Create</a:t>
            </a:r>
          </a:p>
          <a:p>
            <a:pPr lvl="1"/>
            <a:r>
              <a:rPr lang="en-US" dirty="0" smtClean="0"/>
              <a:t>Write – at write pointer location</a:t>
            </a:r>
          </a:p>
          <a:p>
            <a:pPr lvl="1"/>
            <a:r>
              <a:rPr lang="en-US" dirty="0" smtClean="0"/>
              <a:t>Read – at read pointer location</a:t>
            </a:r>
          </a:p>
          <a:p>
            <a:pPr lvl="1"/>
            <a:r>
              <a:rPr lang="en-US" dirty="0" smtClean="0"/>
              <a:t>Reposition within file - seek</a:t>
            </a:r>
          </a:p>
          <a:p>
            <a:pPr lvl="1"/>
            <a:r>
              <a:rPr lang="en-US" dirty="0" smtClean="0"/>
              <a:t>Delete</a:t>
            </a:r>
          </a:p>
          <a:p>
            <a:pPr lvl="1"/>
            <a:r>
              <a:rPr lang="en-US" dirty="0" smtClean="0"/>
              <a:t>Truncate – remove some data from file without deleting entire file</a:t>
            </a:r>
          </a:p>
          <a:p>
            <a:pPr lvl="1"/>
            <a:r>
              <a:rPr lang="en-US" dirty="0" smtClean="0"/>
              <a:t>Open(</a:t>
            </a:r>
            <a:r>
              <a:rPr lang="en-US" i="1" dirty="0" smtClean="0"/>
              <a:t>F</a:t>
            </a:r>
            <a:r>
              <a:rPr lang="en-US" i="1" baseline="-25000" dirty="0" smtClean="0"/>
              <a:t>i</a:t>
            </a:r>
            <a:r>
              <a:rPr lang="en-US" dirty="0" smtClean="0"/>
              <a:t>) – search the directory structure on disk for entry </a:t>
            </a:r>
            <a:r>
              <a:rPr lang="en-US" i="1" dirty="0" smtClean="0"/>
              <a:t>F</a:t>
            </a:r>
            <a:r>
              <a:rPr lang="en-US" i="1" baseline="-25000" dirty="0" smtClean="0"/>
              <a:t>i</a:t>
            </a:r>
            <a:r>
              <a:rPr lang="en-US" dirty="0" smtClean="0"/>
              <a:t>, and move the content of entry to memory</a:t>
            </a:r>
          </a:p>
          <a:p>
            <a:pPr lvl="1"/>
            <a:r>
              <a:rPr lang="en-US" dirty="0" smtClean="0"/>
              <a:t>Close (</a:t>
            </a:r>
            <a:r>
              <a:rPr lang="en-US" i="1" dirty="0" smtClean="0"/>
              <a:t>F</a:t>
            </a:r>
            <a:r>
              <a:rPr lang="en-US" i="1" baseline="-25000" dirty="0" smtClean="0"/>
              <a:t>i</a:t>
            </a:r>
            <a:r>
              <a:rPr lang="en-US" dirty="0" smtClean="0"/>
              <a:t>) – move the content of entry Fi in memory to directory structure on disk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396A-000E-4D47-BD38-7EC320BA07C5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Working with open files</a:t>
            </a:r>
            <a:endParaRPr lang="en-US" dirty="0">
              <a:ea typeface="MS PGothic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"/>
                <a:ea typeface="MS PGothic" charset="0"/>
                <a:cs typeface="Arial"/>
              </a:rPr>
              <a:t>Open-file table: tracks open files</a:t>
            </a:r>
          </a:p>
          <a:p>
            <a:r>
              <a:rPr lang="en-US" dirty="0" smtClean="0">
                <a:latin typeface="Arial"/>
                <a:ea typeface="MS PGothic" charset="0"/>
                <a:cs typeface="Arial"/>
              </a:rPr>
              <a:t>Per-process info</a:t>
            </a:r>
          </a:p>
          <a:p>
            <a:pPr lvl="1"/>
            <a:r>
              <a:rPr lang="en-US" dirty="0" smtClean="0">
                <a:latin typeface="Arial"/>
                <a:ea typeface="MS PGothic" charset="0"/>
                <a:cs typeface="Arial"/>
              </a:rPr>
              <a:t>File </a:t>
            </a:r>
            <a:r>
              <a:rPr lang="en-US" dirty="0">
                <a:latin typeface="Arial"/>
                <a:ea typeface="MS PGothic" charset="0"/>
                <a:cs typeface="Arial"/>
              </a:rPr>
              <a:t>pointer</a:t>
            </a:r>
            <a:r>
              <a:rPr lang="en-US" dirty="0" smtClean="0">
                <a:latin typeface="Arial"/>
                <a:ea typeface="MS PGothic" charset="0"/>
                <a:cs typeface="Arial"/>
              </a:rPr>
              <a:t>: </a:t>
            </a:r>
            <a:r>
              <a:rPr lang="en-US" dirty="0">
                <a:latin typeface="Arial"/>
                <a:ea typeface="MS PGothic" charset="0"/>
                <a:cs typeface="Arial"/>
              </a:rPr>
              <a:t>pointer to last read/write </a:t>
            </a:r>
            <a:r>
              <a:rPr lang="en-US" dirty="0" smtClean="0">
                <a:latin typeface="Arial"/>
                <a:ea typeface="MS PGothic" charset="0"/>
                <a:cs typeface="Arial"/>
              </a:rPr>
              <a:t>location</a:t>
            </a:r>
          </a:p>
          <a:p>
            <a:pPr lvl="1"/>
            <a:r>
              <a:rPr lang="en-US" dirty="0" smtClean="0">
                <a:latin typeface="Arial"/>
                <a:ea typeface="MS PGothic" charset="0"/>
                <a:cs typeface="Arial"/>
              </a:rPr>
              <a:t>Access rights: operations allowed by this process</a:t>
            </a:r>
            <a:endParaRPr lang="en-US" dirty="0">
              <a:latin typeface="Arial"/>
              <a:ea typeface="MS PGothic" charset="0"/>
              <a:cs typeface="Arial"/>
            </a:endParaRPr>
          </a:p>
          <a:p>
            <a:r>
              <a:rPr lang="en-US" dirty="0" smtClean="0">
                <a:latin typeface="Arial"/>
                <a:ea typeface="MS PGothic" charset="0"/>
                <a:cs typeface="Arial"/>
              </a:rPr>
              <a:t>Centralized info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  <a:ea typeface="MS PGothic" charset="0"/>
                <a:cs typeface="Arial"/>
              </a:rPr>
              <a:t>File</a:t>
            </a:r>
            <a:r>
              <a:rPr lang="en-US" dirty="0">
                <a:solidFill>
                  <a:srgbClr val="000000"/>
                </a:solidFill>
                <a:latin typeface="Arial"/>
                <a:ea typeface="MS PGothic" charset="0"/>
                <a:cs typeface="Arial"/>
              </a:rPr>
              <a:t>-open count</a:t>
            </a:r>
            <a:r>
              <a:rPr lang="en-US" dirty="0">
                <a:latin typeface="Arial"/>
                <a:ea typeface="MS PGothic" charset="0"/>
                <a:cs typeface="Arial"/>
              </a:rPr>
              <a:t>: </a:t>
            </a:r>
            <a:r>
              <a:rPr lang="en-US" dirty="0" smtClean="0">
                <a:latin typeface="Arial"/>
                <a:ea typeface="MS PGothic" charset="0"/>
                <a:cs typeface="Arial"/>
              </a:rPr>
              <a:t>number of processes accessing file</a:t>
            </a:r>
          </a:p>
          <a:p>
            <a:pPr lvl="2"/>
            <a:r>
              <a:rPr lang="en-US" dirty="0" smtClean="0">
                <a:latin typeface="Arial"/>
                <a:ea typeface="MS PGothic" charset="0"/>
                <a:cs typeface="Arial"/>
              </a:rPr>
              <a:t>Table entry can be removed when count == 0</a:t>
            </a:r>
          </a:p>
          <a:p>
            <a:pPr lvl="1"/>
            <a:r>
              <a:rPr lang="en-US" dirty="0" smtClean="0">
                <a:latin typeface="Arial"/>
                <a:ea typeface="MS PGothic" charset="0"/>
                <a:cs typeface="Arial"/>
              </a:rPr>
              <a:t>Disk </a:t>
            </a:r>
            <a:r>
              <a:rPr lang="en-US" dirty="0">
                <a:latin typeface="Arial"/>
                <a:ea typeface="MS PGothic" charset="0"/>
                <a:cs typeface="Arial"/>
              </a:rPr>
              <a:t>location of the file: cache of data access </a:t>
            </a:r>
            <a:r>
              <a:rPr lang="en-US" dirty="0" smtClean="0">
                <a:latin typeface="Arial"/>
                <a:ea typeface="MS PGothic" charset="0"/>
                <a:cs typeface="Arial"/>
              </a:rPr>
              <a:t>information</a:t>
            </a:r>
          </a:p>
          <a:p>
            <a:r>
              <a:rPr lang="en-US" dirty="0" smtClean="0">
                <a:latin typeface="Arial"/>
                <a:ea typeface="MS PGothic" charset="0"/>
                <a:cs typeface="Arial"/>
              </a:rPr>
              <a:t>Accesses supported as sequential or direct (relative to start of file)</a:t>
            </a:r>
            <a:endParaRPr lang="en-US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EC07-E3E3-C94A-8D06-F0DF35E366AE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Directory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590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Disk can be split into multiple partitions</a:t>
            </a:r>
          </a:p>
          <a:p>
            <a:pPr lvl="1"/>
            <a:r>
              <a:rPr lang="en-US" dirty="0" smtClean="0"/>
              <a:t>Partitions can be raw (no file system) or formatted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Volume</a:t>
            </a:r>
            <a:r>
              <a:rPr lang="en-US" dirty="0" smtClean="0"/>
              <a:t>: formatted partition (e.g., C:\ on Windows)</a:t>
            </a:r>
          </a:p>
          <a:p>
            <a:r>
              <a:rPr lang="en-US" dirty="0" smtClean="0"/>
              <a:t>Each volume needs its own </a:t>
            </a:r>
            <a:r>
              <a:rPr lang="en-US" dirty="0" smtClean="0">
                <a:solidFill>
                  <a:srgbClr val="0000FF"/>
                </a:solidFill>
              </a:rPr>
              <a:t>directory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Effectively </a:t>
            </a:r>
            <a:r>
              <a:rPr lang="en-US" dirty="0" smtClean="0"/>
              <a:t>table of contents for volume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Tracks information about all files on volume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Imposes hierarchical structure in flat space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3BB-6887-C442-B409-25FE87D1147C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4283126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5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MS PGothic" charset="0"/>
              </a:rPr>
              <a:t>Review: Tree</a:t>
            </a:r>
            <a:r>
              <a:rPr lang="en-US" dirty="0">
                <a:ea typeface="MS PGothic" charset="0"/>
              </a:rPr>
              <a:t>-Structured </a:t>
            </a:r>
            <a:r>
              <a:rPr lang="en-US" dirty="0" smtClean="0">
                <a:ea typeface="MS PGothic" charset="0"/>
              </a:rPr>
              <a:t>Directories</a:t>
            </a:r>
            <a:endParaRPr lang="en-US" dirty="0">
              <a:ea typeface="MS PGothic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1"/>
            <a:ext cx="8229600" cy="28193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Absolute</a:t>
            </a:r>
            <a:r>
              <a:rPr lang="en-US" dirty="0">
                <a:latin typeface="Helvetica" charset="0"/>
                <a:ea typeface="MS PGothic" charset="0"/>
              </a:rPr>
              <a:t> or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relative</a:t>
            </a:r>
            <a:r>
              <a:rPr lang="en-US" dirty="0">
                <a:latin typeface="Helvetica" charset="0"/>
                <a:ea typeface="MS PGothic" charset="0"/>
              </a:rPr>
              <a:t> path </a:t>
            </a:r>
            <a:r>
              <a:rPr lang="en-US" dirty="0" smtClean="0">
                <a:latin typeface="Helvetica" charset="0"/>
                <a:ea typeface="MS PGothic" charset="0"/>
              </a:rPr>
              <a:t>name</a:t>
            </a:r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r>
              <a:rPr lang="en-US" dirty="0" smtClean="0">
                <a:latin typeface="Helvetica" charset="0"/>
                <a:ea typeface="MS PGothic" charset="0"/>
              </a:rPr>
              <a:t>Absolute name is full path</a:t>
            </a:r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r>
              <a:rPr lang="en-US" dirty="0" smtClean="0">
                <a:latin typeface="Helvetica" charset="0"/>
                <a:ea typeface="MS PGothic" charset="0"/>
              </a:rPr>
              <a:t>Relative name—relative to current subdirectory or some other subdirectory</a:t>
            </a:r>
            <a:endParaRPr lang="en-US" dirty="0">
              <a:latin typeface="Helvetica" charset="0"/>
              <a:ea typeface="MS PGothic" charset="0"/>
            </a:endParaRP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dirty="0">
                <a:latin typeface="Helvetica" charset="0"/>
                <a:ea typeface="MS PGothic" charset="0"/>
              </a:rPr>
              <a:t>Creating a new file is done in current directory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dirty="0">
                <a:latin typeface="Helvetica" charset="0"/>
                <a:ea typeface="MS PGothic" charset="0"/>
              </a:rPr>
              <a:t>Delete a file</a:t>
            </a:r>
          </a:p>
          <a:p>
            <a:pPr>
              <a:lnSpc>
                <a:spcPct val="90000"/>
              </a:lnSpc>
              <a:buFont typeface="Monotype Sorts" charset="0"/>
              <a:buNone/>
              <a:tabLst>
                <a:tab pos="2857500" algn="ctr"/>
              </a:tabLst>
            </a:pPr>
            <a:r>
              <a:rPr lang="en-US" dirty="0">
                <a:latin typeface="Helvetica" charset="0"/>
                <a:ea typeface="MS PGothic" charset="0"/>
              </a:rPr>
              <a:t>		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rm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 &lt;file-name&gt;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dirty="0">
                <a:latin typeface="Helvetica" charset="0"/>
                <a:ea typeface="MS PGothic" charset="0"/>
              </a:rPr>
              <a:t>Creating a new subdirectory is done in current directory</a:t>
            </a:r>
          </a:p>
          <a:p>
            <a:pPr marL="342900" lvl="1" indent="-342900">
              <a:lnSpc>
                <a:spcPct val="90000"/>
              </a:lnSpc>
              <a:buClr>
                <a:srgbClr val="993300"/>
              </a:buClr>
              <a:buSzPct val="90000"/>
              <a:buFont typeface="Monotype Sorts" charset="0"/>
              <a:buNone/>
              <a:tabLst>
                <a:tab pos="2857500" algn="ctr"/>
              </a:tabLst>
            </a:pPr>
            <a:r>
              <a:rPr lang="en-US" dirty="0">
                <a:latin typeface="Helvetica" charset="0"/>
                <a:ea typeface="MS PGothic" charset="0"/>
              </a:rPr>
              <a:t>		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mkdir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&lt;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dir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-name&gt;</a:t>
            </a:r>
          </a:p>
          <a:p>
            <a:pPr marL="342900" lvl="1" indent="-342900">
              <a:lnSpc>
                <a:spcPct val="90000"/>
              </a:lnSpc>
              <a:buClr>
                <a:srgbClr val="993300"/>
              </a:buClr>
              <a:buSzPct val="90000"/>
              <a:buFont typeface="Monotype Sorts" charset="0"/>
              <a:buNone/>
              <a:tabLst>
                <a:tab pos="2857500" algn="ctr"/>
              </a:tabLst>
            </a:pPr>
            <a:r>
              <a:rPr lang="en-US" dirty="0">
                <a:latin typeface="Helvetica" charset="0"/>
                <a:ea typeface="MS PGothic" charset="0"/>
              </a:rPr>
              <a:t>	Example:  if in current directory   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/mail</a:t>
            </a:r>
          </a:p>
          <a:p>
            <a:pPr marL="342900" lvl="1" indent="-342900">
              <a:lnSpc>
                <a:spcPct val="90000"/>
              </a:lnSpc>
              <a:buClr>
                <a:srgbClr val="993300"/>
              </a:buClr>
              <a:buSzPct val="90000"/>
              <a:buFont typeface="Monotype Sorts" charset="0"/>
              <a:buNone/>
              <a:tabLst>
                <a:tab pos="2857500" algn="ctr"/>
              </a:tabLst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		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mkdir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count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76DE-5FFE-7844-AD3A-7856391A04C1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1748" name="Rectangle 11"/>
          <p:cNvSpPr>
            <a:spLocks noChangeArrowheads="1"/>
          </p:cNvSpPr>
          <p:nvPr/>
        </p:nvSpPr>
        <p:spPr bwMode="auto">
          <a:xfrm>
            <a:off x="852488" y="5561013"/>
            <a:ext cx="74231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2857500" algn="ctr"/>
              </a:tabLst>
            </a:pPr>
            <a:r>
              <a:rPr lang="en-US" sz="2000">
                <a:latin typeface="Helvetica" charset="0"/>
              </a:rPr>
              <a:t>Deleting </a:t>
            </a:r>
            <a:r>
              <a:rPr lang="ja-JP" altLang="en-US" sz="2000">
                <a:latin typeface="Helvetica" charset="0"/>
              </a:rPr>
              <a:t>“</a:t>
            </a:r>
            <a:r>
              <a:rPr lang="en-US" altLang="ja-JP" sz="2000">
                <a:latin typeface="Helvetica" charset="0"/>
              </a:rPr>
              <a:t>mail</a:t>
            </a:r>
            <a:r>
              <a:rPr lang="ja-JP" altLang="en-US" sz="2000">
                <a:latin typeface="Helvetica" charset="0"/>
              </a:rPr>
              <a:t>”</a:t>
            </a:r>
            <a:r>
              <a:rPr lang="en-US" altLang="ja-JP" sz="2000">
                <a:latin typeface="Helvetica" charset="0"/>
              </a:rPr>
              <a:t> </a:t>
            </a:r>
            <a:r>
              <a:rPr lang="en-US" altLang="ja-JP" sz="2000">
                <a:latin typeface="Helvetica" charset="0"/>
                <a:sym typeface="Symbol" charset="0"/>
              </a:rPr>
              <a:t> deleting the entire subtree rooted by </a:t>
            </a:r>
            <a:r>
              <a:rPr lang="ja-JP" altLang="en-US" sz="2000">
                <a:latin typeface="Helvetica" charset="0"/>
                <a:sym typeface="Symbol" charset="0"/>
              </a:rPr>
              <a:t>“</a:t>
            </a:r>
            <a:r>
              <a:rPr lang="en-US" altLang="ja-JP" sz="2000">
                <a:latin typeface="Helvetica" charset="0"/>
                <a:sym typeface="Symbol" charset="0"/>
              </a:rPr>
              <a:t>mail</a:t>
            </a:r>
            <a:r>
              <a:rPr lang="ja-JP" altLang="en-US" sz="2000">
                <a:latin typeface="Helvetica" charset="0"/>
                <a:sym typeface="Symbol" charset="0"/>
              </a:rPr>
              <a:t>”</a:t>
            </a:r>
            <a:endParaRPr lang="en-US" sz="2000">
              <a:latin typeface="Helvetica" charset="0"/>
            </a:endParaRP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4100513"/>
            <a:ext cx="3132137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5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Free-space management</a:t>
            </a:r>
            <a:endParaRPr lang="en-US" dirty="0">
              <a:ea typeface="MS PGothic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MS PGothic" charset="0"/>
              </a:rPr>
              <a:t>File </a:t>
            </a:r>
            <a:r>
              <a:rPr lang="en-US" dirty="0">
                <a:latin typeface="Helvetica" charset="0"/>
                <a:ea typeface="MS PGothic" charset="0"/>
              </a:rPr>
              <a:t>system maintains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free-space list </a:t>
            </a:r>
            <a:r>
              <a:rPr lang="en-US" dirty="0">
                <a:latin typeface="Helvetica" charset="0"/>
                <a:ea typeface="MS PGothic" charset="0"/>
              </a:rPr>
              <a:t>to track available blocks/clusters</a:t>
            </a:r>
          </a:p>
          <a:p>
            <a:r>
              <a:rPr lang="en-US" dirty="0" smtClean="0">
                <a:latin typeface="Helvetica" charset="0"/>
                <a:ea typeface="MS PGothic" charset="0"/>
              </a:rPr>
              <a:t>Implementations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" charset="0"/>
                <a:ea typeface="MS PGothic" charset="0"/>
              </a:rPr>
              <a:t>Bit 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vector or bit map  </a:t>
            </a:r>
            <a:endParaRPr lang="en-US" dirty="0" smtClean="0">
              <a:solidFill>
                <a:srgbClr val="000000"/>
              </a:solidFill>
              <a:latin typeface="Helvetica" charset="0"/>
              <a:ea typeface="MS PGothic" charset="0"/>
            </a:endParaRP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Linked list</a:t>
            </a:r>
          </a:p>
          <a:p>
            <a:r>
              <a:rPr lang="en-US" dirty="0" smtClean="0">
                <a:latin typeface="Helvetica" charset="0"/>
                <a:ea typeface="MS PGothic" charset="0"/>
              </a:rPr>
              <a:t>Contiguous free blocks may be clustered to reduce amount of space needed to track free blocks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B159-7C2F-A241-9EC4-F76ABBBD41CD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File System Examples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9772" y="1143000"/>
          <a:ext cx="8453228" cy="47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627"/>
                <a:gridCol w="2461987"/>
                <a:gridCol w="2113307"/>
                <a:gridCol w="2113307"/>
              </a:tblGrid>
              <a:tr h="536597"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FAT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FFS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NTFS</a:t>
                      </a:r>
                      <a:endParaRPr lang="en-US" sz="2600" dirty="0"/>
                    </a:p>
                  </a:txBody>
                  <a:tcPr/>
                </a:tc>
              </a:tr>
              <a:tr h="96587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Index structure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Linked list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Tree</a:t>
                      </a:r>
                    </a:p>
                    <a:p>
                      <a:pPr algn="ctr"/>
                      <a:r>
                        <a:rPr lang="en-US" sz="2600" dirty="0" smtClean="0"/>
                        <a:t>(fixed, </a:t>
                      </a:r>
                      <a:r>
                        <a:rPr lang="en-US" sz="2600" dirty="0" err="1" smtClean="0"/>
                        <a:t>asym</a:t>
                      </a:r>
                      <a:r>
                        <a:rPr lang="en-US" sz="2600" dirty="0" smtClean="0"/>
                        <a:t>)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Tree</a:t>
                      </a:r>
                    </a:p>
                    <a:p>
                      <a:pPr algn="ctr"/>
                      <a:r>
                        <a:rPr lang="en-US" sz="2600" dirty="0" smtClean="0"/>
                        <a:t>(dynamic)</a:t>
                      </a:r>
                      <a:endParaRPr lang="en-US" sz="2600" dirty="0"/>
                    </a:p>
                  </a:txBody>
                  <a:tcPr/>
                </a:tc>
              </a:tr>
              <a:tr h="53659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granularity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block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block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extent</a:t>
                      </a:r>
                      <a:endParaRPr lang="en-US" sz="2600" dirty="0"/>
                    </a:p>
                  </a:txBody>
                  <a:tcPr/>
                </a:tc>
              </a:tr>
              <a:tr h="96587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free space</a:t>
                      </a:r>
                    </a:p>
                    <a:p>
                      <a:pPr algn="ctr"/>
                      <a:r>
                        <a:rPr lang="en-US" sz="2600" dirty="0" smtClean="0"/>
                        <a:t>allocation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FAT array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Bitmap</a:t>
                      </a:r>
                    </a:p>
                    <a:p>
                      <a:pPr algn="ctr"/>
                      <a:r>
                        <a:rPr lang="en-US" sz="2600" dirty="0" smtClean="0"/>
                        <a:t>(fixed location)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Bitmap </a:t>
                      </a:r>
                    </a:p>
                    <a:p>
                      <a:pPr algn="ctr"/>
                      <a:r>
                        <a:rPr lang="en-US" sz="2600" dirty="0" smtClean="0"/>
                        <a:t>(file)</a:t>
                      </a:r>
                      <a:endParaRPr lang="en-US" sz="2600" dirty="0"/>
                    </a:p>
                  </a:txBody>
                  <a:tcPr/>
                </a:tc>
              </a:tr>
              <a:tr h="139515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Locality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defrag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Block groups</a:t>
                      </a:r>
                      <a:r>
                        <a:rPr lang="en-US" sz="2600" baseline="0" dirty="0" smtClean="0"/>
                        <a:t> + reserve space</a:t>
                      </a:r>
                      <a:endParaRPr lang="en-US" sz="2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Extents</a:t>
                      </a:r>
                    </a:p>
                    <a:p>
                      <a:pPr algn="ctr"/>
                      <a:r>
                        <a:rPr lang="en-US" sz="2600" dirty="0" smtClean="0"/>
                        <a:t>Best fit</a:t>
                      </a:r>
                    </a:p>
                    <a:p>
                      <a:pPr algn="ctr"/>
                      <a:r>
                        <a:rPr lang="en-US" sz="2600" dirty="0" smtClean="0"/>
                        <a:t>defrag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E404-EE3C-774A-9677-4F24F215105D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File Allocation Table (FAT)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 list index structure</a:t>
            </a:r>
          </a:p>
          <a:p>
            <a:pPr lvl="1"/>
            <a:r>
              <a:rPr lang="en-US" dirty="0" smtClean="0"/>
              <a:t>Simple, easy to implement</a:t>
            </a:r>
          </a:p>
          <a:p>
            <a:pPr lvl="1"/>
            <a:r>
              <a:rPr lang="en-US" dirty="0" smtClean="0"/>
              <a:t>Still widely used (e.g., thumb drives)</a:t>
            </a:r>
          </a:p>
          <a:p>
            <a:r>
              <a:rPr lang="en-US" dirty="0" smtClean="0"/>
              <a:t>File table:</a:t>
            </a:r>
          </a:p>
          <a:p>
            <a:pPr lvl="1"/>
            <a:r>
              <a:rPr lang="en-US" dirty="0" smtClean="0"/>
              <a:t>Linear map of all blocks on disk</a:t>
            </a:r>
          </a:p>
          <a:p>
            <a:pPr lvl="1"/>
            <a:r>
              <a:rPr lang="en-US" dirty="0" smtClean="0"/>
              <a:t>Each file a linked list of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B5A8-EEDE-004D-B07C-DAAB061D5F60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</a:t>
            </a:r>
            <a:endParaRPr lang="en-US" dirty="0"/>
          </a:p>
        </p:txBody>
      </p:sp>
      <p:pic>
        <p:nvPicPr>
          <p:cNvPr id="4" name="Content Placeholder 3" descr="FATex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3178" r="-33178"/>
          <a:stretch>
            <a:fillRect/>
          </a:stretch>
        </p:blipFill>
        <p:spPr>
          <a:xfrm>
            <a:off x="50205" y="457200"/>
            <a:ext cx="10160595" cy="558793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84DA-40C5-AB48-8C2F-0096B2728912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Berkeley 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File owner, access permissions, access times, …</a:t>
            </a:r>
          </a:p>
          <a:p>
            <a:r>
              <a:rPr lang="en-US" dirty="0" smtClean="0"/>
              <a:t>Set of 12 data pointers</a:t>
            </a:r>
          </a:p>
          <a:p>
            <a:pPr lvl="1"/>
            <a:r>
              <a:rPr lang="en-US" dirty="0" smtClean="0"/>
              <a:t>With 4KB blocks =&gt; max size of 48KB</a:t>
            </a:r>
          </a:p>
          <a:p>
            <a:r>
              <a:rPr lang="en-US" dirty="0" smtClean="0"/>
              <a:t>Indirect block pointer</a:t>
            </a:r>
          </a:p>
          <a:p>
            <a:pPr lvl="1"/>
            <a:r>
              <a:rPr lang="en-US" dirty="0" smtClean="0"/>
              <a:t>pointer to disk block of data pointers</a:t>
            </a:r>
          </a:p>
          <a:p>
            <a:pPr lvl="1"/>
            <a:r>
              <a:rPr lang="en-US" dirty="0" smtClean="0"/>
              <a:t>4KB block size =&gt; 1K data blocks =&gt; 4MB</a:t>
            </a:r>
          </a:p>
          <a:p>
            <a:r>
              <a:rPr lang="en-US" dirty="0" smtClean="0"/>
              <a:t>Doubly indirect block pointer</a:t>
            </a:r>
          </a:p>
          <a:p>
            <a:pPr lvl="1"/>
            <a:r>
              <a:rPr lang="en-US" dirty="0" smtClean="0"/>
              <a:t>Doubly indirect block =&gt; 1K indirect blocks</a:t>
            </a:r>
          </a:p>
          <a:p>
            <a:pPr lvl="1"/>
            <a:r>
              <a:rPr lang="en-US" dirty="0" smtClean="0"/>
              <a:t>4GB (+ 4MB + 48KB)</a:t>
            </a:r>
          </a:p>
          <a:p>
            <a:r>
              <a:rPr lang="en-US" dirty="0" smtClean="0"/>
              <a:t>Triply indirect block pointer</a:t>
            </a:r>
          </a:p>
          <a:p>
            <a:pPr lvl="1"/>
            <a:r>
              <a:rPr lang="en-US" dirty="0" smtClean="0"/>
              <a:t>Triply indirect block =&gt; 1K doubly indirect blocks</a:t>
            </a:r>
          </a:p>
          <a:p>
            <a:pPr lvl="1"/>
            <a:r>
              <a:rPr lang="en-US" dirty="0" smtClean="0"/>
              <a:t>4TB (+ 4GB + 4MB + 48KB)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A9DC-4A89-9544-9569-5C92F1F15662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Exam 3 </a:t>
            </a:r>
            <a:r>
              <a:rPr lang="en-US" dirty="0" smtClean="0">
                <a:latin typeface="Garamond" charset="0"/>
              </a:rPr>
              <a:t>notes</a:t>
            </a:r>
            <a:endParaRPr lang="en-US" dirty="0">
              <a:latin typeface="Garamond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06412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</a:rPr>
              <a:t>Allowed </a:t>
            </a:r>
            <a:r>
              <a:rPr lang="en-US" sz="2600" dirty="0" smtClean="0">
                <a:latin typeface="Arial" charset="0"/>
              </a:rPr>
              <a:t>one 8.5</a:t>
            </a:r>
            <a:r>
              <a:rPr lang="ja-JP" altLang="en-US" sz="2600" dirty="0">
                <a:latin typeface="Arial" charset="0"/>
              </a:rPr>
              <a:t>”</a:t>
            </a:r>
            <a:r>
              <a:rPr lang="en-US" sz="2600" dirty="0">
                <a:latin typeface="Arial" charset="0"/>
              </a:rPr>
              <a:t> x 11</a:t>
            </a:r>
            <a:r>
              <a:rPr lang="ja-JP" altLang="en-US" sz="2600" dirty="0">
                <a:latin typeface="Arial" charset="0"/>
              </a:rPr>
              <a:t>”</a:t>
            </a:r>
            <a:r>
              <a:rPr lang="en-US" sz="2600" dirty="0">
                <a:latin typeface="Arial" charset="0"/>
              </a:rPr>
              <a:t> double-sided </a:t>
            </a:r>
            <a:r>
              <a:rPr lang="en-US" sz="2600" dirty="0" smtClean="0">
                <a:latin typeface="Arial" charset="0"/>
              </a:rPr>
              <a:t>sheets </a:t>
            </a:r>
            <a:r>
              <a:rPr lang="en-US" sz="2600" dirty="0">
                <a:latin typeface="Arial" charset="0"/>
              </a:rPr>
              <a:t>of notes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</a:rPr>
              <a:t>No other </a:t>
            </a:r>
            <a:r>
              <a:rPr lang="en-US" sz="2600" dirty="0" smtClean="0">
                <a:latin typeface="Arial" charset="0"/>
              </a:rPr>
              <a:t>notes; no </a:t>
            </a:r>
            <a:r>
              <a:rPr lang="en-US" sz="2600" dirty="0">
                <a:latin typeface="Arial" charset="0"/>
              </a:rPr>
              <a:t>electronic devices (calculator, </a:t>
            </a:r>
            <a:r>
              <a:rPr lang="en-US" sz="2600" dirty="0" smtClean="0">
                <a:latin typeface="Arial" charset="0"/>
              </a:rPr>
              <a:t>phone</a:t>
            </a:r>
            <a:r>
              <a:rPr lang="en-US" sz="2600" dirty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</a:rPr>
              <a:t>Exam will last </a:t>
            </a:r>
            <a:r>
              <a:rPr lang="en-US" sz="2600" dirty="0" smtClean="0">
                <a:latin typeface="Arial" charset="0"/>
              </a:rPr>
              <a:t>3 hours—</a:t>
            </a:r>
            <a:r>
              <a:rPr lang="en-US" sz="2600" b="1" u="sng" dirty="0" smtClean="0">
                <a:latin typeface="Arial" charset="0"/>
              </a:rPr>
              <a:t>please be on time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Arial" charset="0"/>
              </a:rPr>
              <a:t>Covers lectures </a:t>
            </a:r>
            <a:r>
              <a:rPr lang="en-US" sz="2600" dirty="0" smtClean="0">
                <a:latin typeface="Arial" charset="0"/>
              </a:rPr>
              <a:t>16-23</a:t>
            </a:r>
            <a:endParaRPr lang="en-US" sz="26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Arial" charset="0"/>
              </a:rPr>
              <a:t>Multiple part questions on:</a:t>
            </a:r>
            <a:endParaRPr lang="en-US" sz="26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charset="0"/>
              </a:rPr>
              <a:t>Memory management (segmentation, paging)</a:t>
            </a:r>
            <a:endParaRPr lang="en-US" sz="22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charset="0"/>
              </a:rPr>
              <a:t>File systems (file operations and directories, example file systems, reliability)</a:t>
            </a:r>
            <a:endParaRPr lang="en-US" sz="22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charset="0"/>
              </a:rPr>
              <a:t>Protection </a:t>
            </a:r>
            <a:r>
              <a:rPr lang="en-US" sz="2200" dirty="0" smtClean="0">
                <a:latin typeface="Arial" charset="0"/>
              </a:rPr>
              <a:t>and security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Arial" charset="0"/>
              </a:rPr>
              <a:t>Formats include short answer (i.e., explain concept) or problem-solving (i.e. 1 correct numeric answer)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</a:rPr>
              <a:t>EECE.5730 students will have additional work on some problems</a:t>
            </a:r>
            <a:endParaRPr lang="en-US" sz="2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83A0333-54B1-1140-859B-6EF20E751800}" type="datetime1">
              <a:rPr lang="en-US" smtClean="0">
                <a:latin typeface="Garamond" charset="0"/>
              </a:rPr>
              <a:t>5/2/18</a:t>
            </a:fld>
            <a:endParaRPr lang="en-US">
              <a:latin typeface="Garamond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EADEEE-1CBF-0D43-91EB-925F9AC4C867}" type="slidenum">
              <a:rPr lang="en-US">
                <a:latin typeface="Garamond" charset="0"/>
              </a:rPr>
              <a:pPr eaLnBrk="1" hangingPunct="1"/>
              <a:t>3</a:t>
            </a:fld>
            <a:endParaRPr lang="en-US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13-10-FFS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1177" r="-11177"/>
          <a:stretch>
            <a:fillRect/>
          </a:stretch>
        </p:blipFill>
        <p:spPr>
          <a:xfrm>
            <a:off x="-1046787" y="0"/>
            <a:ext cx="11638587" cy="6400773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20B0-389A-3241-BEB6-AADB56DEF533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NTFS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File Table</a:t>
            </a:r>
          </a:p>
          <a:p>
            <a:pPr lvl="1"/>
            <a:r>
              <a:rPr lang="en-US" dirty="0" smtClean="0"/>
              <a:t>Flexible 1KB storage for metadata and data</a:t>
            </a:r>
          </a:p>
          <a:p>
            <a:r>
              <a:rPr lang="en-US" dirty="0" smtClean="0"/>
              <a:t>Extents</a:t>
            </a:r>
          </a:p>
          <a:p>
            <a:pPr lvl="1"/>
            <a:r>
              <a:rPr lang="en-US" dirty="0" smtClean="0"/>
              <a:t>Block pointers cover runs of blocks</a:t>
            </a:r>
          </a:p>
          <a:p>
            <a:pPr lvl="1"/>
            <a:r>
              <a:rPr lang="en-US" dirty="0" smtClean="0"/>
              <a:t>Similar approach in </a:t>
            </a:r>
            <a:r>
              <a:rPr lang="en-US" dirty="0" err="1" smtClean="0"/>
              <a:t>linux</a:t>
            </a:r>
            <a:r>
              <a:rPr lang="en-US" dirty="0" smtClean="0"/>
              <a:t> (ext4)</a:t>
            </a:r>
          </a:p>
          <a:p>
            <a:pPr lvl="1"/>
            <a:r>
              <a:rPr lang="en-US" dirty="0" smtClean="0"/>
              <a:t>File create can provide hint as to size of file</a:t>
            </a:r>
          </a:p>
          <a:p>
            <a:r>
              <a:rPr lang="en-US" dirty="0" err="1" smtClean="0"/>
              <a:t>Journalling</a:t>
            </a:r>
            <a:r>
              <a:rPr lang="en-US" dirty="0" smtClean="0"/>
              <a:t> for reliability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B7A8-B92F-E14E-A99E-9E4AF2F78DFB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13-18-FilesFiles-NTFS-four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0294" r="-30294"/>
          <a:stretch>
            <a:fillRect/>
          </a:stretch>
        </p:blipFill>
        <p:spPr>
          <a:xfrm>
            <a:off x="-1876326" y="150898"/>
            <a:ext cx="12195584" cy="6707102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BC79-714B-AB4C-8C03-B17951096742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ea typeface="MS PGothic" charset="0"/>
              </a:rPr>
              <a:t>Review: Free-Space </a:t>
            </a:r>
            <a:r>
              <a:rPr lang="en-US" dirty="0">
                <a:latin typeface="Arial" charset="0"/>
                <a:ea typeface="MS PGothic" charset="0"/>
              </a:rPr>
              <a:t>Management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1"/>
            <a:ext cx="8229600" cy="137159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File system maintains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free-space list </a:t>
            </a:r>
            <a:r>
              <a:rPr lang="en-US" dirty="0">
                <a:latin typeface="Helvetica" charset="0"/>
                <a:ea typeface="MS PGothic" charset="0"/>
              </a:rPr>
              <a:t>to track available blocks/clusters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(Using term </a:t>
            </a:r>
            <a:r>
              <a:rPr lang="ja-JP" altLang="en-US" dirty="0">
                <a:latin typeface="Helvetica" charset="0"/>
                <a:ea typeface="MS PGothic" charset="0"/>
              </a:rPr>
              <a:t>“</a:t>
            </a:r>
            <a:r>
              <a:rPr lang="en-US" altLang="ja-JP" dirty="0">
                <a:latin typeface="Helvetica" charset="0"/>
                <a:ea typeface="MS PGothic" charset="0"/>
              </a:rPr>
              <a:t>block</a:t>
            </a:r>
            <a:r>
              <a:rPr lang="ja-JP" altLang="en-US" dirty="0">
                <a:latin typeface="Helvetica" charset="0"/>
                <a:ea typeface="MS PGothic" charset="0"/>
              </a:rPr>
              <a:t>”</a:t>
            </a:r>
            <a:r>
              <a:rPr lang="en-US" altLang="ja-JP" dirty="0">
                <a:latin typeface="Helvetica" charset="0"/>
                <a:ea typeface="MS PGothic" charset="0"/>
              </a:rPr>
              <a:t> for simplicity)</a:t>
            </a:r>
          </a:p>
          <a:p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Bit vector </a:t>
            </a:r>
            <a:r>
              <a:rPr lang="en-US" dirty="0">
                <a:latin typeface="Helvetica" charset="0"/>
                <a:ea typeface="MS PGothic" charset="0"/>
              </a:rPr>
              <a:t>or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bit map </a:t>
            </a:r>
            <a:r>
              <a:rPr lang="en-US" dirty="0">
                <a:latin typeface="Helvetica" charset="0"/>
                <a:ea typeface="MS PGothic" charset="0"/>
              </a:rPr>
              <a:t> (</a:t>
            </a:r>
            <a:r>
              <a:rPr lang="en-US" b="1" i="1" dirty="0">
                <a:latin typeface="Helvetica" charset="0"/>
                <a:ea typeface="MS PGothic" charset="0"/>
              </a:rPr>
              <a:t>n</a:t>
            </a:r>
            <a:r>
              <a:rPr lang="en-US" dirty="0">
                <a:latin typeface="Helvetica" charset="0"/>
                <a:ea typeface="MS PGothic" charset="0"/>
              </a:rPr>
              <a:t> blocks)</a:t>
            </a:r>
          </a:p>
        </p:txBody>
      </p:sp>
      <p:grpSp>
        <p:nvGrpSpPr>
          <p:cNvPr id="37892" name="Group 1"/>
          <p:cNvGrpSpPr>
            <a:grpSpLocks/>
          </p:cNvGrpSpPr>
          <p:nvPr/>
        </p:nvGrpSpPr>
        <p:grpSpPr bwMode="auto">
          <a:xfrm>
            <a:off x="2630488" y="2446338"/>
            <a:ext cx="3878262" cy="1944687"/>
            <a:chOff x="2784475" y="2216150"/>
            <a:chExt cx="3878263" cy="1944688"/>
          </a:xfrm>
        </p:grpSpPr>
        <p:sp>
          <p:nvSpPr>
            <p:cNvPr id="37896" name="Rectangle 4"/>
            <p:cNvSpPr>
              <a:spLocks noChangeArrowheads="1"/>
            </p:cNvSpPr>
            <p:nvPr/>
          </p:nvSpPr>
          <p:spPr bwMode="auto">
            <a:xfrm>
              <a:off x="301783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897" name="Rectangle 5"/>
            <p:cNvSpPr>
              <a:spLocks noChangeArrowheads="1"/>
            </p:cNvSpPr>
            <p:nvPr/>
          </p:nvSpPr>
          <p:spPr bwMode="auto">
            <a:xfrm>
              <a:off x="33464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898" name="Rectangle 6"/>
            <p:cNvSpPr>
              <a:spLocks noChangeArrowheads="1"/>
            </p:cNvSpPr>
            <p:nvPr/>
          </p:nvSpPr>
          <p:spPr bwMode="auto">
            <a:xfrm>
              <a:off x="3675063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899" name="Rectangle 7"/>
            <p:cNvSpPr>
              <a:spLocks noChangeArrowheads="1"/>
            </p:cNvSpPr>
            <p:nvPr/>
          </p:nvSpPr>
          <p:spPr bwMode="auto">
            <a:xfrm>
              <a:off x="4003675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900" name="Rectangle 8"/>
            <p:cNvSpPr>
              <a:spLocks noChangeArrowheads="1"/>
            </p:cNvSpPr>
            <p:nvPr/>
          </p:nvSpPr>
          <p:spPr bwMode="auto">
            <a:xfrm>
              <a:off x="433228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901" name="Rectangle 9"/>
            <p:cNvSpPr>
              <a:spLocks noChangeArrowheads="1"/>
            </p:cNvSpPr>
            <p:nvPr/>
          </p:nvSpPr>
          <p:spPr bwMode="auto">
            <a:xfrm>
              <a:off x="466090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902" name="Rectangle 10"/>
            <p:cNvSpPr>
              <a:spLocks noChangeArrowheads="1"/>
            </p:cNvSpPr>
            <p:nvPr/>
          </p:nvSpPr>
          <p:spPr bwMode="auto">
            <a:xfrm>
              <a:off x="5022850" y="2627313"/>
              <a:ext cx="1219200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/>
              <a:r>
                <a:rPr lang="en-US" sz="2000">
                  <a:latin typeface="Helvetica" charset="0"/>
                </a:rPr>
                <a:t>…</a:t>
              </a:r>
              <a:endParaRPr lang="en-US">
                <a:latin typeface="Helvetica" charset="0"/>
              </a:endParaRPr>
            </a:p>
          </p:txBody>
        </p:sp>
        <p:sp>
          <p:nvSpPr>
            <p:cNvPr id="37903" name="Rectangle 11"/>
            <p:cNvSpPr>
              <a:spLocks noChangeArrowheads="1"/>
            </p:cNvSpPr>
            <p:nvPr/>
          </p:nvSpPr>
          <p:spPr bwMode="auto">
            <a:xfrm>
              <a:off x="62420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904" name="Text Box 12"/>
            <p:cNvSpPr txBox="1">
              <a:spLocks noChangeArrowheads="1"/>
            </p:cNvSpPr>
            <p:nvPr/>
          </p:nvSpPr>
          <p:spPr bwMode="auto">
            <a:xfrm>
              <a:off x="3040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37905" name="Text Box 13"/>
            <p:cNvSpPr txBox="1">
              <a:spLocks noChangeArrowheads="1"/>
            </p:cNvSpPr>
            <p:nvPr/>
          </p:nvSpPr>
          <p:spPr bwMode="auto">
            <a:xfrm>
              <a:off x="33448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</a:t>
              </a:r>
            </a:p>
          </p:txBody>
        </p:sp>
        <p:sp>
          <p:nvSpPr>
            <p:cNvPr id="37906" name="Text Box 14"/>
            <p:cNvSpPr txBox="1">
              <a:spLocks noChangeArrowheads="1"/>
            </p:cNvSpPr>
            <p:nvPr/>
          </p:nvSpPr>
          <p:spPr bwMode="auto">
            <a:xfrm>
              <a:off x="3802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</a:t>
              </a:r>
            </a:p>
          </p:txBody>
        </p:sp>
        <p:sp>
          <p:nvSpPr>
            <p:cNvPr id="37907" name="Text Box 15"/>
            <p:cNvSpPr txBox="1">
              <a:spLocks noChangeArrowheads="1"/>
            </p:cNvSpPr>
            <p:nvPr/>
          </p:nvSpPr>
          <p:spPr bwMode="auto">
            <a:xfrm>
              <a:off x="6132513" y="2216150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 i="1">
                  <a:latin typeface="Helvetica" charset="0"/>
                </a:rPr>
                <a:t>n</a:t>
              </a:r>
              <a:r>
                <a:rPr lang="en-US">
                  <a:latin typeface="Helvetica" charset="0"/>
                </a:rPr>
                <a:t>-1</a:t>
              </a:r>
            </a:p>
          </p:txBody>
        </p:sp>
        <p:sp>
          <p:nvSpPr>
            <p:cNvPr id="37908" name="Text Box 16"/>
            <p:cNvSpPr txBox="1">
              <a:spLocks noChangeArrowheads="1"/>
            </p:cNvSpPr>
            <p:nvPr/>
          </p:nvSpPr>
          <p:spPr bwMode="auto">
            <a:xfrm>
              <a:off x="2784475" y="3479800"/>
              <a:ext cx="819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bit[</a:t>
              </a:r>
              <a:r>
                <a:rPr lang="en-US" b="1" i="1">
                  <a:latin typeface="Helvetica" charset="0"/>
                </a:rPr>
                <a:t>i</a:t>
              </a:r>
              <a:r>
                <a:rPr lang="en-US">
                  <a:latin typeface="Helvetica" charset="0"/>
                </a:rPr>
                <a:t>] =</a:t>
              </a:r>
            </a:p>
          </p:txBody>
        </p:sp>
        <p:sp>
          <p:nvSpPr>
            <p:cNvPr id="37909" name="Text Box 17"/>
            <p:cNvSpPr txBox="1">
              <a:spLocks noChangeArrowheads="1"/>
            </p:cNvSpPr>
            <p:nvPr/>
          </p:nvSpPr>
          <p:spPr bwMode="auto">
            <a:xfrm rot="-5400000">
              <a:off x="3142456" y="3482182"/>
              <a:ext cx="9572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latin typeface="Helvetica" charset="0"/>
                  <a:sym typeface="MT Extra" charset="0"/>
                </a:rPr>
                <a:t></a:t>
              </a:r>
              <a:endParaRPr lang="en-US" sz="5400">
                <a:latin typeface="Helvetica" charset="0"/>
                <a:sym typeface="Monotype Sorts" charset="0"/>
              </a:endParaRPr>
            </a:p>
          </p:txBody>
        </p:sp>
        <p:sp>
          <p:nvSpPr>
            <p:cNvPr id="37910" name="Text Box 18"/>
            <p:cNvSpPr txBox="1">
              <a:spLocks noChangeArrowheads="1"/>
            </p:cNvSpPr>
            <p:nvPr/>
          </p:nvSpPr>
          <p:spPr bwMode="auto">
            <a:xfrm>
              <a:off x="3879850" y="3281363"/>
              <a:ext cx="2451100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 </a:t>
              </a:r>
              <a:r>
                <a:rPr lang="en-US">
                  <a:latin typeface="Helvetica" charset="0"/>
                  <a:sym typeface="Symbol" charset="0"/>
                </a:rPr>
                <a:t> block[</a:t>
              </a:r>
              <a:r>
                <a:rPr lang="en-US" b="1" i="1">
                  <a:latin typeface="Helvetica" charset="0"/>
                  <a:sym typeface="Symbol" charset="0"/>
                </a:rPr>
                <a:t>i</a:t>
              </a:r>
              <a:r>
                <a:rPr lang="en-US">
                  <a:latin typeface="Helvetica" charset="0"/>
                  <a:sym typeface="Symbol" charset="0"/>
                </a:rPr>
                <a:t>] free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Helvetica" charset="0"/>
                  <a:sym typeface="Symbol" charset="0"/>
                </a:rPr>
                <a:t>0 </a:t>
              </a:r>
              <a:r>
                <a:rPr lang="en-US">
                  <a:latin typeface="Helvetica" charset="0"/>
                </a:rPr>
                <a:t> </a:t>
              </a:r>
              <a:r>
                <a:rPr lang="en-US">
                  <a:latin typeface="Helvetica" charset="0"/>
                  <a:sym typeface="Symbol" charset="0"/>
                </a:rPr>
                <a:t> block[</a:t>
              </a:r>
              <a:r>
                <a:rPr lang="en-US" b="1" i="1">
                  <a:latin typeface="Helvetica" charset="0"/>
                  <a:sym typeface="Symbol" charset="0"/>
                </a:rPr>
                <a:t>i</a:t>
              </a:r>
              <a:r>
                <a:rPr lang="en-US">
                  <a:latin typeface="Helvetica" charset="0"/>
                  <a:sym typeface="Symbol" charset="0"/>
                </a:rPr>
                <a:t>] occupied</a:t>
              </a:r>
            </a:p>
          </p:txBody>
        </p:sp>
      </p:grpSp>
      <p:sp>
        <p:nvSpPr>
          <p:cNvPr id="37893" name="Rectangle 19"/>
          <p:cNvSpPr>
            <a:spLocks noChangeArrowheads="1"/>
          </p:cNvSpPr>
          <p:nvPr/>
        </p:nvSpPr>
        <p:spPr bwMode="auto">
          <a:xfrm>
            <a:off x="1136650" y="4427538"/>
            <a:ext cx="7029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488950" indent="-488950">
              <a:spcBef>
                <a:spcPct val="20000"/>
              </a:spcBef>
              <a:buClr>
                <a:schemeClr val="folHlink"/>
              </a:buClr>
            </a:pPr>
            <a:r>
              <a:rPr kumimoji="1" lang="en-US">
                <a:latin typeface="Helvetica" charset="0"/>
              </a:rPr>
              <a:t>Block number calculation</a:t>
            </a:r>
          </a:p>
        </p:txBody>
      </p:sp>
      <p:sp>
        <p:nvSpPr>
          <p:cNvPr id="37894" name="Text Box 20"/>
          <p:cNvSpPr txBox="1">
            <a:spLocks noChangeArrowheads="1"/>
          </p:cNvSpPr>
          <p:nvPr/>
        </p:nvSpPr>
        <p:spPr bwMode="auto">
          <a:xfrm>
            <a:off x="2813050" y="4956175"/>
            <a:ext cx="3076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latin typeface="Helvetica" charset="0"/>
              </a:rPr>
              <a:t>(number of bits per word) *</a:t>
            </a:r>
          </a:p>
          <a:p>
            <a:r>
              <a:rPr lang="en-US">
                <a:latin typeface="Helvetica" charset="0"/>
              </a:rPr>
              <a:t>(number of 0-value words) +</a:t>
            </a:r>
          </a:p>
          <a:p>
            <a:r>
              <a:rPr lang="en-US">
                <a:latin typeface="Helvetica" charset="0"/>
              </a:rPr>
              <a:t>offset of first 1 bit</a:t>
            </a:r>
          </a:p>
        </p:txBody>
      </p:sp>
      <p:sp>
        <p:nvSpPr>
          <p:cNvPr id="37895" name="Rectangle 19"/>
          <p:cNvSpPr>
            <a:spLocks noChangeArrowheads="1"/>
          </p:cNvSpPr>
          <p:nvPr/>
        </p:nvSpPr>
        <p:spPr bwMode="auto">
          <a:xfrm>
            <a:off x="1289050" y="5832475"/>
            <a:ext cx="7029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488950" indent="-488950">
              <a:spcBef>
                <a:spcPct val="20000"/>
              </a:spcBef>
              <a:buClr>
                <a:schemeClr val="folHlink"/>
              </a:buClr>
            </a:pPr>
            <a:r>
              <a:rPr kumimoji="1" lang="en-US">
                <a:latin typeface="Helvetica" charset="0"/>
              </a:rPr>
              <a:t>CPUs have instructions to return offset within word of first </a:t>
            </a:r>
            <a:r>
              <a:rPr kumimoji="1" lang="ja-JP" altLang="en-US">
                <a:latin typeface="Helvetica" charset="0"/>
              </a:rPr>
              <a:t>“</a:t>
            </a:r>
            <a:r>
              <a:rPr kumimoji="1" lang="en-US" altLang="ja-JP">
                <a:latin typeface="Helvetica" charset="0"/>
              </a:rPr>
              <a:t>1</a:t>
            </a:r>
            <a:r>
              <a:rPr kumimoji="1" lang="ja-JP" altLang="en-US">
                <a:latin typeface="Helvetica" charset="0"/>
              </a:rPr>
              <a:t>”</a:t>
            </a:r>
            <a:r>
              <a:rPr kumimoji="1" lang="en-US" altLang="ja-JP">
                <a:latin typeface="Helvetica" charset="0"/>
              </a:rPr>
              <a:t> bit</a:t>
            </a:r>
            <a:endParaRPr kumimoji="1" lang="en-US">
              <a:latin typeface="Helvetic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4C0E-93A7-044F-AAFB-41530492EC43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ea typeface="MS PGothic" charset="0"/>
              </a:rPr>
              <a:t>Review: Linked </a:t>
            </a:r>
            <a:r>
              <a:rPr lang="en-US" dirty="0">
                <a:latin typeface="Arial" charset="0"/>
                <a:ea typeface="MS PGothic" charset="0"/>
              </a:rPr>
              <a:t>Free Space </a:t>
            </a:r>
            <a:r>
              <a:rPr lang="en-US" dirty="0" smtClean="0">
                <a:latin typeface="Arial" charset="0"/>
                <a:ea typeface="MS PGothic" charset="0"/>
              </a:rPr>
              <a:t>List</a:t>
            </a:r>
            <a:endParaRPr lang="en-US" sz="2400" dirty="0">
              <a:latin typeface="Arial" charset="0"/>
              <a:ea typeface="MS PGothic" charset="0"/>
            </a:endParaRPr>
          </a:p>
        </p:txBody>
      </p:sp>
      <p:pic>
        <p:nvPicPr>
          <p:cNvPr id="39939" name="Picture 4" descr="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1431925"/>
            <a:ext cx="3586162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3"/>
          <p:cNvSpPr txBox="1">
            <a:spLocks noChangeArrowheads="1"/>
          </p:cNvSpPr>
          <p:nvPr/>
        </p:nvSpPr>
        <p:spPr bwMode="auto">
          <a:xfrm>
            <a:off x="838200" y="1028700"/>
            <a:ext cx="37306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1060450" indent="-407988"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0"/>
              <a:buNone/>
            </a:pPr>
            <a:r>
              <a:rPr kumimoji="1" lang="en-US" sz="800">
                <a:latin typeface="Helvetica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0"/>
              <a:buChar char="n"/>
            </a:pPr>
            <a:r>
              <a:rPr kumimoji="1" lang="en-US">
                <a:latin typeface="Helvetica" charset="0"/>
              </a:rPr>
              <a:t>Linked list (free list)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charset="0"/>
              <a:buChar char="l"/>
            </a:pPr>
            <a:r>
              <a:rPr kumimoji="1" lang="en-US">
                <a:latin typeface="Helvetica" charset="0"/>
              </a:rPr>
              <a:t>Cannot get contiguous space easily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charset="0"/>
              <a:buChar char="l"/>
            </a:pPr>
            <a:r>
              <a:rPr kumimoji="1" lang="en-US">
                <a:latin typeface="Helvetica" charset="0"/>
              </a:rPr>
              <a:t>No waste of space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charset="0"/>
              <a:buChar char="l"/>
            </a:pPr>
            <a:r>
              <a:rPr kumimoji="1" lang="en-US">
                <a:latin typeface="Helvetica" charset="0"/>
              </a:rPr>
              <a:t>No need to traverse the entire list (if # free blocks recorded)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charset="0"/>
              <a:buChar char="l"/>
            </a:pPr>
            <a:endParaRPr kumimoji="1" lang="en-US" sz="800">
              <a:latin typeface="Helvetic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3B4C-1E8C-0B4D-9E9F-A88943ADA9F7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Review: Free-Space Management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Grouping 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Modify linked list to store address of next </a:t>
            </a:r>
            <a:r>
              <a:rPr lang="en-US" i="1" dirty="0">
                <a:latin typeface="Helvetica" charset="0"/>
                <a:ea typeface="MS PGothic" charset="0"/>
              </a:rPr>
              <a:t>n-1</a:t>
            </a:r>
            <a:r>
              <a:rPr lang="en-US" dirty="0">
                <a:latin typeface="Helvetica" charset="0"/>
                <a:ea typeface="MS PGothic" charset="0"/>
              </a:rPr>
              <a:t> free blocks in first free block, plus a pointer to next block that contains free-block-pointers (like this one)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endParaRPr lang="en-US" sz="800" dirty="0">
              <a:latin typeface="Helvetica" charset="0"/>
              <a:ea typeface="MS PGothic" charset="0"/>
            </a:endParaRP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Counting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Because space is frequently contiguously used and freed,  with contiguous-allocation allocation, extents, or clustering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Keep address of first free block and count of following free blocks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Free space list then has entries containing addresses and counts</a:t>
            </a:r>
          </a:p>
          <a:p>
            <a:pPr>
              <a:tabLst>
                <a:tab pos="1311275" algn="l"/>
              </a:tabLst>
            </a:pP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2CFA-86BA-0E48-9E2F-527E2DA1B8AA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Reliability major factor for file systems</a:t>
            </a:r>
          </a:p>
          <a:p>
            <a:pPr lvl="1"/>
            <a:r>
              <a:rPr lang="en-US" dirty="0" smtClean="0"/>
              <a:t>Losing data (due to system crash, power outage, etc.) in process’s address space is not a problem</a:t>
            </a:r>
          </a:p>
          <a:p>
            <a:pPr lvl="1"/>
            <a:r>
              <a:rPr lang="en-US" dirty="0" smtClean="0"/>
              <a:t>Losing data in file system is</a:t>
            </a:r>
          </a:p>
          <a:p>
            <a:r>
              <a:rPr lang="en-US" dirty="0" smtClean="0"/>
              <a:t>Transactions: mechanism for making multi-step operation atomic</a:t>
            </a:r>
          </a:p>
          <a:p>
            <a:pPr lvl="1"/>
            <a:r>
              <a:rPr lang="en-US" dirty="0" smtClean="0"/>
              <a:t>Atomic HW operation: single-sector write</a:t>
            </a:r>
          </a:p>
          <a:p>
            <a:pPr lvl="1"/>
            <a:r>
              <a:rPr lang="en-US" dirty="0" smtClean="0"/>
              <a:t>2 common methods</a:t>
            </a:r>
          </a:p>
          <a:p>
            <a:pPr lvl="2"/>
            <a:r>
              <a:rPr lang="en-US" dirty="0" smtClean="0"/>
              <a:t>Shadowing: maintain two copies of data to update (</a:t>
            </a:r>
            <a:r>
              <a:rPr lang="en-US" dirty="0" err="1" smtClean="0"/>
              <a:t>inode</a:t>
            </a:r>
            <a:r>
              <a:rPr lang="en-US" dirty="0" smtClean="0"/>
              <a:t>, file block) with pointer to “current” version, update “shadow” version, then change pointer</a:t>
            </a:r>
          </a:p>
          <a:p>
            <a:pPr lvl="2"/>
            <a:r>
              <a:rPr lang="en-US" dirty="0" smtClean="0"/>
              <a:t>Logging: write data to append-only log + commit sector, replay log later to write changes into file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CF17-81D8-ED4B-92B4-455E9DE53C00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Protection</a:t>
            </a:r>
            <a:endParaRPr lang="en-US" dirty="0">
              <a:ea typeface="MS PGothic" charset="0"/>
            </a:endParaRP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charset="0"/>
                <a:ea typeface="MS PGothic" charset="0"/>
              </a:rPr>
              <a:t>Ensure each object accessed correctly and only by those processes allowed to do so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Objects: HW (e.g. CPU, memory, printers, storage), SW (e.g. files, programs, semaphores)</a:t>
            </a:r>
            <a:endParaRPr lang="en-US" dirty="0" smtClean="0">
              <a:latin typeface="Courier New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Guiding principle –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principle of least privilege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Programs, users and systems should be given just enough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privileges </a:t>
            </a:r>
            <a:r>
              <a:rPr lang="en-US" dirty="0">
                <a:latin typeface="Helvetica" charset="0"/>
                <a:ea typeface="MS PGothic" charset="0"/>
              </a:rPr>
              <a:t>to perform their </a:t>
            </a:r>
            <a:r>
              <a:rPr lang="en-US" dirty="0" smtClean="0">
                <a:latin typeface="Helvetica" charset="0"/>
                <a:ea typeface="MS PGothic" charset="0"/>
              </a:rPr>
              <a:t>tasks</a:t>
            </a:r>
          </a:p>
          <a:p>
            <a:r>
              <a:rPr lang="en-US" dirty="0" smtClean="0">
                <a:latin typeface="Helvetica" charset="0"/>
                <a:ea typeface="MS PGothic" charset="0"/>
              </a:rPr>
              <a:t>Processes operate within domains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Collections of access rights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Access-right = &lt;</a:t>
            </a:r>
            <a:r>
              <a:rPr lang="en-US" i="1" dirty="0">
                <a:latin typeface="Helvetica" charset="0"/>
                <a:ea typeface="MS PGothic" charset="0"/>
              </a:rPr>
              <a:t>object-name</a:t>
            </a:r>
            <a:r>
              <a:rPr lang="en-US" dirty="0">
                <a:latin typeface="Helvetica" charset="0"/>
                <a:ea typeface="MS PGothic" charset="0"/>
              </a:rPr>
              <a:t>, </a:t>
            </a:r>
            <a:r>
              <a:rPr lang="en-US" i="1" dirty="0">
                <a:latin typeface="Helvetica" charset="0"/>
                <a:ea typeface="MS PGothic" charset="0"/>
              </a:rPr>
              <a:t>rights-set</a:t>
            </a:r>
            <a:r>
              <a:rPr lang="en-US" dirty="0">
                <a:latin typeface="Helvetica" charset="0"/>
                <a:ea typeface="MS PGothic" charset="0"/>
              </a:rPr>
              <a:t>&gt;</a:t>
            </a:r>
            <a:br>
              <a:rPr lang="en-US" dirty="0">
                <a:latin typeface="Helvetica" charset="0"/>
                <a:ea typeface="MS PGothic" charset="0"/>
              </a:rPr>
            </a:br>
            <a:r>
              <a:rPr lang="en-US" dirty="0">
                <a:latin typeface="Helvetica" charset="0"/>
                <a:ea typeface="MS PGothic" charset="0"/>
              </a:rPr>
              <a:t>where </a:t>
            </a:r>
            <a:r>
              <a:rPr lang="en-US" i="1" dirty="0">
                <a:latin typeface="Helvetica" charset="0"/>
                <a:ea typeface="MS PGothic" charset="0"/>
              </a:rPr>
              <a:t>rights-set</a:t>
            </a:r>
            <a:r>
              <a:rPr lang="en-US" dirty="0">
                <a:latin typeface="Helvetica" charset="0"/>
                <a:ea typeface="MS PGothic" charset="0"/>
              </a:rPr>
              <a:t> is a subset of all valid operations that can be performed on the object </a:t>
            </a:r>
          </a:p>
          <a:p>
            <a:pPr lvl="1"/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CFFC-5B1E-704C-9350-0A60991BC9AC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Access </a:t>
            </a:r>
            <a:r>
              <a:rPr lang="en-US" dirty="0">
                <a:ea typeface="MS PGothic" charset="0"/>
              </a:rPr>
              <a:t>Matrix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1"/>
            <a:ext cx="8229600" cy="228599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View protection as a matrix (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access matrix</a:t>
            </a:r>
            <a:r>
              <a:rPr lang="en-US" dirty="0">
                <a:latin typeface="Helvetica" charset="0"/>
                <a:ea typeface="MS PGothic" charset="0"/>
              </a:rPr>
              <a:t>)</a:t>
            </a:r>
            <a:endParaRPr lang="en-US" sz="800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Rows represent domains</a:t>
            </a:r>
            <a:endParaRPr lang="en-US" sz="800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Columns represent objects</a:t>
            </a:r>
            <a:endParaRPr lang="en-US" sz="800" dirty="0">
              <a:latin typeface="Helvetica" charset="0"/>
              <a:ea typeface="MS PGothic" charset="0"/>
            </a:endParaRPr>
          </a:p>
          <a:p>
            <a:r>
              <a:rPr lang="en-US" b="1" dirty="0">
                <a:latin typeface="Courier New" charset="0"/>
                <a:ea typeface="MS PGothic" charset="0"/>
                <a:cs typeface="Courier New" charset="0"/>
              </a:rPr>
              <a:t>Access(</a:t>
            </a:r>
            <a:r>
              <a:rPr lang="en-US" b="1" dirty="0" err="1">
                <a:latin typeface="Courier New" charset="0"/>
                <a:ea typeface="MS PGothic" charset="0"/>
                <a:cs typeface="Courier New" charset="0"/>
              </a:rPr>
              <a:t>i</a:t>
            </a:r>
            <a:r>
              <a:rPr lang="en-US" b="1" dirty="0">
                <a:latin typeface="Courier New" charset="0"/>
                <a:ea typeface="MS PGothic" charset="0"/>
                <a:cs typeface="Courier New" charset="0"/>
              </a:rPr>
              <a:t>, j) </a:t>
            </a:r>
            <a:r>
              <a:rPr lang="en-US" dirty="0">
                <a:latin typeface="Helvetica" charset="0"/>
                <a:ea typeface="MS PGothic" charset="0"/>
              </a:rPr>
              <a:t>is the set of operations that a process executing in </a:t>
            </a:r>
            <a:r>
              <a:rPr lang="en-US" dirty="0" err="1">
                <a:latin typeface="Helvetica" charset="0"/>
                <a:ea typeface="MS PGothic" charset="0"/>
              </a:rPr>
              <a:t>Domain</a:t>
            </a:r>
            <a:r>
              <a:rPr lang="en-US" b="1" baseline="-25000" dirty="0" err="1">
                <a:latin typeface="Helvetica" charset="0"/>
                <a:ea typeface="MS PGothic" charset="0"/>
              </a:rPr>
              <a:t>i</a:t>
            </a:r>
            <a:r>
              <a:rPr lang="en-US" dirty="0">
                <a:latin typeface="Helvetica" charset="0"/>
                <a:ea typeface="MS PGothic" charset="0"/>
              </a:rPr>
              <a:t> can invoke on </a:t>
            </a:r>
            <a:r>
              <a:rPr lang="en-US" dirty="0" err="1" smtClean="0">
                <a:latin typeface="Helvetica" charset="0"/>
                <a:ea typeface="MS PGothic" charset="0"/>
              </a:rPr>
              <a:t>Object</a:t>
            </a:r>
            <a:r>
              <a:rPr lang="en-US" b="1" baseline="-25000" dirty="0" err="1" smtClean="0">
                <a:latin typeface="Helvetica" charset="0"/>
                <a:ea typeface="MS PGothic" charset="0"/>
              </a:rPr>
              <a:t>j</a:t>
            </a:r>
            <a:endParaRPr lang="en-US" b="1" baseline="-25000" dirty="0" smtClean="0">
              <a:latin typeface="Helvetica" charset="0"/>
              <a:ea typeface="MS PGothic" charset="0"/>
            </a:endParaRPr>
          </a:p>
          <a:p>
            <a:r>
              <a:rPr lang="en-US" dirty="0" smtClean="0">
                <a:latin typeface="Helvetica" charset="0"/>
                <a:ea typeface="MS PGothic" charset="0"/>
              </a:rPr>
              <a:t>Control change through copy, owner, control rights</a:t>
            </a:r>
            <a:endParaRPr lang="en-US" b="1" baseline="-25000" dirty="0" smtClean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D0D5-D315-0242-B994-3218C15ADB62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290888"/>
            <a:ext cx="695325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0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ea typeface="MS PGothic" charset="0"/>
                <a:cs typeface="Garamond"/>
              </a:rPr>
              <a:t>Review: Access list implementations</a:t>
            </a:r>
            <a:endParaRPr lang="en-US" dirty="0">
              <a:latin typeface="Garamond"/>
              <a:ea typeface="MS PGothic" charset="0"/>
              <a:cs typeface="Garamond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charset="0"/>
                <a:ea typeface="MS PGothic" charset="0"/>
              </a:rPr>
              <a:t>Global </a:t>
            </a:r>
            <a:r>
              <a:rPr lang="en-US" dirty="0">
                <a:latin typeface="Helvetica" charset="0"/>
                <a:ea typeface="MS PGothic" charset="0"/>
              </a:rPr>
              <a:t>table is simple, but can be </a:t>
            </a:r>
            <a:r>
              <a:rPr lang="en-US" dirty="0" smtClean="0">
                <a:latin typeface="Helvetica" charset="0"/>
                <a:ea typeface="MS PGothic" charset="0"/>
              </a:rPr>
              <a:t>large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Can’t group objects/domains</a:t>
            </a:r>
            <a:endParaRPr lang="en-US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Access lists correspond to needs of users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Per-object list of domains, privileges</a:t>
            </a:r>
            <a:endParaRPr lang="en-US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Capability lists useful for localizing information for a given process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Per-domain list of objects, privileges</a:t>
            </a:r>
            <a:endParaRPr lang="en-US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Lock-key effective and flexible, keys can be passed freely from domain to domain, easy revocation </a:t>
            </a:r>
            <a:endParaRPr lang="en-US" dirty="0" smtClean="0">
              <a:latin typeface="Helvetica" charset="0"/>
              <a:ea typeface="MS PGothic" charset="0"/>
            </a:endParaRP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Object holds lock patterns, domain has keys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F6CF-1AE6-1346-98BD-9DF7B6BC552A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Segmentation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Segment</a:t>
            </a:r>
            <a:r>
              <a:rPr lang="en-US" dirty="0" smtClean="0"/>
              <a:t>: contiguous region of memory</a:t>
            </a:r>
          </a:p>
          <a:p>
            <a:pPr lvl="1"/>
            <a:r>
              <a:rPr lang="en-US" dirty="0" smtClean="0"/>
              <a:t>Base &amp; bounds = 1 segment</a:t>
            </a:r>
          </a:p>
          <a:p>
            <a:pPr lvl="1"/>
            <a:r>
              <a:rPr lang="en-US" dirty="0" smtClean="0"/>
              <a:t>Generalized segmentation allows &gt;1 segment per program</a:t>
            </a:r>
          </a:p>
          <a:p>
            <a:r>
              <a:rPr lang="en-US" dirty="0" smtClean="0"/>
              <a:t>Each process has a </a:t>
            </a:r>
            <a:r>
              <a:rPr lang="en-US" dirty="0" smtClean="0">
                <a:solidFill>
                  <a:srgbClr val="0000FF"/>
                </a:solidFill>
              </a:rPr>
              <a:t>segment table</a:t>
            </a:r>
            <a:endParaRPr lang="en-US" dirty="0" smtClean="0"/>
          </a:p>
          <a:p>
            <a:pPr lvl="1"/>
            <a:r>
              <a:rPr lang="en-US" dirty="0" smtClean="0"/>
              <a:t>Entry in table = segment</a:t>
            </a:r>
          </a:p>
          <a:p>
            <a:pPr lvl="1"/>
            <a:r>
              <a:rPr lang="en-US" dirty="0" smtClean="0"/>
              <a:t>Maps segment # to base/bounds for that segment</a:t>
            </a:r>
          </a:p>
          <a:p>
            <a:r>
              <a:rPr lang="en-US" dirty="0" smtClean="0"/>
              <a:t>Segment can be anywhere in physical memory</a:t>
            </a:r>
          </a:p>
          <a:p>
            <a:pPr lvl="1"/>
            <a:r>
              <a:rPr lang="en-US" dirty="0" smtClean="0"/>
              <a:t>Each segment has: start, length, access permission</a:t>
            </a:r>
          </a:p>
          <a:p>
            <a:r>
              <a:rPr lang="en-US" dirty="0" smtClean="0"/>
              <a:t>Processes can share segments</a:t>
            </a:r>
          </a:p>
          <a:p>
            <a:pPr lvl="1"/>
            <a:r>
              <a:rPr lang="en-US" dirty="0" smtClean="0"/>
              <a:t>Same start, length, same/different access permissions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DA00-B6D3-054E-9FC4-1FAEDF257328}" type="datetime1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Review: Security</a:t>
            </a:r>
            <a:endParaRPr lang="en-US" dirty="0">
              <a:latin typeface="Garamond"/>
              <a:ea typeface="MS PGothic" charset="0"/>
              <a:cs typeface="Garamond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Helvetica" charset="0"/>
                <a:ea typeface="MS PGothic" charset="0"/>
              </a:rPr>
              <a:t>System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secure</a:t>
            </a:r>
            <a:r>
              <a:rPr lang="en-US" dirty="0">
                <a:latin typeface="Helvetica" charset="0"/>
                <a:ea typeface="MS PGothic" charset="0"/>
              </a:rPr>
              <a:t> if resources used and accessed as intended under all circumstances</a:t>
            </a:r>
          </a:p>
          <a:p>
            <a:r>
              <a:rPr lang="en-US" b="1" dirty="0" smtClean="0">
                <a:solidFill>
                  <a:srgbClr val="3366FF"/>
                </a:solidFill>
                <a:latin typeface="Helvetica" charset="0"/>
                <a:ea typeface="MS PGothic" charset="0"/>
              </a:rPr>
              <a:t>Intruders</a:t>
            </a:r>
            <a:r>
              <a:rPr lang="en-US" dirty="0" smtClean="0">
                <a:latin typeface="Helvetica" charset="0"/>
                <a:ea typeface="MS PGothic" charset="0"/>
              </a:rPr>
              <a:t> attempt </a:t>
            </a:r>
            <a:r>
              <a:rPr lang="en-US" dirty="0">
                <a:latin typeface="Helvetica" charset="0"/>
                <a:ea typeface="MS PGothic" charset="0"/>
              </a:rPr>
              <a:t>to breach security</a:t>
            </a:r>
          </a:p>
          <a:p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Threat </a:t>
            </a:r>
            <a:r>
              <a:rPr lang="en-US" dirty="0">
                <a:latin typeface="Helvetica" charset="0"/>
                <a:ea typeface="MS PGothic" charset="0"/>
              </a:rPr>
              <a:t>is potential security </a:t>
            </a:r>
            <a:r>
              <a:rPr lang="en-US" dirty="0" smtClean="0">
                <a:latin typeface="Helvetica" charset="0"/>
                <a:ea typeface="MS PGothic" charset="0"/>
              </a:rPr>
              <a:t>violation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Program threats: </a:t>
            </a:r>
            <a:r>
              <a:rPr lang="en-US" dirty="0" err="1" smtClean="0">
                <a:latin typeface="Helvetica" charset="0"/>
                <a:ea typeface="MS PGothic" charset="0"/>
              </a:rPr>
              <a:t>trojan</a:t>
            </a:r>
            <a:r>
              <a:rPr lang="en-US" dirty="0" smtClean="0">
                <a:latin typeface="Helvetica" charset="0"/>
                <a:ea typeface="MS PGothic" charset="0"/>
              </a:rPr>
              <a:t> horse, trap door, logic bomb, stack/buffer overflow, viruses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Network threats: worms, port scanning, </a:t>
            </a:r>
            <a:r>
              <a:rPr lang="en-US" dirty="0" err="1" smtClean="0">
                <a:latin typeface="Helvetica" charset="0"/>
                <a:ea typeface="MS PGothic" charset="0"/>
              </a:rPr>
              <a:t>DoS</a:t>
            </a:r>
            <a:endParaRPr lang="en-US" dirty="0">
              <a:latin typeface="Helvetica" charset="0"/>
              <a:ea typeface="MS PGothic" charset="0"/>
            </a:endParaRPr>
          </a:p>
          <a:p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Attack</a:t>
            </a:r>
            <a:r>
              <a:rPr lang="en-US" dirty="0">
                <a:latin typeface="Helvetica" charset="0"/>
                <a:ea typeface="MS PGothic" charset="0"/>
              </a:rPr>
              <a:t> is attempt to breach </a:t>
            </a:r>
            <a:r>
              <a:rPr lang="en-US" dirty="0" smtClean="0">
                <a:latin typeface="Helvetica" charset="0"/>
                <a:ea typeface="MS PGothic" charset="0"/>
              </a:rPr>
              <a:t>security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Network attacks: masquerading, replay attack, man-in-middle, session hijacking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1571-2100-5141-8989-0EFA71CA6E64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ea typeface="MS PGothic" charset="0"/>
                <a:cs typeface="Garamond"/>
              </a:rPr>
              <a:t>Review: Cryptography</a:t>
            </a:r>
            <a:endParaRPr lang="en-US" dirty="0">
              <a:latin typeface="Garamond"/>
              <a:ea typeface="MS PGothic" charset="0"/>
              <a:cs typeface="Garamond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Means to constrain potential senders (</a:t>
            </a:r>
            <a:r>
              <a:rPr lang="en-US" i="1" dirty="0">
                <a:latin typeface="Helvetica" charset="0"/>
                <a:ea typeface="MS PGothic" charset="0"/>
              </a:rPr>
              <a:t>sources</a:t>
            </a:r>
            <a:r>
              <a:rPr lang="en-US" dirty="0">
                <a:latin typeface="Helvetica" charset="0"/>
                <a:ea typeface="MS PGothic" charset="0"/>
              </a:rPr>
              <a:t>) and / or receivers (</a:t>
            </a:r>
            <a:r>
              <a:rPr lang="en-US" i="1" dirty="0">
                <a:latin typeface="Helvetica" charset="0"/>
                <a:ea typeface="MS PGothic" charset="0"/>
              </a:rPr>
              <a:t>destinations</a:t>
            </a:r>
            <a:r>
              <a:rPr lang="en-US" dirty="0">
                <a:latin typeface="Helvetica" charset="0"/>
                <a:ea typeface="MS PGothic" charset="0"/>
              </a:rPr>
              <a:t>) of </a:t>
            </a:r>
            <a:r>
              <a:rPr lang="en-US" i="1" dirty="0">
                <a:latin typeface="Helvetica" charset="0"/>
                <a:ea typeface="MS PGothic" charset="0"/>
              </a:rPr>
              <a:t>messages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Based on secrets (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keys</a:t>
            </a:r>
            <a:r>
              <a:rPr lang="en-US" dirty="0">
                <a:latin typeface="Helvetica" charset="0"/>
                <a:ea typeface="MS PGothic" charset="0"/>
              </a:rPr>
              <a:t>)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Enables</a:t>
            </a:r>
          </a:p>
          <a:p>
            <a:pPr lvl="2"/>
            <a:r>
              <a:rPr lang="en-US" dirty="0">
                <a:latin typeface="Helvetica" charset="0"/>
                <a:ea typeface="MS PGothic" charset="0"/>
              </a:rPr>
              <a:t>Confirmation of source</a:t>
            </a:r>
          </a:p>
          <a:p>
            <a:pPr lvl="2"/>
            <a:r>
              <a:rPr lang="en-US" dirty="0">
                <a:latin typeface="Helvetica" charset="0"/>
                <a:ea typeface="MS PGothic" charset="0"/>
              </a:rPr>
              <a:t>Receipt only by certain destination</a:t>
            </a:r>
          </a:p>
          <a:p>
            <a:pPr lvl="2"/>
            <a:r>
              <a:rPr lang="en-US" dirty="0">
                <a:latin typeface="Helvetica" charset="0"/>
                <a:ea typeface="MS PGothic" charset="0"/>
              </a:rPr>
              <a:t>Trust relationship between sender and </a:t>
            </a:r>
            <a:r>
              <a:rPr lang="en-US" dirty="0" smtClean="0">
                <a:latin typeface="Helvetica" charset="0"/>
                <a:ea typeface="MS PGothic" charset="0"/>
              </a:rPr>
              <a:t>receiver</a:t>
            </a:r>
          </a:p>
          <a:p>
            <a:r>
              <a:rPr lang="en-US" dirty="0" smtClean="0">
                <a:latin typeface="Helvetica" charset="0"/>
                <a:ea typeface="MS PGothic" charset="0"/>
              </a:rPr>
              <a:t>Sender encrypts data; receiver decrypts</a:t>
            </a:r>
          </a:p>
          <a:p>
            <a:r>
              <a:rPr lang="en-US" dirty="0" smtClean="0">
                <a:latin typeface="Helvetica" charset="0"/>
                <a:ea typeface="MS PGothic" charset="0"/>
              </a:rPr>
              <a:t>Cryptography can be symmetric (same key for decryption/encryption) or asymmetric (often public key for encryption; private key for decryption)</a:t>
            </a:r>
            <a:endParaRPr lang="en-US" dirty="0">
              <a:latin typeface="Helvetica" charset="0"/>
              <a:ea typeface="MS PGothic" charset="0"/>
            </a:endParaRPr>
          </a:p>
          <a:p>
            <a:pPr lvl="2"/>
            <a:endParaRPr lang="en-US" dirty="0">
              <a:latin typeface="Helvetica" charset="0"/>
              <a:ea typeface="MS PGothic" charset="0"/>
            </a:endParaRPr>
          </a:p>
          <a:p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0FF6-6B7D-FE4F-92AC-C1F1EBF2C1F6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notes</a:t>
            </a: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time: Final Exam </a:t>
            </a:r>
            <a:r>
              <a:rPr lang="en-US" dirty="0"/>
              <a:t>(Friday, 5/11, 8-11 AM in Ball </a:t>
            </a:r>
            <a:r>
              <a:rPr lang="en-US" dirty="0" smtClean="0"/>
              <a:t>314)</a:t>
            </a:r>
          </a:p>
          <a:p>
            <a:endParaRPr lang="en-US" i="1" dirty="0"/>
          </a:p>
          <a:p>
            <a:r>
              <a:rPr lang="en-US" dirty="0" smtClean="0"/>
              <a:t>Reminders</a:t>
            </a:r>
          </a:p>
          <a:p>
            <a:pPr lvl="1"/>
            <a:r>
              <a:rPr lang="en-US" dirty="0"/>
              <a:t>Course evaluations to be posted on website</a:t>
            </a:r>
          </a:p>
          <a:p>
            <a:pPr lvl="2"/>
            <a:r>
              <a:rPr lang="en-US" dirty="0"/>
              <a:t>Blank copies will also be available outside my office</a:t>
            </a:r>
          </a:p>
          <a:p>
            <a:pPr lvl="2"/>
            <a:r>
              <a:rPr lang="en-US" dirty="0"/>
              <a:t>Please complete an evaluation and bring it to the final </a:t>
            </a:r>
            <a:r>
              <a:rPr lang="en-US" dirty="0" smtClean="0"/>
              <a:t>exam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F397FEB-0FBF-1545-AE01-826886CA2EAB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54581FB-8797-014C-8491-7A0C59EBED1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slides are adapted from the following sources:</a:t>
            </a:r>
          </a:p>
          <a:p>
            <a:pPr lvl="1"/>
            <a:r>
              <a:rPr lang="en-US" dirty="0" err="1" smtClean="0"/>
              <a:t>Silberschatz</a:t>
            </a:r>
            <a:r>
              <a:rPr lang="en-US" dirty="0" smtClean="0"/>
              <a:t>, Galvin, &amp; Gagne, </a:t>
            </a:r>
            <a:r>
              <a:rPr lang="en-US" i="1" dirty="0" smtClean="0"/>
              <a:t>Operating Systems Concepts</a:t>
            </a:r>
            <a:r>
              <a:rPr lang="en-US" dirty="0" smtClean="0"/>
              <a:t>, 9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lvl="1"/>
            <a:r>
              <a:rPr lang="en-US" dirty="0" smtClean="0"/>
              <a:t>Anderson &amp; </a:t>
            </a:r>
            <a:r>
              <a:rPr lang="en-US" dirty="0" err="1" smtClean="0"/>
              <a:t>Dahlin</a:t>
            </a:r>
            <a:r>
              <a:rPr lang="en-US" dirty="0" smtClean="0"/>
              <a:t>, </a:t>
            </a:r>
            <a:r>
              <a:rPr lang="en-US" i="1" dirty="0" smtClean="0"/>
              <a:t>Operating Systems: Principles and Practice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edition</a:t>
            </a:r>
          </a:p>
          <a:p>
            <a:pPr lvl="1"/>
            <a:r>
              <a:rPr lang="en-US" dirty="0" smtClean="0"/>
              <a:t>Chen &amp; </a:t>
            </a:r>
            <a:r>
              <a:rPr lang="en-US" dirty="0" err="1" smtClean="0"/>
              <a:t>Madhyastha</a:t>
            </a:r>
            <a:r>
              <a:rPr lang="en-US" dirty="0" smtClean="0"/>
              <a:t>, EECS 482 lecture notes, University of Michigan, Fall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A25E-E10A-1641-BA34-1E05EC116E65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Segmentation</a:t>
            </a:r>
            <a:endParaRPr lang="en-US" dirty="0"/>
          </a:p>
        </p:txBody>
      </p:sp>
      <p:pic>
        <p:nvPicPr>
          <p:cNvPr id="5" name="Content Placeholder 4" descr="ch8-03_segment.pdf"/>
          <p:cNvPicPr>
            <a:picLocks noGrp="1" noChangeAspect="1"/>
          </p:cNvPicPr>
          <p:nvPr>
            <p:ph idx="1"/>
          </p:nvPr>
        </p:nvPicPr>
        <p:blipFill>
          <a:blip r:embed="rId3"/>
          <a:srcRect l="-3530" r="-3530"/>
          <a:stretch>
            <a:fillRect/>
          </a:stretch>
        </p:blipFill>
        <p:spPr>
          <a:xfrm>
            <a:off x="-577889" y="1030943"/>
            <a:ext cx="10215047" cy="561788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8E08-454A-1C41-9498-B24A983F8074}" type="datetime1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Segment table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143000"/>
          <a:ext cx="8229600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71600"/>
                <a:gridCol w="304800"/>
                <a:gridCol w="838200"/>
                <a:gridCol w="1143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Segment #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Bounds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read/exec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code segment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read/write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data segment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unused segment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read/write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stack segment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3352800"/>
            <a:ext cx="8229600" cy="27781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Protection handled by segment table contents</a:t>
            </a:r>
          </a:p>
          <a:p>
            <a:pPr lvl="1"/>
            <a:r>
              <a:rPr lang="en-US" dirty="0" smtClean="0"/>
              <a:t>Valid bit (V) indicates if segment in use</a:t>
            </a:r>
          </a:p>
          <a:p>
            <a:pPr lvl="1"/>
            <a:r>
              <a:rPr lang="en-US" dirty="0" smtClean="0"/>
              <a:t>Access indicates privileges (read/write/execute)</a:t>
            </a:r>
          </a:p>
          <a:p>
            <a:r>
              <a:rPr lang="en-US" dirty="0" smtClean="0"/>
              <a:t>Virtual address: segment #, offset</a:t>
            </a:r>
          </a:p>
          <a:p>
            <a:pPr lvl="1"/>
            <a:r>
              <a:rPr lang="en-US" dirty="0" smtClean="0"/>
              <a:t>Segment number must be valid</a:t>
            </a:r>
          </a:p>
          <a:p>
            <a:pPr lvl="1"/>
            <a:r>
              <a:rPr lang="en-US" dirty="0" smtClean="0"/>
              <a:t>Offset must be &lt; bound</a:t>
            </a:r>
          </a:p>
          <a:p>
            <a:pPr lvl="1"/>
            <a:r>
              <a:rPr lang="en-US" dirty="0" smtClean="0"/>
              <a:t>If either false, trap to OS </a:t>
            </a:r>
            <a:r>
              <a:rPr lang="en-US" dirty="0" smtClean="0">
                <a:sym typeface="Wingdings"/>
              </a:rPr>
              <a:t> invalid address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0B50-A287-6A4D-B217-F578D020A8DF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Paged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Manage memory in fixed size units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Virtual memory blocks: </a:t>
            </a:r>
            <a:r>
              <a:rPr lang="en-US" dirty="0" smtClean="0">
                <a:solidFill>
                  <a:srgbClr val="0000FF"/>
                </a:solidFill>
              </a:rPr>
              <a:t>pages</a:t>
            </a:r>
          </a:p>
          <a:p>
            <a:pPr lvl="1"/>
            <a:r>
              <a:rPr lang="en-US" dirty="0" smtClean="0"/>
              <a:t>Physical memory blocks: </a:t>
            </a:r>
            <a:r>
              <a:rPr lang="en-US" dirty="0" smtClean="0">
                <a:solidFill>
                  <a:srgbClr val="0000FF"/>
                </a:solidFill>
              </a:rPr>
              <a:t>frames</a:t>
            </a:r>
            <a:endParaRPr lang="en-US" dirty="0" smtClean="0"/>
          </a:p>
          <a:p>
            <a:r>
              <a:rPr lang="en-US" dirty="0" smtClean="0"/>
              <a:t>Bitmap tracks free frames</a:t>
            </a:r>
          </a:p>
          <a:p>
            <a:r>
              <a:rPr lang="en-US" dirty="0" smtClean="0"/>
              <a:t>Each process has its own page table</a:t>
            </a:r>
          </a:p>
          <a:p>
            <a:pPr lvl="1"/>
            <a:r>
              <a:rPr lang="en-US" dirty="0" smtClean="0"/>
              <a:t>Tracks translation, permissions, etc.</a:t>
            </a:r>
          </a:p>
          <a:p>
            <a:r>
              <a:rPr lang="en-US" dirty="0" smtClean="0"/>
              <a:t>Translation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Virtual address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page #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Page #</a:t>
            </a:r>
            <a:r>
              <a:rPr lang="en-US" dirty="0" smtClean="0"/>
              <a:t> indexes into page table </a:t>
            </a:r>
            <a:r>
              <a:rPr lang="en-US" dirty="0" smtClean="0">
                <a:sym typeface="Wingdings"/>
              </a:rPr>
              <a:t> get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frame #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sym typeface="Wingdings"/>
              </a:rPr>
              <a:t>Physical address: frame # </a:t>
            </a:r>
            <a:r>
              <a:rPr lang="en-US" dirty="0" smtClean="0">
                <a:sym typeface="Wingdings"/>
              </a:rPr>
              <a:t>&amp;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offset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6270-3D67-414E-8AD0-820D40C9A825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Paged Translation (Abstract)</a:t>
            </a:r>
            <a:endParaRPr lang="en-US" dirty="0"/>
          </a:p>
        </p:txBody>
      </p:sp>
      <p:pic>
        <p:nvPicPr>
          <p:cNvPr id="6" name="Content Placeholder 5" descr="ch8-06_pagedSegmen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2941" r="-12941"/>
          <a:stretch>
            <a:fillRect/>
          </a:stretch>
        </p:blipFill>
        <p:spPr>
          <a:xfrm>
            <a:off x="-614655" y="914400"/>
            <a:ext cx="10084352" cy="554600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6E2F-EA4A-0F4A-9EDA-E8A4A6598ABB}" type="datetime1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28600"/>
            <a:ext cx="85858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chemeClr val="tx2"/>
                </a:solidFill>
                <a:latin typeface="+mj-lt"/>
              </a:rPr>
              <a:t>Review: Paged Translation (Implementation)</a:t>
            </a:r>
            <a:endParaRPr lang="en-US" sz="3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Content Placeholder 6" descr="ch8-05_paged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7466" r="-27466"/>
          <a:stretch>
            <a:fillRect/>
          </a:stretch>
        </p:blipFill>
        <p:spPr>
          <a:xfrm>
            <a:off x="-1314685" y="555654"/>
            <a:ext cx="11676120" cy="6421416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C6ED-843E-1349-809D-0673CDDD10B9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Exam 3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21683</TotalTime>
  <Words>2592</Words>
  <Application>Microsoft Macintosh PowerPoint</Application>
  <PresentationFormat>On-screen Show (4:3)</PresentationFormat>
  <Paragraphs>511</Paragraphs>
  <Slides>43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Calibri</vt:lpstr>
      <vt:lpstr>Courier New</vt:lpstr>
      <vt:lpstr>Garamond</vt:lpstr>
      <vt:lpstr>Helvetica</vt:lpstr>
      <vt:lpstr>Monotype Sorts</vt:lpstr>
      <vt:lpstr>MS PGothic</vt:lpstr>
      <vt:lpstr>ＭＳ Ｐゴシック</vt:lpstr>
      <vt:lpstr>MT Extra</vt:lpstr>
      <vt:lpstr>Symbol</vt:lpstr>
      <vt:lpstr>Times New Roman</vt:lpstr>
      <vt:lpstr>Wingdings</vt:lpstr>
      <vt:lpstr>Arial</vt:lpstr>
      <vt:lpstr>Edge</vt:lpstr>
      <vt:lpstr>EECE.4810/EECE.5730 Operating Systems</vt:lpstr>
      <vt:lpstr>Lecture outline</vt:lpstr>
      <vt:lpstr>Exam 3 notes</vt:lpstr>
      <vt:lpstr>Review: Segmentation</vt:lpstr>
      <vt:lpstr>Review: Segmentation</vt:lpstr>
      <vt:lpstr>Review: Segment table</vt:lpstr>
      <vt:lpstr>Review: Paged Translation</vt:lpstr>
      <vt:lpstr>Review: Paged Translation (Abstract)</vt:lpstr>
      <vt:lpstr>PowerPoint Presentation</vt:lpstr>
      <vt:lpstr>Review: Multi-level page table</vt:lpstr>
      <vt:lpstr>Review: Multi-level page table</vt:lpstr>
      <vt:lpstr>Review: Hashed Page Tables</vt:lpstr>
      <vt:lpstr>Review: Hashed Page Table</vt:lpstr>
      <vt:lpstr>Review: Inverted Page Table</vt:lpstr>
      <vt:lpstr>Review: Inverted Page Table Architecture</vt:lpstr>
      <vt:lpstr>Review: Valid-Invalid Bit</vt:lpstr>
      <vt:lpstr>Review: Page Fault</vt:lpstr>
      <vt:lpstr>Review: Page replacement</vt:lpstr>
      <vt:lpstr>Review: Clock algorithm</vt:lpstr>
      <vt:lpstr>Review: File details</vt:lpstr>
      <vt:lpstr>Review: File Operations</vt:lpstr>
      <vt:lpstr>Review: Working with open files</vt:lpstr>
      <vt:lpstr>Review: Directory structure</vt:lpstr>
      <vt:lpstr>Review: Tree-Structured Directories</vt:lpstr>
      <vt:lpstr>Review: Free-space management</vt:lpstr>
      <vt:lpstr>Review: File System Examples</vt:lpstr>
      <vt:lpstr>Review: File Allocation Table (FAT)</vt:lpstr>
      <vt:lpstr>FAT</vt:lpstr>
      <vt:lpstr>Review: Berkeley FFS</vt:lpstr>
      <vt:lpstr>PowerPoint Presentation</vt:lpstr>
      <vt:lpstr>Review: NTFS</vt:lpstr>
      <vt:lpstr>PowerPoint Presentation</vt:lpstr>
      <vt:lpstr>Review: Free-Space Management</vt:lpstr>
      <vt:lpstr>Review: Linked Free Space List</vt:lpstr>
      <vt:lpstr>Review: Free-Space Management</vt:lpstr>
      <vt:lpstr>Review: Reliability</vt:lpstr>
      <vt:lpstr>Review: Protection</vt:lpstr>
      <vt:lpstr>Review: Access Matrix</vt:lpstr>
      <vt:lpstr>Review: Access list implementations</vt:lpstr>
      <vt:lpstr>Review: Security</vt:lpstr>
      <vt:lpstr>Review: Cryptography</vt:lpstr>
      <vt:lpstr>Final notes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Application Programming</dc:title>
  <dc:creator>geigerm</dc:creator>
  <cp:lastModifiedBy>Microsoft Office User</cp:lastModifiedBy>
  <cp:revision>4906</cp:revision>
  <cp:lastPrinted>2017-04-19T12:55:17Z</cp:lastPrinted>
  <dcterms:created xsi:type="dcterms:W3CDTF">2006-04-03T05:03:01Z</dcterms:created>
  <dcterms:modified xsi:type="dcterms:W3CDTF">2018-05-02T15:05:10Z</dcterms:modified>
</cp:coreProperties>
</file>