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675" r:id="rId4"/>
    <p:sldId id="676" r:id="rId5"/>
    <p:sldId id="677" r:id="rId6"/>
    <p:sldId id="678" r:id="rId7"/>
    <p:sldId id="679" r:id="rId8"/>
    <p:sldId id="728" r:id="rId9"/>
    <p:sldId id="729" r:id="rId10"/>
    <p:sldId id="730" r:id="rId11"/>
    <p:sldId id="731" r:id="rId12"/>
    <p:sldId id="732" r:id="rId13"/>
    <p:sldId id="733" r:id="rId14"/>
    <p:sldId id="674" r:id="rId15"/>
    <p:sldId id="739" r:id="rId16"/>
    <p:sldId id="706" r:id="rId17"/>
    <p:sldId id="707" r:id="rId18"/>
    <p:sldId id="708" r:id="rId19"/>
    <p:sldId id="709" r:id="rId20"/>
    <p:sldId id="710" r:id="rId21"/>
    <p:sldId id="711" r:id="rId22"/>
    <p:sldId id="712" r:id="rId23"/>
    <p:sldId id="713" r:id="rId24"/>
    <p:sldId id="714" r:id="rId25"/>
    <p:sldId id="715" r:id="rId26"/>
    <p:sldId id="716" r:id="rId27"/>
    <p:sldId id="717" r:id="rId28"/>
    <p:sldId id="718" r:id="rId29"/>
    <p:sldId id="719" r:id="rId30"/>
    <p:sldId id="720" r:id="rId31"/>
    <p:sldId id="721" r:id="rId32"/>
    <p:sldId id="722" r:id="rId33"/>
    <p:sldId id="723" r:id="rId34"/>
    <p:sldId id="724" r:id="rId35"/>
    <p:sldId id="725" r:id="rId36"/>
    <p:sldId id="726" r:id="rId37"/>
    <p:sldId id="727" r:id="rId38"/>
    <p:sldId id="701" r:id="rId39"/>
    <p:sldId id="702" r:id="rId40"/>
    <p:sldId id="703" r:id="rId41"/>
    <p:sldId id="704" r:id="rId42"/>
    <p:sldId id="590" r:id="rId43"/>
    <p:sldId id="547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56" d="100"/>
          <a:sy n="56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FFCC3CE-981D-9B44-8A71-9327537487A4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24C08F-645E-5C42-A78B-7B1BAB26169D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43938E3-33C4-6A41-B2CD-723CF81D3077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C058232-FBA1-D544-961D-52D199E4706B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61A8576-0584-AB49-A38E-599D07F68FCB}" type="slidenum">
              <a:rPr lang="en-US">
                <a:latin typeface="Times New Roman" charset="0"/>
              </a:rPr>
              <a:pPr/>
              <a:t>38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4975AF6-4964-6343-8E23-B566E0211A03}" type="slidenum">
              <a:rPr lang="en-US">
                <a:latin typeface="Times New Roman" charset="0"/>
              </a:rPr>
              <a:pPr/>
              <a:t>39</a:t>
            </a:fld>
            <a:endParaRPr lang="en-US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EACD601-1EE5-CA40-9C1C-295D5A973030}" type="slidenum">
              <a:rPr lang="en-US">
                <a:latin typeface="Times New Roman" charset="0"/>
              </a:rPr>
              <a:pPr/>
              <a:t>40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5283C-FE9E-924D-9120-0A08E0531421}" type="datetime1">
              <a:rPr lang="en-US" smtClean="0"/>
              <a:t>4/23/2018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E4FBB-886A-FD43-8873-A9E5942A87E4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3134F-DFBC-4246-AFB5-37A5C09CCE9F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C056E-62E4-E54B-81D6-BE6CC7B3A926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7A480-A4C0-BD43-A281-FD2532ADCAB0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19F14-E21A-1B43-8D0C-890579E5B7B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B9752-8237-D946-B286-48823CE88B75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13EF2-0754-C54C-9535-2653EA283C0E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6E453-A41D-6740-9CCC-991440E622FA}" type="datetime1">
              <a:rPr lang="en-US" smtClean="0"/>
              <a:t>4/23/2018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0B052-32CF-3C46-B4E3-51AFBC8DDE07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F8C4D-B491-A14F-9518-7BF03EB4E6DE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D9A9-2B5C-3B41-84A1-98FE6D5DEAA8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D13A5-D63A-2440-AA28-865923892405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77B7EF4-C2A1-9C4C-A57C-D2E6776614B0}" type="datetime1">
              <a:rPr lang="en-US" smtClean="0"/>
              <a:t>4/23/2018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systems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Filename Lookup</a:t>
            </a:r>
            <a:endParaRPr lang="en-US" dirty="0"/>
          </a:p>
        </p:txBody>
      </p:sp>
      <p:pic>
        <p:nvPicPr>
          <p:cNvPr id="4" name="Content Placeholder 3" descr="ch13-03-recursion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C563-8409-004E-BD41-F2EC2DAD54E3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Layout</a:t>
            </a:r>
            <a:endParaRPr lang="en-US" dirty="0"/>
          </a:p>
        </p:txBody>
      </p:sp>
      <p:pic>
        <p:nvPicPr>
          <p:cNvPr id="5" name="Content Placeholder 4" descr="ch13-04-directoryList.pdf"/>
          <p:cNvPicPr>
            <a:picLocks noGrp="1" noChangeAspect="1"/>
          </p:cNvPicPr>
          <p:nvPr>
            <p:ph idx="1"/>
          </p:nvPr>
        </p:nvPicPr>
        <p:blipFill>
          <a:blip r:embed="rId2"/>
          <a:srcRect t="-36059" b="-36059"/>
          <a:stretch>
            <a:fillRect/>
          </a:stretch>
        </p:blipFill>
        <p:spPr>
          <a:xfrm>
            <a:off x="457200" y="1613158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1600200"/>
            <a:ext cx="82119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Directory stored as a file</a:t>
            </a:r>
          </a:p>
          <a:p>
            <a:r>
              <a:rPr lang="en-US" sz="3200" dirty="0" smtClean="0"/>
              <a:t>Linear search to find filename (small directories)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977-ED06-404C-92A4-232D9F464381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B Trees</a:t>
            </a:r>
            <a:endParaRPr lang="en-US" dirty="0"/>
          </a:p>
        </p:txBody>
      </p:sp>
      <p:pic>
        <p:nvPicPr>
          <p:cNvPr id="4" name="Content Placeholder 3" descr="ch13-05-XFSDir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177" r="-11177"/>
          <a:stretch>
            <a:fillRect/>
          </a:stretch>
        </p:blipFill>
        <p:spPr>
          <a:xfrm>
            <a:off x="-1049632" y="671182"/>
            <a:ext cx="11249548" cy="6186818"/>
          </a:xfrm>
        </p:spPr>
      </p:pic>
    </p:spTree>
    <p:extLst>
      <p:ext uri="{BB962C8B-B14F-4D97-AF65-F5344CB8AC3E}">
        <p14:creationId xmlns:p14="http://schemas.microsoft.com/office/powerpoint/2010/main" val="24294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Layout</a:t>
            </a:r>
            <a:endParaRPr lang="en-US" dirty="0"/>
          </a:p>
        </p:txBody>
      </p:sp>
      <p:pic>
        <p:nvPicPr>
          <p:cNvPr id="4" name="Content Placeholder 3" descr="ch13-06-XFSDir-phys.pdf"/>
          <p:cNvPicPr>
            <a:picLocks noGrp="1" noChangeAspect="1"/>
          </p:cNvPicPr>
          <p:nvPr>
            <p:ph idx="1"/>
          </p:nvPr>
        </p:nvPicPr>
        <p:blipFill>
          <a:blip r:embed="rId2"/>
          <a:srcRect t="-80769" b="-80769"/>
          <a:stretch>
            <a:fillRect/>
          </a:stretch>
        </p:blipFill>
        <p:spPr>
          <a:xfrm>
            <a:off x="-527242" y="1031136"/>
            <a:ext cx="10359634" cy="56974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626-83EB-C94C-A4C4-17381D3E210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issues to be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file system allocate space for a new file?</a:t>
            </a:r>
          </a:p>
          <a:p>
            <a:r>
              <a:rPr lang="en-US" dirty="0" smtClean="0"/>
              <a:t>How do different allocation schemes affect the way files are accessed?</a:t>
            </a:r>
          </a:p>
          <a:p>
            <a:r>
              <a:rPr lang="en-US" dirty="0" smtClean="0"/>
              <a:t>How does the file system store information about each file (metadata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Includes time of last modification, access, etc.</a:t>
            </a:r>
            <a:endParaRPr lang="en-US" dirty="0" smtClean="0"/>
          </a:p>
          <a:p>
            <a:r>
              <a:rPr lang="en-US" dirty="0" smtClean="0"/>
              <a:t>What are the different types of file systems and how do they differ?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6EE-D3DF-E249-A8AC-BF4297AC8EEC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Index structure</a:t>
            </a:r>
          </a:p>
          <a:p>
            <a:pPr lvl="1"/>
            <a:r>
              <a:rPr lang="en-US" dirty="0" smtClean="0"/>
              <a:t>How do we locate the blocks of a file?</a:t>
            </a:r>
          </a:p>
          <a:p>
            <a:r>
              <a:rPr lang="en-US" dirty="0" smtClean="0"/>
              <a:t>Index granularity</a:t>
            </a:r>
          </a:p>
          <a:p>
            <a:pPr lvl="1"/>
            <a:r>
              <a:rPr lang="en-US" dirty="0" smtClean="0"/>
              <a:t>What block size do we use?</a:t>
            </a:r>
          </a:p>
          <a:p>
            <a:r>
              <a:rPr lang="en-US" dirty="0" smtClean="0"/>
              <a:t>Free space</a:t>
            </a:r>
          </a:p>
          <a:p>
            <a:pPr lvl="1"/>
            <a:r>
              <a:rPr lang="en-US" dirty="0" smtClean="0"/>
              <a:t>How do we find unused blocks on disk?</a:t>
            </a:r>
          </a:p>
          <a:p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How do we preserve spatial locality?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What if machine crashes in middle of a file system op?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D21B-5411-2449-A96A-4C27B5C2773D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File System Design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860286"/>
              </p:ext>
            </p:extLst>
          </p:nvPr>
        </p:nvGraphicFramePr>
        <p:xfrm>
          <a:off x="309772" y="1143000"/>
          <a:ext cx="8453228" cy="4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627"/>
                <a:gridCol w="2461987"/>
                <a:gridCol w="2113307"/>
                <a:gridCol w="2113307"/>
              </a:tblGrid>
              <a:tr h="536597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FFS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NTFS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Index structure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Linked list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(fixed, </a:t>
                      </a:r>
                      <a:r>
                        <a:rPr lang="en-US" sz="2600" dirty="0" err="1" smtClean="0"/>
                        <a:t>asym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(dynamic)</a:t>
                      </a:r>
                      <a:endParaRPr lang="en-US" sz="26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granularity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free space</a:t>
                      </a:r>
                    </a:p>
                    <a:p>
                      <a:pPr algn="ctr"/>
                      <a:r>
                        <a:rPr lang="en-US" sz="2600" dirty="0" smtClean="0"/>
                        <a:t>allocation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 array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</a:t>
                      </a:r>
                    </a:p>
                    <a:p>
                      <a:pPr algn="ctr"/>
                      <a:r>
                        <a:rPr lang="en-US" sz="2600" dirty="0" smtClean="0"/>
                        <a:t>(fixed location)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 </a:t>
                      </a:r>
                    </a:p>
                    <a:p>
                      <a:pPr algn="ctr"/>
                      <a:r>
                        <a:rPr lang="en-US" sz="2600" dirty="0" smtClean="0"/>
                        <a:t>(file)</a:t>
                      </a:r>
                      <a:endParaRPr lang="en-US" sz="2600" dirty="0"/>
                    </a:p>
                  </a:txBody>
                  <a:tcPr/>
                </a:tc>
              </a:tr>
              <a:tr h="13951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Locality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defrag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 groups</a:t>
                      </a:r>
                      <a:r>
                        <a:rPr lang="en-US" sz="2600" baseline="0" dirty="0" smtClean="0"/>
                        <a:t> + reserve space</a:t>
                      </a:r>
                      <a:endParaRPr lang="en-US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Extents</a:t>
                      </a:r>
                    </a:p>
                    <a:p>
                      <a:pPr algn="ctr"/>
                      <a:r>
                        <a:rPr lang="en-US" sz="2600" dirty="0" smtClean="0"/>
                        <a:t>Best fit</a:t>
                      </a:r>
                    </a:p>
                    <a:p>
                      <a:pPr algn="ctr"/>
                      <a:r>
                        <a:rPr lang="en-US" sz="2600" dirty="0" smtClean="0"/>
                        <a:t>defrag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3424-2ECF-424B-8650-9B343BAFDA9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in a File System</a:t>
            </a:r>
            <a:endParaRPr lang="en-US" dirty="0"/>
          </a:p>
        </p:txBody>
      </p:sp>
      <p:pic>
        <p:nvPicPr>
          <p:cNvPr id="4" name="Content Placeholder 3" descr="twoStep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39133" b="-139133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DE2D-CC7D-264F-B240-F6DE26BC6871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File Allocation Table (FAT)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 index structure</a:t>
            </a:r>
          </a:p>
          <a:p>
            <a:pPr lvl="1"/>
            <a:r>
              <a:rPr lang="en-US" dirty="0" smtClean="0"/>
              <a:t>Simple, easy to implement</a:t>
            </a:r>
          </a:p>
          <a:p>
            <a:pPr lvl="1"/>
            <a:r>
              <a:rPr lang="en-US" dirty="0" smtClean="0"/>
              <a:t>Still widely used (e.g., thumb drives)</a:t>
            </a:r>
          </a:p>
          <a:p>
            <a:r>
              <a:rPr lang="en-US" dirty="0" smtClean="0"/>
              <a:t>File table:</a:t>
            </a:r>
          </a:p>
          <a:p>
            <a:pPr lvl="1"/>
            <a:r>
              <a:rPr lang="en-US" dirty="0" smtClean="0"/>
              <a:t>Linear map of all blocks on disk</a:t>
            </a:r>
          </a:p>
          <a:p>
            <a:pPr lvl="1"/>
            <a:r>
              <a:rPr lang="en-US" dirty="0" smtClean="0"/>
              <a:t>Each file a linked list of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4B77-0CE2-444D-8DFE-9AD79877BDF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pic>
        <p:nvPicPr>
          <p:cNvPr id="4" name="Content Placeholder 3" descr="FATex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3178" r="-33178"/>
          <a:stretch>
            <a:fillRect/>
          </a:stretch>
        </p:blipFill>
        <p:spPr>
          <a:xfrm>
            <a:off x="50205" y="457200"/>
            <a:ext cx="10160595" cy="558793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FDB3-125A-DE4B-B5A2-644D7904E63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now due 4/30</a:t>
            </a:r>
          </a:p>
          <a:p>
            <a:pPr lvl="2"/>
            <a:r>
              <a:rPr lang="en-US" dirty="0" smtClean="0"/>
              <a:t>Point value now 150 points, not 100</a:t>
            </a:r>
          </a:p>
          <a:p>
            <a:pPr lvl="1"/>
            <a:r>
              <a:rPr lang="en-US" dirty="0" smtClean="0"/>
              <a:t>Extra credit problem set to be posted; due Thursday 5/3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</a:t>
            </a:r>
          </a:p>
          <a:p>
            <a:pPr lvl="2"/>
            <a:r>
              <a:rPr lang="en-US" dirty="0" smtClean="0"/>
              <a:t>File details</a:t>
            </a:r>
          </a:p>
          <a:p>
            <a:pPr lvl="2"/>
            <a:r>
              <a:rPr lang="en-US" dirty="0" smtClean="0"/>
              <a:t>File operations</a:t>
            </a:r>
          </a:p>
          <a:p>
            <a:pPr lvl="2"/>
            <a:r>
              <a:rPr lang="en-US" dirty="0" smtClean="0"/>
              <a:t>Open files</a:t>
            </a:r>
          </a:p>
          <a:p>
            <a:pPr lvl="2"/>
            <a:r>
              <a:rPr lang="en-US" dirty="0" smtClean="0"/>
              <a:t>Directories</a:t>
            </a:r>
            <a:endParaRPr lang="en-US" dirty="0"/>
          </a:p>
          <a:p>
            <a:pPr lvl="1"/>
            <a:r>
              <a:rPr lang="en-US" dirty="0" smtClean="0"/>
              <a:t>More on file systems</a:t>
            </a:r>
          </a:p>
          <a:p>
            <a:pPr lvl="2"/>
            <a:r>
              <a:rPr lang="en-US" dirty="0" smtClean="0"/>
              <a:t>File system examples</a:t>
            </a:r>
          </a:p>
          <a:p>
            <a:pPr lvl="2"/>
            <a:r>
              <a:rPr lang="en-US" dirty="0" smtClean="0"/>
              <a:t>Space allocation</a:t>
            </a:r>
          </a:p>
          <a:p>
            <a:pPr lvl="2"/>
            <a:r>
              <a:rPr lang="en-US" dirty="0" smtClean="0"/>
              <a:t>Free space management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91DCEE-644B-904B-A58A-0E60434F0559}" type="datetime1">
              <a:rPr lang="en-US" smtClean="0">
                <a:latin typeface="Garamond"/>
              </a:rPr>
              <a:t>4/23/2018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find free block</a:t>
            </a:r>
          </a:p>
          <a:p>
            <a:pPr lvl="1"/>
            <a:r>
              <a:rPr lang="en-US" dirty="0" smtClean="0"/>
              <a:t>Easy to append to a file</a:t>
            </a:r>
          </a:p>
          <a:p>
            <a:pPr lvl="1"/>
            <a:r>
              <a:rPr lang="en-US" dirty="0" smtClean="0"/>
              <a:t>Easy to delete a file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Small file access is slow</a:t>
            </a:r>
          </a:p>
          <a:p>
            <a:pPr lvl="1"/>
            <a:r>
              <a:rPr lang="en-US" dirty="0" smtClean="0"/>
              <a:t>Random access is very slow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2"/>
            <a:r>
              <a:rPr lang="en-US" dirty="0" smtClean="0"/>
              <a:t>File blocks for a given file may be scattered</a:t>
            </a:r>
          </a:p>
          <a:p>
            <a:pPr lvl="2"/>
            <a:r>
              <a:rPr lang="en-US" dirty="0" smtClean="0"/>
              <a:t>Files in the same directory may be scattered</a:t>
            </a:r>
          </a:p>
          <a:p>
            <a:pPr lvl="2"/>
            <a:r>
              <a:rPr lang="en-US" dirty="0" smtClean="0"/>
              <a:t>Problem becomes worse as disk fills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1B56-EE3E-294F-A222-EDB1867446A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Berkeley UNIX FFS (Fast File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Analogous to FAT table</a:t>
            </a:r>
          </a:p>
          <a:p>
            <a:pPr lvl="0"/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smtClean="0"/>
              <a:t>Metadata</a:t>
            </a:r>
          </a:p>
          <a:p>
            <a:pPr lvl="2"/>
            <a:r>
              <a:rPr lang="en-US" dirty="0" smtClean="0"/>
              <a:t>File owner, access permissions, access times, …</a:t>
            </a:r>
          </a:p>
          <a:p>
            <a:pPr lvl="1"/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 files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F5D3-7AB3-EB46-B082-ED9065B3663A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 files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r>
              <a:rPr lang="en-US" dirty="0" smtClean="0"/>
              <a:t>Indirect block: 1K data blocks =&gt; 4MB (+48KB)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BD72-CC5C-E344-93E8-3183FD8FBB01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pPr lvl="1"/>
            <a:r>
              <a:rPr lang="en-US" dirty="0" smtClean="0"/>
              <a:t>4KB block size =&gt; 1K data blocks =&gt; 4MB</a:t>
            </a:r>
          </a:p>
          <a:p>
            <a:r>
              <a:rPr lang="en-US" dirty="0" smtClean="0"/>
              <a:t>Doubly indirect block pointer</a:t>
            </a:r>
          </a:p>
          <a:p>
            <a:pPr lvl="1"/>
            <a:r>
              <a:rPr lang="en-US" dirty="0" smtClean="0"/>
              <a:t>Doubly indirect block =&gt; 1K indirect blocks</a:t>
            </a:r>
          </a:p>
          <a:p>
            <a:pPr lvl="1"/>
            <a:r>
              <a:rPr lang="en-US" dirty="0" smtClean="0"/>
              <a:t>4GB (+ 4MB + 48KB)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E205-811E-5945-AE82-1F100F6D359D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pPr lvl="1"/>
            <a:r>
              <a:rPr lang="en-US" dirty="0" smtClean="0"/>
              <a:t>4KB block size =&gt; 1K data blocks =&gt; 4MB</a:t>
            </a:r>
          </a:p>
          <a:p>
            <a:r>
              <a:rPr lang="en-US" dirty="0" smtClean="0"/>
              <a:t>Doubly indirect block pointer</a:t>
            </a:r>
          </a:p>
          <a:p>
            <a:pPr lvl="1"/>
            <a:r>
              <a:rPr lang="en-US" dirty="0" smtClean="0"/>
              <a:t>Doubly indirect block =&gt; 1K indirect blocks</a:t>
            </a:r>
          </a:p>
          <a:p>
            <a:pPr lvl="1"/>
            <a:r>
              <a:rPr lang="en-US" dirty="0" smtClean="0"/>
              <a:t>4GB (+ 4MB + 48KB)</a:t>
            </a:r>
          </a:p>
          <a:p>
            <a:r>
              <a:rPr lang="en-US" dirty="0" smtClean="0"/>
              <a:t>Triply indirect block pointer</a:t>
            </a:r>
          </a:p>
          <a:p>
            <a:pPr lvl="1"/>
            <a:r>
              <a:rPr lang="en-US" dirty="0" smtClean="0"/>
              <a:t>Triply indirect block =&gt; 1K doubly indirect blocks</a:t>
            </a:r>
          </a:p>
          <a:p>
            <a:pPr lvl="1"/>
            <a:r>
              <a:rPr lang="en-US" dirty="0" smtClean="0"/>
              <a:t>4TB (+ 4GB + 4MB + 48KB)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ABB1-86DD-CF42-986C-C62C8480224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3-10-FFS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177" r="-11177"/>
          <a:stretch>
            <a:fillRect/>
          </a:stretch>
        </p:blipFill>
        <p:spPr>
          <a:xfrm>
            <a:off x="-1046787" y="0"/>
            <a:ext cx="11638587" cy="6400773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7459-8818-7E47-BDAC-360C40A88A69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Asymmetric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files: shallow tree</a:t>
            </a:r>
          </a:p>
          <a:p>
            <a:pPr lvl="1"/>
            <a:r>
              <a:rPr lang="en-US" dirty="0" smtClean="0"/>
              <a:t>Efficient storage for small files</a:t>
            </a:r>
          </a:p>
          <a:p>
            <a:r>
              <a:rPr lang="en-US" dirty="0" smtClean="0"/>
              <a:t>Large files: deep tree</a:t>
            </a:r>
          </a:p>
          <a:p>
            <a:pPr lvl="1"/>
            <a:r>
              <a:rPr lang="en-US" dirty="0" smtClean="0"/>
              <a:t>Efficient lookup for random access in large files</a:t>
            </a:r>
          </a:p>
          <a:p>
            <a:r>
              <a:rPr lang="en-US" dirty="0" smtClean="0"/>
              <a:t>Sparse files: only fill pointers if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657E-1A19-C641-B996-08D4369A57FF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group allocation</a:t>
            </a:r>
          </a:p>
          <a:p>
            <a:pPr lvl="1"/>
            <a:r>
              <a:rPr lang="en-US" dirty="0" smtClean="0"/>
              <a:t>Block group is a set of nearby cylinders</a:t>
            </a:r>
          </a:p>
          <a:p>
            <a:pPr lvl="1"/>
            <a:r>
              <a:rPr lang="en-US" dirty="0" smtClean="0"/>
              <a:t>Files in same directory located in same group</a:t>
            </a:r>
          </a:p>
          <a:p>
            <a:pPr lvl="1"/>
            <a:r>
              <a:rPr lang="en-US" dirty="0" smtClean="0"/>
              <a:t>Subdirectories located in different block groups</a:t>
            </a:r>
          </a:p>
          <a:p>
            <a:pPr lvl="0"/>
            <a:r>
              <a:rPr lang="en-US" dirty="0" err="1" smtClean="0"/>
              <a:t>inode</a:t>
            </a:r>
            <a:r>
              <a:rPr lang="en-US" dirty="0" smtClean="0"/>
              <a:t> table spread throughout disk</a:t>
            </a:r>
          </a:p>
          <a:p>
            <a:pPr lvl="1"/>
            <a:r>
              <a:rPr lang="en-US" dirty="0" err="1" smtClean="0"/>
              <a:t>inodes</a:t>
            </a:r>
            <a:r>
              <a:rPr lang="en-US" dirty="0" smtClean="0"/>
              <a:t>, bitmap near file blocks</a:t>
            </a:r>
          </a:p>
          <a:p>
            <a:r>
              <a:rPr lang="en-US" dirty="0" smtClean="0"/>
              <a:t>First fit allocation</a:t>
            </a:r>
          </a:p>
          <a:p>
            <a:pPr lvl="1"/>
            <a:r>
              <a:rPr lang="en-US" dirty="0" smtClean="0"/>
              <a:t>Small files fragmented, large files contiguous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22AD-3317-DB4C-86ED-77538F194306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FS-cylGroups.pdf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352593" y="118144"/>
            <a:ext cx="11976537" cy="6586634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1E28-6666-464B-924D-48D4CD3B8537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Data.pdf"/>
          <p:cNvPicPr>
            <a:picLocks noGrp="1" noChangeAspect="1"/>
          </p:cNvPicPr>
          <p:nvPr>
            <p:ph idx="1"/>
          </p:nvPr>
        </p:nvPicPr>
        <p:blipFill>
          <a:blip r:embed="rId2"/>
          <a:srcRect t="-76446" b="-76446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C797-8D75-2F40-9715-EE37F187ECD3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File details</a:t>
            </a:r>
            <a:endParaRPr lang="en-US" dirty="0">
              <a:ea typeface="MS PGothic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unit of logical storage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Abstract away low-level details of storage device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Contiguous </a:t>
            </a:r>
            <a:r>
              <a:rPr lang="en-US" dirty="0">
                <a:latin typeface="Arial"/>
                <a:ea typeface="MS PGothic" charset="0"/>
                <a:cs typeface="Arial"/>
              </a:rPr>
              <a:t>logical address space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Structure of file defines types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At a minimum, OS supports executable file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Other types usually imposed by applications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Text, source, etc.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Extensions </a:t>
            </a:r>
            <a:r>
              <a:rPr lang="en-US" dirty="0" smtClean="0">
                <a:latin typeface="Arial"/>
                <a:ea typeface="MS PGothic" charset="0"/>
                <a:cs typeface="Arial"/>
                <a:sym typeface="Wingdings"/>
              </a:rPr>
              <a:t> more detailed file typing</a:t>
            </a:r>
            <a:endParaRPr lang="en-US" dirty="0" smtClean="0">
              <a:latin typeface="Arial"/>
              <a:ea typeface="MS PGothic" charset="0"/>
              <a:cs typeface="Arial"/>
            </a:endParaRP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File system tracks file attributes (name, ID, type, file pointer, etc.)</a:t>
            </a:r>
          </a:p>
          <a:p>
            <a:pPr marL="0" indent="0">
              <a:buNone/>
            </a:pPr>
            <a:endParaRPr lang="en-US" dirty="0" smtClean="0">
              <a:latin typeface="Arial"/>
              <a:ea typeface="MS PGothic" charset="0"/>
              <a:cs typeface="Arial"/>
            </a:endParaRPr>
          </a:p>
          <a:p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162-2579-F943-B247-A486EA8D1DD8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Small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14111" b="-114111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53C8-F412-8F46-9791-559FF8D634A6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Large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14111" b="-114111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331C-AFC0-8948-8BB8-236E76662956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Efficient storage for both small and large files</a:t>
            </a:r>
          </a:p>
          <a:p>
            <a:pPr lvl="1"/>
            <a:r>
              <a:rPr lang="en-US" dirty="0" smtClean="0"/>
              <a:t>Locality for both small and large files</a:t>
            </a:r>
          </a:p>
          <a:p>
            <a:pPr lvl="1"/>
            <a:r>
              <a:rPr lang="en-US" dirty="0" smtClean="0"/>
              <a:t>Locality for metadata and data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Inefficient for tiny files (a 1 byte file requires both an </a:t>
            </a:r>
            <a:r>
              <a:rPr lang="en-US" dirty="0" err="1" smtClean="0"/>
              <a:t>inode</a:t>
            </a:r>
            <a:r>
              <a:rPr lang="en-US" dirty="0" smtClean="0"/>
              <a:t> and a data block)</a:t>
            </a:r>
          </a:p>
          <a:p>
            <a:pPr lvl="1"/>
            <a:r>
              <a:rPr lang="en-US" dirty="0" smtClean="0"/>
              <a:t>Inefficient encoding when file is mostly contiguous on disk (no equivalent to </a:t>
            </a:r>
            <a:r>
              <a:rPr lang="en-US" dirty="0" err="1" smtClean="0"/>
              <a:t>superpages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reserve 10-20% of free space to prevent fragmentation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0DE0-F13C-634E-BE30-E4176CEC602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Flexible 1KB storage for metadata and data</a:t>
            </a:r>
          </a:p>
          <a:p>
            <a:r>
              <a:rPr lang="en-US" dirty="0" smtClean="0"/>
              <a:t>Extents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</a:t>
            </a:r>
            <a:r>
              <a:rPr lang="en-US" dirty="0" err="1" smtClean="0"/>
              <a:t>linux</a:t>
            </a:r>
            <a:r>
              <a:rPr lang="en-US" dirty="0" smtClean="0"/>
              <a:t> (ext4)</a:t>
            </a:r>
          </a:p>
          <a:p>
            <a:pPr lvl="1"/>
            <a:r>
              <a:rPr lang="en-US" dirty="0" smtClean="0"/>
              <a:t>File create can provide hint as to size of file</a:t>
            </a:r>
          </a:p>
          <a:p>
            <a:r>
              <a:rPr lang="en-US" dirty="0" err="1" smtClean="0"/>
              <a:t>Journalling</a:t>
            </a:r>
            <a:r>
              <a:rPr lang="en-US" dirty="0" smtClean="0"/>
              <a:t> for reliability</a:t>
            </a:r>
          </a:p>
          <a:p>
            <a:pPr lvl="1"/>
            <a:r>
              <a:rPr lang="en-US" dirty="0" smtClean="0"/>
              <a:t>Will cover later this week/early 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C3F5-F99B-1A46-9578-CBE4CD075507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Small File</a:t>
            </a:r>
            <a:endParaRPr lang="en-US" dirty="0"/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219" r="-3219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801-C064-DD4E-B5B8-B3CC1EE7D557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Medium-Sized File</a:t>
            </a:r>
            <a:endParaRPr lang="en-US" dirty="0"/>
          </a:p>
        </p:txBody>
      </p:sp>
      <p:pic>
        <p:nvPicPr>
          <p:cNvPr id="4" name="Content Placeholder 3" descr="ch13-15_FilesFiles-NTFS-basic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>
          <a:xfrm>
            <a:off x="-139706" y="1182034"/>
            <a:ext cx="9328895" cy="5130533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17D1-BDF4-374B-8345-A2A72724433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Indirect Block</a:t>
            </a:r>
            <a:endParaRPr lang="en-US" dirty="0"/>
          </a:p>
        </p:txBody>
      </p:sp>
      <p:pic>
        <p:nvPicPr>
          <p:cNvPr id="6" name="Content Placeholder 5" descr="ch13-17-FilesFiles-NTFS-multiMF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2625" r="-22625"/>
          <a:stretch>
            <a:fillRect/>
          </a:stretch>
        </p:blipFill>
        <p:spPr>
          <a:xfrm>
            <a:off x="-911275" y="905386"/>
            <a:ext cx="11180953" cy="6149093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9998-C152-124B-B4A8-BFEFB7AB42E2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13-18-FilesFiles-NTFS-four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0294" r="-30294"/>
          <a:stretch>
            <a:fillRect/>
          </a:stretch>
        </p:blipFill>
        <p:spPr>
          <a:xfrm>
            <a:off x="-1876326" y="150898"/>
            <a:ext cx="12195584" cy="6707102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3BB7-C395-7643-A977-1F33F1686841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Free-Space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3715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File system maintains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free-space list </a:t>
            </a:r>
            <a:r>
              <a:rPr lang="en-US" dirty="0">
                <a:latin typeface="Helvetica" charset="0"/>
                <a:ea typeface="MS PGothic" charset="0"/>
              </a:rPr>
              <a:t>to track available blocks/clusters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(Using term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block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for simplicity)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Bit vector </a:t>
            </a:r>
            <a:r>
              <a:rPr lang="en-US" dirty="0">
                <a:latin typeface="Helvetica" charset="0"/>
                <a:ea typeface="MS PGothic" charset="0"/>
              </a:rPr>
              <a:t>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bit map 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i="1" dirty="0">
                <a:latin typeface="Helvetica" charset="0"/>
                <a:ea typeface="MS PGothic" charset="0"/>
              </a:rPr>
              <a:t>n</a:t>
            </a:r>
            <a:r>
              <a:rPr lang="en-US" dirty="0">
                <a:latin typeface="Helvetica" charset="0"/>
                <a:ea typeface="MS PGothic" charset="0"/>
              </a:rPr>
              <a:t> blocks)</a:t>
            </a:r>
          </a:p>
        </p:txBody>
      </p:sp>
      <p:grpSp>
        <p:nvGrpSpPr>
          <p:cNvPr id="37892" name="Group 1"/>
          <p:cNvGrpSpPr>
            <a:grpSpLocks/>
          </p:cNvGrpSpPr>
          <p:nvPr/>
        </p:nvGrpSpPr>
        <p:grpSpPr bwMode="auto">
          <a:xfrm>
            <a:off x="2630488" y="2446338"/>
            <a:ext cx="3878262" cy="1944687"/>
            <a:chOff x="2784475" y="2216150"/>
            <a:chExt cx="3878263" cy="1944688"/>
          </a:xfrm>
        </p:grpSpPr>
        <p:sp>
          <p:nvSpPr>
            <p:cNvPr id="37896" name="Rectangle 4"/>
            <p:cNvSpPr>
              <a:spLocks noChangeArrowheads="1"/>
            </p:cNvSpPr>
            <p:nvPr/>
          </p:nvSpPr>
          <p:spPr bwMode="auto">
            <a:xfrm>
              <a:off x="301783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7" name="Rectangle 5"/>
            <p:cNvSpPr>
              <a:spLocks noChangeArrowheads="1"/>
            </p:cNvSpPr>
            <p:nvPr/>
          </p:nvSpPr>
          <p:spPr bwMode="auto">
            <a:xfrm>
              <a:off x="33464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8" name="Rectangle 6"/>
            <p:cNvSpPr>
              <a:spLocks noChangeArrowheads="1"/>
            </p:cNvSpPr>
            <p:nvPr/>
          </p:nvSpPr>
          <p:spPr bwMode="auto">
            <a:xfrm>
              <a:off x="3675063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4003675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0" name="Rectangle 8"/>
            <p:cNvSpPr>
              <a:spLocks noChangeArrowheads="1"/>
            </p:cNvSpPr>
            <p:nvPr/>
          </p:nvSpPr>
          <p:spPr bwMode="auto">
            <a:xfrm>
              <a:off x="433228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1" name="Rectangle 9"/>
            <p:cNvSpPr>
              <a:spLocks noChangeArrowheads="1"/>
            </p:cNvSpPr>
            <p:nvPr/>
          </p:nvSpPr>
          <p:spPr bwMode="auto">
            <a:xfrm>
              <a:off x="466090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2" name="Rectangle 10"/>
            <p:cNvSpPr>
              <a:spLocks noChangeArrowheads="1"/>
            </p:cNvSpPr>
            <p:nvPr/>
          </p:nvSpPr>
          <p:spPr bwMode="auto">
            <a:xfrm>
              <a:off x="5022850" y="2627313"/>
              <a:ext cx="1219200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pPr algn="ctr"/>
              <a:r>
                <a:rPr lang="en-US" sz="2000">
                  <a:latin typeface="Helvetica" charset="0"/>
                </a:rPr>
                <a:t>…</a:t>
              </a:r>
              <a:endParaRPr lang="en-US">
                <a:latin typeface="Helvetica" charset="0"/>
              </a:endParaRPr>
            </a:p>
          </p:txBody>
        </p:sp>
        <p:sp>
          <p:nvSpPr>
            <p:cNvPr id="37903" name="Rectangle 11"/>
            <p:cNvSpPr>
              <a:spLocks noChangeArrowheads="1"/>
            </p:cNvSpPr>
            <p:nvPr/>
          </p:nvSpPr>
          <p:spPr bwMode="auto">
            <a:xfrm>
              <a:off x="62420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4" name="Text Box 12"/>
            <p:cNvSpPr txBox="1">
              <a:spLocks noChangeArrowheads="1"/>
            </p:cNvSpPr>
            <p:nvPr/>
          </p:nvSpPr>
          <p:spPr bwMode="auto">
            <a:xfrm>
              <a:off x="30400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37905" name="Text Box 13"/>
            <p:cNvSpPr txBox="1">
              <a:spLocks noChangeArrowheads="1"/>
            </p:cNvSpPr>
            <p:nvPr/>
          </p:nvSpPr>
          <p:spPr bwMode="auto">
            <a:xfrm>
              <a:off x="33448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37906" name="Text Box 14"/>
            <p:cNvSpPr txBox="1">
              <a:spLocks noChangeArrowheads="1"/>
            </p:cNvSpPr>
            <p:nvPr/>
          </p:nvSpPr>
          <p:spPr bwMode="auto">
            <a:xfrm>
              <a:off x="38020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37907" name="Text Box 15"/>
            <p:cNvSpPr txBox="1">
              <a:spLocks noChangeArrowheads="1"/>
            </p:cNvSpPr>
            <p:nvPr/>
          </p:nvSpPr>
          <p:spPr bwMode="auto">
            <a:xfrm>
              <a:off x="6132513" y="2216150"/>
              <a:ext cx="5302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i="1">
                  <a:latin typeface="Helvetica" charset="0"/>
                </a:rPr>
                <a:t>n</a:t>
              </a:r>
              <a:r>
                <a:rPr lang="en-US">
                  <a:latin typeface="Helvetica" charset="0"/>
                </a:rPr>
                <a:t>-1</a:t>
              </a:r>
            </a:p>
          </p:txBody>
        </p:sp>
        <p:sp>
          <p:nvSpPr>
            <p:cNvPr id="37908" name="Text Box 16"/>
            <p:cNvSpPr txBox="1">
              <a:spLocks noChangeArrowheads="1"/>
            </p:cNvSpPr>
            <p:nvPr/>
          </p:nvSpPr>
          <p:spPr bwMode="auto">
            <a:xfrm>
              <a:off x="2784475" y="3479800"/>
              <a:ext cx="8191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bit[</a:t>
              </a:r>
              <a:r>
                <a:rPr lang="en-US" b="1" i="1">
                  <a:latin typeface="Helvetica" charset="0"/>
                </a:rPr>
                <a:t>i</a:t>
              </a:r>
              <a:r>
                <a:rPr lang="en-US">
                  <a:latin typeface="Helvetica" charset="0"/>
                </a:rPr>
                <a:t>] =</a:t>
              </a:r>
            </a:p>
          </p:txBody>
        </p:sp>
        <p:sp>
          <p:nvSpPr>
            <p:cNvPr id="37909" name="Text Box 17"/>
            <p:cNvSpPr txBox="1">
              <a:spLocks noChangeArrowheads="1"/>
            </p:cNvSpPr>
            <p:nvPr/>
          </p:nvSpPr>
          <p:spPr bwMode="auto">
            <a:xfrm rot="-5400000">
              <a:off x="3142456" y="3482182"/>
              <a:ext cx="9572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Helvetica" charset="0"/>
                  <a:sym typeface="MT Extra" charset="0"/>
                </a:rPr>
                <a:t></a:t>
              </a:r>
              <a:endParaRPr lang="en-US" sz="5400">
                <a:latin typeface="Helvetica" charset="0"/>
                <a:sym typeface="Monotype Sorts" charset="0"/>
              </a:endParaRPr>
            </a:p>
          </p:txBody>
        </p:sp>
        <p:sp>
          <p:nvSpPr>
            <p:cNvPr id="37910" name="Text Box 18"/>
            <p:cNvSpPr txBox="1">
              <a:spLocks noChangeArrowheads="1"/>
            </p:cNvSpPr>
            <p:nvPr/>
          </p:nvSpPr>
          <p:spPr bwMode="auto">
            <a:xfrm>
              <a:off x="3879850" y="3281363"/>
              <a:ext cx="2451100" cy="78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 </a:t>
              </a:r>
              <a:r>
                <a:rPr lang="en-US">
                  <a:latin typeface="Helvetica" charset="0"/>
                  <a:sym typeface="Symbol" charset="0"/>
                </a:rPr>
                <a:t> block[</a:t>
              </a:r>
              <a:r>
                <a:rPr lang="en-US" b="1" i="1">
                  <a:latin typeface="Helvetica" charset="0"/>
                  <a:sym typeface="Symbol" charset="0"/>
                </a:rPr>
                <a:t>i</a:t>
              </a:r>
              <a:r>
                <a:rPr lang="en-US">
                  <a:latin typeface="Helvetica" charset="0"/>
                  <a:sym typeface="Symbol" charset="0"/>
                </a:rPr>
                <a:t>] free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  <a:sym typeface="Symbol" charset="0"/>
                </a:rPr>
                <a:t>0 </a:t>
              </a:r>
              <a:r>
                <a:rPr lang="en-US">
                  <a:latin typeface="Helvetica" charset="0"/>
                </a:rPr>
                <a:t> </a:t>
              </a:r>
              <a:r>
                <a:rPr lang="en-US">
                  <a:latin typeface="Helvetica" charset="0"/>
                  <a:sym typeface="Symbol" charset="0"/>
                </a:rPr>
                <a:t> block[</a:t>
              </a:r>
              <a:r>
                <a:rPr lang="en-US" b="1" i="1">
                  <a:latin typeface="Helvetica" charset="0"/>
                  <a:sym typeface="Symbol" charset="0"/>
                </a:rPr>
                <a:t>i</a:t>
              </a:r>
              <a:r>
                <a:rPr lang="en-US">
                  <a:latin typeface="Helvetica" charset="0"/>
                  <a:sym typeface="Symbol" charset="0"/>
                </a:rPr>
                <a:t>] occupied</a:t>
              </a:r>
            </a:p>
          </p:txBody>
        </p:sp>
      </p:grpSp>
      <p:sp>
        <p:nvSpPr>
          <p:cNvPr id="37893" name="Rectangle 19"/>
          <p:cNvSpPr>
            <a:spLocks noChangeArrowheads="1"/>
          </p:cNvSpPr>
          <p:nvPr/>
        </p:nvSpPr>
        <p:spPr bwMode="auto">
          <a:xfrm>
            <a:off x="1136650" y="4427538"/>
            <a:ext cx="7029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20000"/>
              </a:spcBef>
              <a:buClr>
                <a:schemeClr val="folHlink"/>
              </a:buClr>
            </a:pPr>
            <a:r>
              <a:rPr kumimoji="1" lang="en-US">
                <a:latin typeface="Helvetica" charset="0"/>
              </a:rPr>
              <a:t>Block number calculation</a:t>
            </a:r>
          </a:p>
        </p:txBody>
      </p:sp>
      <p:sp>
        <p:nvSpPr>
          <p:cNvPr id="37894" name="Text Box 20"/>
          <p:cNvSpPr txBox="1">
            <a:spLocks noChangeArrowheads="1"/>
          </p:cNvSpPr>
          <p:nvPr/>
        </p:nvSpPr>
        <p:spPr bwMode="auto">
          <a:xfrm>
            <a:off x="2813050" y="4956175"/>
            <a:ext cx="3076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latin typeface="Helvetica" charset="0"/>
              </a:rPr>
              <a:t>(number of bits per word) *</a:t>
            </a:r>
          </a:p>
          <a:p>
            <a:r>
              <a:rPr lang="en-US">
                <a:latin typeface="Helvetica" charset="0"/>
              </a:rPr>
              <a:t>(number of 0-value words) +</a:t>
            </a:r>
          </a:p>
          <a:p>
            <a:r>
              <a:rPr lang="en-US">
                <a:latin typeface="Helvetica" charset="0"/>
              </a:rPr>
              <a:t>offset of first 1 bit</a:t>
            </a:r>
          </a:p>
        </p:txBody>
      </p:sp>
      <p:sp>
        <p:nvSpPr>
          <p:cNvPr id="37895" name="Rectangle 19"/>
          <p:cNvSpPr>
            <a:spLocks noChangeArrowheads="1"/>
          </p:cNvSpPr>
          <p:nvPr/>
        </p:nvSpPr>
        <p:spPr bwMode="auto">
          <a:xfrm>
            <a:off x="1289050" y="5832475"/>
            <a:ext cx="70294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20000"/>
              </a:spcBef>
              <a:buClr>
                <a:schemeClr val="folHlink"/>
              </a:buClr>
            </a:pPr>
            <a:r>
              <a:rPr kumimoji="1" lang="en-US">
                <a:latin typeface="Helvetica" charset="0"/>
              </a:rPr>
              <a:t>CPUs have instructions to return offset within word of first </a:t>
            </a:r>
            <a:r>
              <a:rPr kumimoji="1" lang="ja-JP" altLang="en-US">
                <a:latin typeface="Helvetica" charset="0"/>
              </a:rPr>
              <a:t>“</a:t>
            </a:r>
            <a:r>
              <a:rPr kumimoji="1" lang="en-US" altLang="ja-JP">
                <a:latin typeface="Helvetica" charset="0"/>
              </a:rPr>
              <a:t>1</a:t>
            </a:r>
            <a:r>
              <a:rPr kumimoji="1" lang="ja-JP" altLang="en-US">
                <a:latin typeface="Helvetica" charset="0"/>
              </a:rPr>
              <a:t>”</a:t>
            </a:r>
            <a:r>
              <a:rPr kumimoji="1" lang="en-US" altLang="ja-JP">
                <a:latin typeface="Helvetica" charset="0"/>
              </a:rPr>
              <a:t> bit</a:t>
            </a:r>
            <a:endParaRPr kumimoji="1" lang="en-US">
              <a:latin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626D-C970-DD47-9EB3-61C7654D85FA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Free-Space Management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Bit map requires extra space</a:t>
            </a:r>
          </a:p>
          <a:p>
            <a:pPr lvl="1"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Example: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		block size = 4KB =  2</a:t>
            </a:r>
            <a:r>
              <a:rPr lang="en-US" baseline="30000" dirty="0">
                <a:latin typeface="Helvetica" charset="0"/>
                <a:ea typeface="MS PGothic" charset="0"/>
              </a:rPr>
              <a:t>12</a:t>
            </a:r>
            <a:r>
              <a:rPr lang="en-US" dirty="0">
                <a:latin typeface="Helvetica" charset="0"/>
                <a:ea typeface="MS PGothic" charset="0"/>
              </a:rPr>
              <a:t> bytes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		disk size = 2</a:t>
            </a:r>
            <a:r>
              <a:rPr lang="en-US" baseline="30000" dirty="0">
                <a:latin typeface="Helvetica" charset="0"/>
                <a:ea typeface="MS PGothic" charset="0"/>
              </a:rPr>
              <a:t>40</a:t>
            </a:r>
            <a:r>
              <a:rPr lang="en-US" dirty="0">
                <a:latin typeface="Helvetica" charset="0"/>
                <a:ea typeface="MS PGothic" charset="0"/>
              </a:rPr>
              <a:t> bytes (1 terabyte)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i="1" dirty="0">
                <a:latin typeface="Helvetica" charset="0"/>
                <a:ea typeface="MS PGothic" charset="0"/>
              </a:rPr>
              <a:t>n</a:t>
            </a:r>
            <a:r>
              <a:rPr lang="en-US" dirty="0">
                <a:latin typeface="Helvetica" charset="0"/>
                <a:ea typeface="MS PGothic" charset="0"/>
              </a:rPr>
              <a:t> = 2</a:t>
            </a:r>
            <a:r>
              <a:rPr lang="en-US" baseline="30000" dirty="0">
                <a:latin typeface="Helvetica" charset="0"/>
                <a:ea typeface="MS PGothic" charset="0"/>
              </a:rPr>
              <a:t>40</a:t>
            </a:r>
            <a:r>
              <a:rPr lang="en-US" dirty="0">
                <a:latin typeface="Helvetica" charset="0"/>
                <a:ea typeface="MS PGothic" charset="0"/>
              </a:rPr>
              <a:t>/2</a:t>
            </a:r>
            <a:r>
              <a:rPr lang="en-US" baseline="30000" dirty="0">
                <a:latin typeface="Helvetica" charset="0"/>
                <a:ea typeface="MS PGothic" charset="0"/>
              </a:rPr>
              <a:t>12</a:t>
            </a:r>
            <a:r>
              <a:rPr lang="en-US" dirty="0">
                <a:latin typeface="Helvetica" charset="0"/>
                <a:ea typeface="MS PGothic" charset="0"/>
              </a:rPr>
              <a:t> = 2</a:t>
            </a:r>
            <a:r>
              <a:rPr lang="en-US" baseline="30000" dirty="0">
                <a:latin typeface="Helvetica" charset="0"/>
                <a:ea typeface="MS PGothic" charset="0"/>
              </a:rPr>
              <a:t>28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bits </a:t>
            </a:r>
            <a:r>
              <a:rPr lang="en-US" dirty="0">
                <a:latin typeface="Helvetica" charset="0"/>
                <a:ea typeface="MS PGothic" charset="0"/>
              </a:rPr>
              <a:t>(or </a:t>
            </a:r>
            <a:r>
              <a:rPr lang="en-US" dirty="0" smtClean="0">
                <a:latin typeface="Helvetica" charset="0"/>
                <a:ea typeface="MS PGothic" charset="0"/>
              </a:rPr>
              <a:t>32MB)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		if clusters of 4 blocks -&gt; 8MB of memory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endParaRPr lang="en-US" sz="9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Easy to get contiguous files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1311275" algn="l"/>
              </a:tabLst>
            </a:pPr>
            <a:r>
              <a:rPr lang="en-US" sz="800" dirty="0">
                <a:latin typeface="Helvetica" charset="0"/>
                <a:ea typeface="MS PGothic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B239-E9E6-4B48-B597-D446849FD8F9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Operations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provide programmer interface to file system</a:t>
            </a:r>
          </a:p>
          <a:p>
            <a:r>
              <a:rPr lang="en-US" dirty="0" smtClean="0"/>
              <a:t>What operations should file system provide?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Write – at write pointer location</a:t>
            </a:r>
          </a:p>
          <a:p>
            <a:pPr lvl="1"/>
            <a:r>
              <a:rPr lang="en-US" dirty="0" smtClean="0"/>
              <a:t>Read – at read pointer location</a:t>
            </a:r>
          </a:p>
          <a:p>
            <a:pPr lvl="1"/>
            <a:r>
              <a:rPr lang="en-US" dirty="0" smtClean="0"/>
              <a:t>Reposition within file - seek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Truncate – remove some data from file without deleting entire file</a:t>
            </a:r>
          </a:p>
          <a:p>
            <a:pPr lvl="1"/>
            <a:r>
              <a:rPr lang="en-US" dirty="0" smtClean="0"/>
              <a:t>Open(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search the directory structure on disk for entry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, and move the content of entry to memory</a:t>
            </a:r>
          </a:p>
          <a:p>
            <a:pPr lvl="1"/>
            <a:r>
              <a:rPr lang="en-US" dirty="0" smtClean="0"/>
              <a:t>Close 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move the content of entry Fi in memory to directory structure on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17C-43E1-FE4E-8D40-BDB5C4E19A1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Linked Free Space List on Disk</a:t>
            </a:r>
            <a:endParaRPr lang="en-US" sz="2400">
              <a:latin typeface="Arial" charset="0"/>
              <a:ea typeface="MS PGothic" charset="0"/>
            </a:endParaRPr>
          </a:p>
        </p:txBody>
      </p:sp>
      <p:pic>
        <p:nvPicPr>
          <p:cNvPr id="39939" name="Picture 4" descr="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1431925"/>
            <a:ext cx="3586162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3"/>
          <p:cNvSpPr txBox="1">
            <a:spLocks noChangeArrowheads="1"/>
          </p:cNvSpPr>
          <p:nvPr/>
        </p:nvSpPr>
        <p:spPr bwMode="auto">
          <a:xfrm>
            <a:off x="838200" y="1028700"/>
            <a:ext cx="3730625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/>
          <a:lstStyle>
            <a:lvl1pPr marL="488950" indent="-48895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1060450" indent="-407988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None/>
            </a:pPr>
            <a:r>
              <a:rPr kumimoji="1" lang="en-US" sz="800">
                <a:latin typeface="Helvetica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>
                <a:latin typeface="Helvetica" charset="0"/>
              </a:rPr>
              <a:t>Linked list (free list)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Cannot get contiguous space easily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No waste of space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No need to traverse the entire list (if # free blocks recorded)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endParaRPr kumimoji="1" lang="en-US" sz="800">
              <a:latin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0364-45AA-FB48-8EC7-5AF60B29BD57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Free-Space Management (Cont.)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Grouping </a:t>
            </a:r>
          </a:p>
          <a:p>
            <a:pPr lvl="1"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Modify linked list to store address of next </a:t>
            </a:r>
            <a:r>
              <a:rPr lang="en-US" i="1">
                <a:latin typeface="Helvetica" charset="0"/>
                <a:ea typeface="MS PGothic" charset="0"/>
              </a:rPr>
              <a:t>n-1</a:t>
            </a:r>
            <a:r>
              <a:rPr lang="en-US">
                <a:latin typeface="Helvetica" charset="0"/>
                <a:ea typeface="MS PGothic" charset="0"/>
              </a:rPr>
              <a:t> free blocks in first free block, plus a pointer to next block that contains free-block-pointers (like this one)</a:t>
            </a:r>
          </a:p>
          <a:p>
            <a:pPr>
              <a:lnSpc>
                <a:spcPct val="90000"/>
              </a:lnSpc>
              <a:tabLst>
                <a:tab pos="1311275" algn="l"/>
              </a:tabLst>
            </a:pPr>
            <a:endParaRPr lang="en-US" sz="80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Counting</a:t>
            </a:r>
          </a:p>
          <a:p>
            <a:pPr lvl="1"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Because space is frequently contiguously used and freed,  with contiguous-allocation allocation, extents, or clustering</a:t>
            </a:r>
          </a:p>
          <a:p>
            <a:pPr lvl="2"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Keep address of first free block and count of following free blocks</a:t>
            </a:r>
          </a:p>
          <a:p>
            <a:pPr lvl="2">
              <a:lnSpc>
                <a:spcPct val="90000"/>
              </a:lnSpc>
              <a:tabLst>
                <a:tab pos="1311275" algn="l"/>
              </a:tabLst>
            </a:pPr>
            <a:r>
              <a:rPr lang="en-US">
                <a:latin typeface="Helvetica" charset="0"/>
                <a:ea typeface="MS PGothic" charset="0"/>
              </a:rPr>
              <a:t>Free space list then has entries containing addresses and counts</a:t>
            </a:r>
          </a:p>
          <a:p>
            <a:pPr>
              <a:tabLst>
                <a:tab pos="1311275" algn="l"/>
              </a:tabLst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81E-E3BD-D14A-9358-BABEC0B04871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</a:p>
          <a:p>
            <a:pPr lvl="1"/>
            <a:r>
              <a:rPr lang="en-US" dirty="0" smtClean="0"/>
              <a:t>Finish file system discussion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now due 4/30</a:t>
            </a:r>
          </a:p>
          <a:p>
            <a:pPr lvl="2"/>
            <a:r>
              <a:rPr lang="en-US" dirty="0"/>
              <a:t>Point value now 150 points, not 100</a:t>
            </a:r>
          </a:p>
          <a:p>
            <a:pPr lvl="1"/>
            <a:r>
              <a:rPr lang="en-US" dirty="0"/>
              <a:t>Extra credit problem set to be posted; </a:t>
            </a:r>
            <a:r>
              <a:rPr lang="en-US"/>
              <a:t>due </a:t>
            </a:r>
            <a:r>
              <a:rPr lang="en-US" smtClean="0"/>
              <a:t>Thursday 5</a:t>
            </a:r>
            <a:r>
              <a:rPr lang="en-US" dirty="0"/>
              <a:t>/3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5C3EEFB-7129-DA43-ABFA-A86FE2FECE1D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D75-C789-F74B-A8EA-7258777D9F21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Working with open files</a:t>
            </a:r>
            <a:endParaRPr lang="en-US" dirty="0">
              <a:ea typeface="MS PGothic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/>
                <a:ea typeface="MS PGothic" charset="0"/>
                <a:cs typeface="Arial"/>
              </a:rPr>
              <a:t>Open-file table: tracks open files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Per-process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File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 to last read/write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location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Access rights: operations allowed by this process</a:t>
            </a:r>
            <a:endParaRPr lang="en-US" dirty="0">
              <a:latin typeface="Arial"/>
              <a:ea typeface="MS PGothic" charset="0"/>
              <a:cs typeface="Arial"/>
            </a:endParaRP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Centralized info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-open count</a:t>
            </a:r>
            <a:r>
              <a:rPr lang="en-US" dirty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number of processes accessing file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Table entry can be removed when count == 0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Disk </a:t>
            </a:r>
            <a:r>
              <a:rPr lang="en-US" dirty="0">
                <a:latin typeface="Arial"/>
                <a:ea typeface="MS PGothic" charset="0"/>
                <a:cs typeface="Arial"/>
              </a:rPr>
              <a:t>location of the file: cache of data access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information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Accesses supported as sequential or direct (relative to start of file)</a:t>
            </a:r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28D-2502-2941-B47B-8D9BF1A9B3C0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90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Disk can be split into multiple partitions</a:t>
            </a:r>
          </a:p>
          <a:p>
            <a:pPr lvl="1"/>
            <a:r>
              <a:rPr lang="en-US" dirty="0" smtClean="0"/>
              <a:t>Partitions can be raw (no file system) or formatted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Volume</a:t>
            </a:r>
            <a:r>
              <a:rPr lang="en-US" dirty="0" smtClean="0"/>
              <a:t>: formatted partition (e.g., C:\ on Windows)</a:t>
            </a:r>
          </a:p>
          <a:p>
            <a:r>
              <a:rPr lang="en-US" dirty="0" smtClean="0"/>
              <a:t>Each volume needs its own </a:t>
            </a:r>
            <a:r>
              <a:rPr lang="en-US" dirty="0" smtClean="0">
                <a:solidFill>
                  <a:srgbClr val="0000FF"/>
                </a:solidFill>
              </a:rPr>
              <a:t>directory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Effectively </a:t>
            </a:r>
            <a:r>
              <a:rPr lang="en-US" dirty="0" smtClean="0"/>
              <a:t>table of contents for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Tracks information about all files on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Imposes hierarchical structure in flat space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8119-C888-8045-8E7D-89172BE27D8A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283126" cy="227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6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Review: Tree</a:t>
            </a:r>
            <a:r>
              <a:rPr lang="en-US" dirty="0">
                <a:ea typeface="MS PGothic" charset="0"/>
              </a:rPr>
              <a:t>-Structured </a:t>
            </a:r>
            <a:r>
              <a:rPr lang="en-US" dirty="0" smtClean="0">
                <a:ea typeface="MS PGothic" charset="0"/>
              </a:rPr>
              <a:t>Directories</a:t>
            </a:r>
            <a:endParaRPr lang="en-US" dirty="0">
              <a:ea typeface="MS PGothic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8193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Absolute</a:t>
            </a:r>
            <a:r>
              <a:rPr lang="en-US" dirty="0">
                <a:latin typeface="Helvetica" charset="0"/>
                <a:ea typeface="MS PGothic" charset="0"/>
              </a:rPr>
              <a:t> 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relative</a:t>
            </a:r>
            <a:r>
              <a:rPr lang="en-US" dirty="0">
                <a:latin typeface="Helvetica" charset="0"/>
                <a:ea typeface="MS PGothic" charset="0"/>
              </a:rPr>
              <a:t> path </a:t>
            </a:r>
            <a:r>
              <a:rPr lang="en-US" dirty="0" smtClean="0">
                <a:latin typeface="Helvetica" charset="0"/>
                <a:ea typeface="MS PGothic" charset="0"/>
              </a:rPr>
              <a:t>name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Absolute name is full path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Relative name—relative to current subdirectory or some other subdirectory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file is done in current directory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Delete a file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rm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&lt;file-name&gt;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subdirectory is done in current directory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&lt;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-name&gt;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Example:  if in current directory  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/mail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count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C52D-D35B-F145-9291-5FE414AFD536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852488" y="5561013"/>
            <a:ext cx="7423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tabLst>
                <a:tab pos="2857500" algn="ctr"/>
              </a:tabLst>
            </a:pPr>
            <a:r>
              <a:rPr lang="en-US" sz="2000">
                <a:latin typeface="Helvetica" charset="0"/>
              </a:rPr>
              <a:t>Deleting </a:t>
            </a:r>
            <a:r>
              <a:rPr lang="ja-JP" altLang="en-US" sz="2000">
                <a:latin typeface="Helvetica" charset="0"/>
              </a:rPr>
              <a:t>“</a:t>
            </a:r>
            <a:r>
              <a:rPr lang="en-US" altLang="ja-JP" sz="2000">
                <a:latin typeface="Helvetica" charset="0"/>
              </a:rPr>
              <a:t>mail</a:t>
            </a:r>
            <a:r>
              <a:rPr lang="ja-JP" altLang="en-US" sz="2000">
                <a:latin typeface="Helvetica" charset="0"/>
              </a:rPr>
              <a:t>”</a:t>
            </a:r>
            <a:r>
              <a:rPr lang="en-US" altLang="ja-JP" sz="2000">
                <a:latin typeface="Helvetica" charset="0"/>
              </a:rPr>
              <a:t> </a:t>
            </a:r>
            <a:r>
              <a:rPr lang="en-US" altLang="ja-JP" sz="2000">
                <a:latin typeface="Helvetica" charset="0"/>
                <a:sym typeface="Symbol" charset="0"/>
              </a:rPr>
              <a:t> deleting the entire subtree rooted by </a:t>
            </a:r>
            <a:r>
              <a:rPr lang="ja-JP" altLang="en-US" sz="2000">
                <a:latin typeface="Helvetica" charset="0"/>
                <a:sym typeface="Symbol" charset="0"/>
              </a:rPr>
              <a:t>“</a:t>
            </a:r>
            <a:r>
              <a:rPr lang="en-US" altLang="ja-JP" sz="2000">
                <a:latin typeface="Helvetica" charset="0"/>
                <a:sym typeface="Symbol" charset="0"/>
              </a:rPr>
              <a:t>mail</a:t>
            </a:r>
            <a:r>
              <a:rPr lang="ja-JP" altLang="en-US" sz="2000">
                <a:latin typeface="Helvetica" charset="0"/>
                <a:sym typeface="Symbol" charset="0"/>
              </a:rPr>
              <a:t>”</a:t>
            </a:r>
            <a:endParaRPr lang="en-US" sz="2000">
              <a:latin typeface="Helvetica" charset="0"/>
            </a:endParaRPr>
          </a:p>
        </p:txBody>
      </p:sp>
      <p:pic>
        <p:nvPicPr>
          <p:cNvPr id="31749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100513"/>
            <a:ext cx="313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1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in a File System</a:t>
            </a:r>
            <a:endParaRPr lang="en-US" dirty="0"/>
          </a:p>
        </p:txBody>
      </p:sp>
      <p:pic>
        <p:nvPicPr>
          <p:cNvPr id="4" name="Content Placeholder 3" descr="twoStep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39133" b="-139133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F4D2-ABD1-5E48-B9ED-8DC8830B57A6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Are Files</a:t>
            </a:r>
            <a:endParaRPr lang="en-US" dirty="0"/>
          </a:p>
        </p:txBody>
      </p:sp>
      <p:pic>
        <p:nvPicPr>
          <p:cNvPr id="4" name="Content Placeholder 3" descr="ch13-02-directory.pdf"/>
          <p:cNvPicPr>
            <a:picLocks noGrp="1" noChangeAspect="1"/>
          </p:cNvPicPr>
          <p:nvPr>
            <p:ph idx="1"/>
          </p:nvPr>
        </p:nvPicPr>
        <p:blipFill>
          <a:blip r:embed="rId2"/>
          <a:srcRect t="-53271" b="-53271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4EFA-D67B-1641-AE2F-A5A78A983267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14375</TotalTime>
  <Words>1757</Words>
  <Application>Microsoft Office PowerPoint</Application>
  <PresentationFormat>On-screen Show (4:3)</PresentationFormat>
  <Paragraphs>413</Paragraphs>
  <Slides>43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Edge</vt:lpstr>
      <vt:lpstr>EECE.4810/EECE.5730 Operating Systems</vt:lpstr>
      <vt:lpstr>Lecture outline</vt:lpstr>
      <vt:lpstr>Review: File details</vt:lpstr>
      <vt:lpstr>Review: File Operations</vt:lpstr>
      <vt:lpstr>Review: Working with open files</vt:lpstr>
      <vt:lpstr>Review: Directory structure</vt:lpstr>
      <vt:lpstr>Review: Tree-Structured Directories</vt:lpstr>
      <vt:lpstr>Named Data in a File System</vt:lpstr>
      <vt:lpstr>Directories Are Files</vt:lpstr>
      <vt:lpstr>Recursive Filename Lookup</vt:lpstr>
      <vt:lpstr>Directory Layout</vt:lpstr>
      <vt:lpstr>Large Directories: B Trees</vt:lpstr>
      <vt:lpstr>Large Directories: Layout</vt:lpstr>
      <vt:lpstr>File system issues to be discussed</vt:lpstr>
      <vt:lpstr>Design Challenges</vt:lpstr>
      <vt:lpstr>Some File System Design Options</vt:lpstr>
      <vt:lpstr>Named Data in a File System</vt:lpstr>
      <vt:lpstr>Microsoft File Allocation Table (FAT)</vt:lpstr>
      <vt:lpstr>FAT</vt:lpstr>
      <vt:lpstr>FAT</vt:lpstr>
      <vt:lpstr>Berkeley UNIX FFS (Fast File System)</vt:lpstr>
      <vt:lpstr>FFS inode</vt:lpstr>
      <vt:lpstr>FFS inode</vt:lpstr>
      <vt:lpstr>FFS inode</vt:lpstr>
      <vt:lpstr>PowerPoint Presentation</vt:lpstr>
      <vt:lpstr>FFS Asymmetric Tree</vt:lpstr>
      <vt:lpstr>FFS Locality</vt:lpstr>
      <vt:lpstr>PowerPoint Presentation</vt:lpstr>
      <vt:lpstr>FFS First Fit Block Allocation</vt:lpstr>
      <vt:lpstr>FFS First Fit Block Allocation</vt:lpstr>
      <vt:lpstr>FFS First Fit Block Allocation</vt:lpstr>
      <vt:lpstr>FFS</vt:lpstr>
      <vt:lpstr>NTFS</vt:lpstr>
      <vt:lpstr>NTFS Small File</vt:lpstr>
      <vt:lpstr>NTFS Medium-Sized File</vt:lpstr>
      <vt:lpstr>NTFS Indirect Block</vt:lpstr>
      <vt:lpstr>PowerPoint Presentation</vt:lpstr>
      <vt:lpstr>Free-Space Management</vt:lpstr>
      <vt:lpstr>Free-Space Management (Cont.)</vt:lpstr>
      <vt:lpstr>Linked Free Space List on Disk</vt:lpstr>
      <vt:lpstr>Free-Space Management (Cont.)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3613</cp:revision>
  <cp:lastPrinted>2018-04-23T15:41:16Z</cp:lastPrinted>
  <dcterms:created xsi:type="dcterms:W3CDTF">2006-04-03T05:03:01Z</dcterms:created>
  <dcterms:modified xsi:type="dcterms:W3CDTF">2018-04-23T18:51:06Z</dcterms:modified>
</cp:coreProperties>
</file>