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635" r:id="rId4"/>
    <p:sldId id="636" r:id="rId5"/>
    <p:sldId id="637" r:id="rId6"/>
    <p:sldId id="638" r:id="rId7"/>
    <p:sldId id="639" r:id="rId8"/>
    <p:sldId id="640" r:id="rId9"/>
    <p:sldId id="641" r:id="rId10"/>
    <p:sldId id="644" r:id="rId11"/>
    <p:sldId id="645" r:id="rId12"/>
    <p:sldId id="642" r:id="rId13"/>
    <p:sldId id="643" r:id="rId14"/>
    <p:sldId id="632" r:id="rId15"/>
    <p:sldId id="633" r:id="rId16"/>
    <p:sldId id="634" r:id="rId17"/>
    <p:sldId id="590" r:id="rId18"/>
    <p:sldId id="547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95" d="100"/>
          <a:sy n="95" d="100"/>
        </p:scale>
        <p:origin x="-127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20EB3B2-18D7-A846-91CF-18DF194E209B}" type="slidenum">
              <a:rPr lang="en-US">
                <a:latin typeface="Helvetica" charset="0"/>
              </a:rPr>
              <a:pPr/>
              <a:t>3</a:t>
            </a:fld>
            <a:endParaRPr lang="en-US">
              <a:latin typeface="Helvetica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F86E035-8185-464F-B0DC-3C55087282BC}" type="slidenum">
              <a:rPr lang="en-US">
                <a:latin typeface="Helvetica" charset="0"/>
              </a:rPr>
              <a:pPr/>
              <a:t>5</a:t>
            </a:fld>
            <a:endParaRPr lang="en-US">
              <a:latin typeface="Helvetica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862068C-D5E2-694D-B265-D9D835F6FF76}" type="slidenum">
              <a:rPr lang="en-US">
                <a:latin typeface="Helvetica" charset="0"/>
              </a:rPr>
              <a:pPr/>
              <a:t>6</a:t>
            </a:fld>
            <a:endParaRPr lang="en-US">
              <a:latin typeface="Helvetica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E1D535B-9B51-6A41-ACBD-8F5CC1CB2909}" type="slidenum">
              <a:rPr lang="en-US">
                <a:latin typeface="Helvetica" charset="0"/>
              </a:rPr>
              <a:pPr/>
              <a:t>7</a:t>
            </a:fld>
            <a:endParaRPr lang="en-US">
              <a:latin typeface="Helvetica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5D0A69F-CEB6-0846-A574-270C3C65BF77}" type="slidenum">
              <a:rPr lang="en-US">
                <a:latin typeface="Helvetica" charset="0"/>
              </a:rPr>
              <a:pPr/>
              <a:t>8</a:t>
            </a:fld>
            <a:endParaRPr lang="en-US">
              <a:latin typeface="Helvetica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23DCE1C-8CA1-0E41-8431-2FB77CD0EC35}" type="slidenum">
              <a:rPr lang="en-US">
                <a:latin typeface="Times New Roman" charset="0"/>
              </a:rPr>
              <a:pPr/>
              <a:t>9</a:t>
            </a:fld>
            <a:endParaRPr lang="en-US">
              <a:latin typeface="Times New Roman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A20BEB4-3286-7548-86B0-CF56390113CE}" type="slidenum">
              <a:rPr lang="en-US">
                <a:latin typeface="Times New Roman" charset="0"/>
              </a:rPr>
              <a:pPr/>
              <a:t>10</a:t>
            </a:fld>
            <a:endParaRPr lang="en-US">
              <a:latin typeface="Times New Roman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EA8E6E3-EDD4-814D-A669-3BC2068ECE3D}" type="slidenum">
              <a:rPr lang="en-US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FDF1E6-234B-764F-B1B5-73274C3D5864}" type="datetime1">
              <a:rPr lang="en-US" smtClean="0"/>
              <a:t>4/14/18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5182C-4577-8F42-BBA2-0B2512260088}" type="datetime1">
              <a:rPr lang="en-US" smtClean="0"/>
              <a:t>4/14/18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51FBC-9AB2-BB49-991E-664235E19CEA}" type="datetime1">
              <a:rPr lang="en-US" smtClean="0"/>
              <a:t>4/14/18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51FA7-4794-DA42-853B-C4241AAC5612}" type="datetime1">
              <a:rPr lang="en-US" smtClean="0"/>
              <a:t>4/14/18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40266-45D1-FB49-AD08-011F68E95263}" type="datetime1">
              <a:rPr lang="en-US" smtClean="0"/>
              <a:t>4/14/18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6BEC9-0581-CD4D-9F74-957C4C83218A}" type="datetime1">
              <a:rPr lang="en-US" smtClean="0"/>
              <a:t>4/14/18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BBBE4-70BF-C646-AF20-24E9864F95F0}" type="datetime1">
              <a:rPr lang="en-US" smtClean="0"/>
              <a:t>4/14/18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FAAB-3D12-4D4B-9291-70FAF3497F92}" type="datetime1">
              <a:rPr lang="en-US" smtClean="0"/>
              <a:t>4/14/18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3A78F9-9CCD-6B41-9B17-C01EDB57DF3B}" type="datetime1">
              <a:rPr lang="en-US" smtClean="0"/>
              <a:t>4/14/18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71DBA-65F7-ED46-AA2D-73FCF4DDAB1A}" type="datetime1">
              <a:rPr lang="en-US" smtClean="0"/>
              <a:t>4/14/18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7FC6A-204E-0142-8C2A-A1FAF5274476}" type="datetime1">
              <a:rPr lang="en-US" smtClean="0"/>
              <a:t>4/14/18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10E254-4220-5F4A-96F5-8C4049BCBF5D}" type="datetime1">
              <a:rPr lang="en-US" smtClean="0"/>
              <a:t>4/14/18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281D4-1B2B-5042-B1B4-6FB4E95B6D50}" type="datetime1">
              <a:rPr lang="en-US" smtClean="0"/>
              <a:t>4/14/18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32528A05-66BD-BF47-8D0A-191F159C9D2F}" type="datetime1">
              <a:rPr lang="en-US" smtClean="0"/>
              <a:t>4/14/18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19: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Virtual memory </a:t>
            </a:r>
            <a:r>
              <a:rPr lang="en-US" dirty="0" smtClean="0">
                <a:latin typeface="Arial" charset="0"/>
              </a:rPr>
              <a:t>examples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Page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Fault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If </a:t>
            </a:r>
            <a:r>
              <a:rPr lang="en-US" dirty="0">
                <a:latin typeface="Helvetica" charset="0"/>
                <a:ea typeface="MS PGothic" charset="0"/>
              </a:rPr>
              <a:t>there is a reference to a page, first reference to that page will trap to operating system: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             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page fault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Operating system looks at another table to decide:</a:t>
            </a:r>
          </a:p>
          <a:p>
            <a:pPr marL="798513" lvl="1" indent="-341313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Invalid reference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 abort</a:t>
            </a:r>
          </a:p>
          <a:p>
            <a:pPr marL="798513" lvl="1" indent="-341313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Just not in memory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Find free frame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Swap page into frame via scheduled disk operation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Reset tables to indicate page now in memory</a:t>
            </a:r>
            <a:br>
              <a:rPr lang="en-US" dirty="0">
                <a:latin typeface="Helvetica" charset="0"/>
                <a:ea typeface="MS PGothic" charset="0"/>
                <a:sym typeface="Symbol" charset="0"/>
              </a:rPr>
            </a:b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Set validation bit = 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v</a:t>
            </a:r>
            <a:endParaRPr lang="en-US" dirty="0">
              <a:latin typeface="Helvetica" charset="0"/>
              <a:ea typeface="MS PGothic" charset="0"/>
              <a:sym typeface="Symbol" charset="0"/>
            </a:endParaRPr>
          </a:p>
          <a:p>
            <a:pPr>
              <a:lnSpc>
                <a:spcPct val="90000"/>
              </a:lnSpc>
              <a:buFont typeface="Monotype Sorts" charset="0"/>
              <a:buAutoNum type="arabicPeriod"/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Restart the instruction that caused the page fault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C6E-147F-0D43-ADFB-ABDEC90DB626}" type="datetime1">
              <a:rPr lang="en-US" smtClean="0"/>
              <a:t>4/14/18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33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Steps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in Handling a Page Fault</a:t>
            </a:r>
          </a:p>
        </p:txBody>
      </p:sp>
      <p:pic>
        <p:nvPicPr>
          <p:cNvPr id="18435" name="Picture 4" descr="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1217613"/>
            <a:ext cx="5800725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05D3-0722-194C-A63A-24BD026B1053}" type="datetime1">
              <a:rPr lang="en-US" smtClean="0"/>
              <a:t>4/14/18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3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Page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Wingdings"/>
              </a:rPr>
              <a:t>How do we determine page to evict if physical address space is full</a:t>
            </a:r>
            <a:r>
              <a:rPr lang="en-US" dirty="0" smtClean="0">
                <a:sym typeface="Wingdings"/>
              </a:rPr>
              <a:t>?</a:t>
            </a:r>
          </a:p>
          <a:p>
            <a:pPr lvl="1"/>
            <a:r>
              <a:rPr lang="en-US" dirty="0" smtClean="0">
                <a:sym typeface="Wingdings"/>
              </a:rPr>
              <a:t>Goal: minimize page faults</a:t>
            </a:r>
            <a:endParaRPr lang="en-US" dirty="0"/>
          </a:p>
          <a:p>
            <a:r>
              <a:rPr lang="en-US" dirty="0" smtClean="0"/>
              <a:t>Closest optimal approximation: least recently-used (LRU)</a:t>
            </a:r>
          </a:p>
          <a:p>
            <a:pPr lvl="1"/>
            <a:r>
              <a:rPr lang="en-US" dirty="0" smtClean="0"/>
              <a:t>Use reference bits to approximate LRU</a:t>
            </a:r>
          </a:p>
          <a:p>
            <a:pPr lvl="1"/>
            <a:r>
              <a:rPr lang="en-US" dirty="0" smtClean="0"/>
              <a:t>Clock algorithm commonly used to manage clearing of reference bits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8BFB-B48F-194C-AF73-14B3EC1BDF89}" type="datetime1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31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Clock algorithm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4942" r="-4942"/>
          <a:stretch>
            <a:fillRect/>
          </a:stretch>
        </p:blipFill>
        <p:spPr>
          <a:xfrm>
            <a:off x="457200" y="1143001"/>
            <a:ext cx="8229600" cy="3276599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4495800"/>
            <a:ext cx="8229600" cy="163512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example above, 8 resident pages</a:t>
            </a:r>
          </a:p>
          <a:p>
            <a:r>
              <a:rPr lang="en-US" dirty="0" smtClean="0"/>
              <a:t>Consider pages starting with P1</a:t>
            </a:r>
          </a:p>
          <a:p>
            <a:r>
              <a:rPr lang="en-US" dirty="0" smtClean="0"/>
              <a:t>P4 is first non-referenced page—evicted for P9</a:t>
            </a:r>
          </a:p>
          <a:p>
            <a:r>
              <a:rPr lang="en-US" dirty="0" smtClean="0"/>
              <a:t>Reference bit clear for P1-P3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4FB8-3291-EA41-81C6-9BF5024BA92D}" type="datetime1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19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Dirty bits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on eviction?</a:t>
            </a:r>
          </a:p>
          <a:p>
            <a:pPr lvl="1"/>
            <a:r>
              <a:rPr lang="en-US" dirty="0" smtClean="0"/>
              <a:t>Simplest case: evicted page written back to disk</a:t>
            </a:r>
          </a:p>
          <a:p>
            <a:pPr lvl="1"/>
            <a:r>
              <a:rPr lang="en-US" dirty="0" smtClean="0"/>
              <a:t>When is write to disk actually necessary?</a:t>
            </a:r>
          </a:p>
          <a:p>
            <a:pPr lvl="2"/>
            <a:r>
              <a:rPr lang="en-US" dirty="0" smtClean="0"/>
              <a:t>Only if page has been modified</a:t>
            </a:r>
          </a:p>
          <a:p>
            <a:r>
              <a:rPr lang="en-US" dirty="0" smtClean="0"/>
              <a:t>Dirty bit tracks changed pages</a:t>
            </a:r>
          </a:p>
          <a:p>
            <a:pPr lvl="1"/>
            <a:r>
              <a:rPr lang="en-US" dirty="0" smtClean="0"/>
              <a:t>Dirty bit = 1 </a:t>
            </a:r>
            <a:r>
              <a:rPr lang="en-US" dirty="0" smtClean="0">
                <a:sym typeface="Wingdings"/>
              </a:rPr>
              <a:t> page modified</a:t>
            </a:r>
          </a:p>
          <a:p>
            <a:r>
              <a:rPr lang="en-US" dirty="0" smtClean="0">
                <a:sym typeface="Wingdings"/>
              </a:rPr>
              <a:t>How can dirty bit be used to modify eviction policy?</a:t>
            </a:r>
          </a:p>
          <a:p>
            <a:pPr lvl="1"/>
            <a:r>
              <a:rPr lang="en-US" dirty="0" smtClean="0">
                <a:sym typeface="Wingdings"/>
              </a:rPr>
              <a:t>More performance-effective to evict non-dirty pages—no need to take time to write to disk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4284-41AC-EF4B-9C14-6DF1A7704FDD}" type="datetime1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6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Virtual memory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Assume the current process uses the page table below: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Which virtual pages are present in physical memory?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Which resident pages are candidates for eviction?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Assuming 1 KB pages and 16-bit addresses, what physical addresses would the virtual addresses below map to?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0x041C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0x08AD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0x157B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655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439036-3434-2D42-A17E-BCC68383EECC}" type="datetime1">
              <a:rPr lang="en-US" sz="1200" smtClean="0">
                <a:latin typeface="Garamond" charset="0"/>
              </a:rPr>
              <a:t>4/14/18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Operating Systems: Lecture 19</a:t>
            </a:r>
            <a:endParaRPr lang="en-US" altLang="en-US"/>
          </a:p>
        </p:txBody>
      </p:sp>
      <p:sp>
        <p:nvSpPr>
          <p:cNvPr id="655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D34A3D-3C92-7240-B290-D261B970CC00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1295400"/>
          <a:ext cx="6324601" cy="2743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264920"/>
                <a:gridCol w="1185863"/>
                <a:gridCol w="1343978"/>
                <a:gridCol w="1264920"/>
                <a:gridCol w="1264920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Virtual</a:t>
                      </a:r>
                      <a:r>
                        <a:rPr lang="en-US" sz="1400" b="1" baseline="0" dirty="0" smtClean="0"/>
                        <a:t> page #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Valid bit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Reference bit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Dirty bit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Frame</a:t>
                      </a:r>
                      <a:r>
                        <a:rPr lang="en-US" sz="1400" b="1" baseline="0" dirty="0" smtClean="0"/>
                        <a:t> #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030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Virtual memory example soln.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Which virtual pages are present in physical memory?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All those with valid PTEs: 0, 1, 3, 5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Which resident pages are candidates for eviction</a:t>
            </a:r>
            <a:r>
              <a:rPr lang="en-US" dirty="0" smtClean="0"/>
              <a:t>?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All those with valid PTEs and ref bit = 0: 3, 5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Assuming 1 KB pages and 16-bit addresses (both VA &amp; PA), what PA, if any, would the VA below map to?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1 KB pages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10-bit page offset (unchanged in PA)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Remaining bits: virtual page #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upper 6 bits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Virtual page # chooses PTE; frame # used in PA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0x041C = </a:t>
            </a:r>
            <a:r>
              <a:rPr lang="en-US" dirty="0" smtClean="0">
                <a:solidFill>
                  <a:srgbClr val="FF0000"/>
                </a:solidFill>
              </a:rPr>
              <a:t>0000 01</a:t>
            </a:r>
            <a:r>
              <a:rPr lang="en-US" dirty="0" smtClean="0">
                <a:solidFill>
                  <a:srgbClr val="0000FF"/>
                </a:solidFill>
              </a:rPr>
              <a:t>00 0001 1100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Upper 6 bits = 0000 01 = 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PTE 1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frame # 7 = 000111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PA = 0001 11</a:t>
            </a:r>
            <a:r>
              <a:rPr lang="en-US" dirty="0" smtClean="0">
                <a:solidFill>
                  <a:srgbClr val="0000FF"/>
                </a:solidFill>
              </a:rPr>
              <a:t>00 0001 1100</a:t>
            </a:r>
            <a:r>
              <a:rPr lang="en-US" baseline="-25000" dirty="0" smtClean="0"/>
              <a:t>2</a:t>
            </a:r>
            <a:r>
              <a:rPr lang="en-US" dirty="0" smtClean="0"/>
              <a:t> = 0x1C1C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0x08AD = </a:t>
            </a:r>
            <a:r>
              <a:rPr lang="en-US" dirty="0" smtClean="0">
                <a:solidFill>
                  <a:srgbClr val="FF0000"/>
                </a:solidFill>
              </a:rPr>
              <a:t>0000 10</a:t>
            </a:r>
            <a:r>
              <a:rPr lang="en-US" dirty="0" smtClean="0">
                <a:solidFill>
                  <a:srgbClr val="0000FF"/>
                </a:solidFill>
              </a:rPr>
              <a:t>00 1010 1101</a:t>
            </a:r>
            <a:r>
              <a:rPr lang="en-US" baseline="-25000" dirty="0" smtClean="0"/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Upper 6 bits = 0000 10 = 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PTE 2 is not valid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page fault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0x157B = </a:t>
            </a:r>
            <a:r>
              <a:rPr lang="en-US" dirty="0" smtClean="0">
                <a:solidFill>
                  <a:srgbClr val="FF0000"/>
                </a:solidFill>
              </a:rPr>
              <a:t>0001 01</a:t>
            </a:r>
            <a:r>
              <a:rPr lang="en-US" dirty="0" smtClean="0">
                <a:solidFill>
                  <a:srgbClr val="0000FF"/>
                </a:solidFill>
              </a:rPr>
              <a:t>01 0111 1011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Upper 6 bits = 0001 01 = 5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PTE 5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frame # 0 = 000000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PA = 0000 </a:t>
            </a:r>
            <a:r>
              <a:rPr lang="en-US" dirty="0" smtClean="0">
                <a:solidFill>
                  <a:srgbClr val="FF0000"/>
                </a:solidFill>
              </a:rPr>
              <a:t>00</a:t>
            </a:r>
            <a:r>
              <a:rPr lang="en-US" dirty="0" smtClean="0">
                <a:solidFill>
                  <a:srgbClr val="0000FF"/>
                </a:solidFill>
              </a:rPr>
              <a:t>01 0111 1011</a:t>
            </a:r>
            <a:r>
              <a:rPr lang="en-US" baseline="-25000" dirty="0" smtClean="0"/>
              <a:t>2 </a:t>
            </a:r>
            <a:r>
              <a:rPr lang="en-US" dirty="0" smtClean="0"/>
              <a:t>= 0x017B</a:t>
            </a:r>
          </a:p>
        </p:txBody>
      </p:sp>
      <p:sp>
        <p:nvSpPr>
          <p:cNvPr id="665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EAEEC8-D21B-9848-8945-C1E60A199F27}" type="datetime1">
              <a:rPr lang="en-US" sz="1200" smtClean="0">
                <a:latin typeface="Garamond" charset="0"/>
              </a:rPr>
              <a:t>4/14/18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Operating Systems: Lecture 19</a:t>
            </a:r>
            <a:endParaRPr lang="en-US" altLang="en-US"/>
          </a:p>
        </p:txBody>
      </p:sp>
      <p:sp>
        <p:nvSpPr>
          <p:cNvPr id="665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13378A-6B04-9045-96A4-684DE6EB0B6B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49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 </a:t>
            </a:r>
            <a:r>
              <a:rPr lang="en-US" i="1" dirty="0" smtClean="0">
                <a:solidFill>
                  <a:srgbClr val="FF0000"/>
                </a:solidFill>
              </a:rPr>
              <a:t>(Wednesday, 4/18)</a:t>
            </a:r>
            <a:endParaRPr lang="en-US" dirty="0" smtClean="0"/>
          </a:p>
          <a:p>
            <a:pPr lvl="1"/>
            <a:r>
              <a:rPr lang="en-US" smtClean="0"/>
              <a:t>File systems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3 </a:t>
            </a:r>
            <a:r>
              <a:rPr lang="en-US" dirty="0" smtClean="0"/>
              <a:t>due 4/18</a:t>
            </a:r>
          </a:p>
          <a:p>
            <a:pPr lvl="1"/>
            <a:r>
              <a:rPr lang="en-US" dirty="0"/>
              <a:t>No lecture Monday, 4/16 (Patriots Day)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A077339-8834-1548-8125-0C7968980E9D}" type="datetime1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28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5017-FD36-7844-8DAE-2BF5F465A5B0}" type="datetime1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3 due 4/18</a:t>
            </a:r>
          </a:p>
          <a:p>
            <a:pPr lvl="1"/>
            <a:r>
              <a:rPr lang="en-US" dirty="0" smtClean="0"/>
              <a:t>No lecture Monday, 4/16 (Patriots Day)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Page table organization</a:t>
            </a:r>
          </a:p>
          <a:p>
            <a:pPr lvl="2"/>
            <a:r>
              <a:rPr lang="en-US" dirty="0" smtClean="0"/>
              <a:t>Eviction policies</a:t>
            </a:r>
          </a:p>
          <a:p>
            <a:pPr lvl="1"/>
            <a:r>
              <a:rPr lang="en-US" dirty="0" smtClean="0"/>
              <a:t>Dirty bits</a:t>
            </a:r>
          </a:p>
          <a:p>
            <a:pPr lvl="1"/>
            <a:r>
              <a:rPr lang="en-US" dirty="0" smtClean="0"/>
              <a:t>Virtual memory example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F5B2792-DFE9-7741-A362-F94361AE67F3}" type="datetime1">
              <a:rPr lang="en-US" smtClean="0">
                <a:latin typeface="Garamond"/>
              </a:rPr>
              <a:t>4/14/18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Multi-level page table</a:t>
            </a:r>
            <a:endParaRPr lang="en-US" sz="2400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7525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Space saving technique</a:t>
            </a:r>
          </a:p>
          <a:p>
            <a:r>
              <a:rPr lang="en-US" dirty="0" smtClean="0"/>
              <a:t>Outer page table points to second-level page table</a:t>
            </a:r>
          </a:p>
          <a:p>
            <a:r>
              <a:rPr lang="en-US" dirty="0" smtClean="0"/>
              <a:t>Second-level page table points to physical frame</a:t>
            </a:r>
          </a:p>
          <a:p>
            <a:r>
              <a:rPr lang="en-US" dirty="0" smtClean="0"/>
              <a:t>Could extend to &gt;2 levels</a:t>
            </a:r>
            <a:endParaRPr lang="en-US" dirty="0"/>
          </a:p>
        </p:txBody>
      </p:sp>
      <p:pic>
        <p:nvPicPr>
          <p:cNvPr id="56323" name="Picture 103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3173413"/>
            <a:ext cx="6389687" cy="269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BA41-854D-FF47-8DAE-A699A43EEB91}" type="datetime1">
              <a:rPr lang="en-US" smtClean="0"/>
              <a:t>4/14/18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29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Multi-level page table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4230" r="-4230"/>
          <a:stretch>
            <a:fillRect/>
          </a:stretch>
        </p:blipFill>
        <p:spPr>
          <a:xfrm>
            <a:off x="457200" y="1143001"/>
            <a:ext cx="8229600" cy="3657599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5410200"/>
            <a:ext cx="8229600" cy="72072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level page table points to 2</a:t>
            </a:r>
            <a:r>
              <a:rPr lang="en-US" baseline="30000" dirty="0" smtClean="0"/>
              <a:t>nd</a:t>
            </a:r>
            <a:r>
              <a:rPr lang="en-US" dirty="0" smtClean="0"/>
              <a:t> level page tables</a:t>
            </a:r>
          </a:p>
          <a:p>
            <a:r>
              <a:rPr lang="en-US" dirty="0" smtClean="0"/>
              <a:t>Example assumes 4 KB page size, 1K PTEs at each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EB0E-7DB6-2E40-B781-5B353742F692}" type="datetime1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40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Review: Hashed </a:t>
            </a:r>
            <a:r>
              <a:rPr lang="en-US" dirty="0">
                <a:ea typeface="MS PGothic" charset="0"/>
              </a:rPr>
              <a:t>Page Tables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Common in address spaces &gt; 32 bits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The virtual page number is hashed into a page table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This page table contains a chain of elements hashing to the same location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Each element contains (1) the virtual page number (2) the value of the mapped page frame (3) a pointer to the next element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Virtual page numbers are compared in this chain searching for a match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If a match is found, the corresponding physical frame is </a:t>
            </a:r>
            <a:r>
              <a:rPr lang="en-US" dirty="0" smtClean="0">
                <a:latin typeface="Helvetica" charset="0"/>
                <a:ea typeface="MS PGothic" charset="0"/>
              </a:rPr>
              <a:t>extracted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E30D-FA9A-AA45-87E6-1A8FE7E3E131}" type="datetime1">
              <a:rPr lang="en-US" smtClean="0"/>
              <a:t>4/14/18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82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Review: Hashed </a:t>
            </a:r>
            <a:r>
              <a:rPr lang="en-US" dirty="0">
                <a:ea typeface="MS PGothic" charset="0"/>
              </a:rPr>
              <a:t>Page Table</a:t>
            </a:r>
            <a:endParaRPr lang="en-US" sz="2400" dirty="0">
              <a:ea typeface="MS PGothic" charset="0"/>
            </a:endParaRPr>
          </a:p>
        </p:txBody>
      </p:sp>
      <p:pic>
        <p:nvPicPr>
          <p:cNvPr id="60419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1274763"/>
            <a:ext cx="66167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430E-9C66-C74F-8B33-651BC7222836}" type="datetime1">
              <a:rPr lang="en-US" smtClean="0"/>
              <a:t>4/14/18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4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Inverted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Page Table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Rather than each process having a page table and keeping track of all possible logical pages, track all physical pages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One entry for each real page of memory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Entry consists of the virtual address of the page stored in that real memory location, with information about the process that owns that page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Decreases memory needed to store each page table, but increases time needed to search the table when a page reference occurs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Use hash table to limit the search to one — or at most a few — page-table entries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TLB can accelerate access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But how to implement shared memory?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One mapping of a virtual address to the shared physical address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C556-8CF6-1F46-AD63-4C82CE3E2718}" type="datetime1">
              <a:rPr lang="en-US" smtClean="0"/>
              <a:t>4/14/18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33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Inverted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Page Table Architecture</a:t>
            </a:r>
            <a:endParaRPr lang="en-US" sz="2400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EFB6-5D39-5B4D-9D36-7B6253ED9570}" type="datetime1">
              <a:rPr lang="en-US" smtClean="0"/>
              <a:t>4/14/18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2467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75" y="1274763"/>
            <a:ext cx="6057900" cy="418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33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Valid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-Invalid Bit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16763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With each page table entry a valid–invalid bit is associated</a:t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</a:rPr>
              <a:t>v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 in-memory –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  <a:sym typeface="Symbol" charset="0"/>
              </a:rPr>
              <a:t>memory resident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,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  not-in-memory)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Initially valid–invalid bit is set to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on all entries</a:t>
            </a:r>
          </a:p>
          <a:p>
            <a:pPr>
              <a:lnSpc>
                <a:spcPct val="90000"/>
              </a:lnSpc>
            </a:pPr>
            <a:endParaRPr lang="en-US" sz="800" dirty="0">
              <a:latin typeface="Helvetica" charset="0"/>
              <a:ea typeface="MS PGothic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During MMU address translation, if valid–invalid bit in page table entry is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elvetica" charset="0"/>
                <a:ea typeface="MS PGothic" charset="0"/>
                <a:sym typeface="Symbol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  page fault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2908300"/>
            <a:ext cx="2828925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A5C6-5A2E-694F-A098-A0A456D6DD96}" type="datetime1">
              <a:rPr lang="en-US" smtClean="0"/>
              <a:t>4/14/18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39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13966</TotalTime>
  <Words>1091</Words>
  <Application>Microsoft Macintosh PowerPoint</Application>
  <PresentationFormat>On-screen Show (4:3)</PresentationFormat>
  <Paragraphs>226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EECE.4810/EECE.5730 Operating Systems</vt:lpstr>
      <vt:lpstr>Lecture outline</vt:lpstr>
      <vt:lpstr>Review: Multi-level page table</vt:lpstr>
      <vt:lpstr>Review: Multi-level page table</vt:lpstr>
      <vt:lpstr>Review: Hashed Page Tables</vt:lpstr>
      <vt:lpstr>Review: Hashed Page Table</vt:lpstr>
      <vt:lpstr>Review: Inverted Page Table</vt:lpstr>
      <vt:lpstr>Review: Inverted Page Table Architecture</vt:lpstr>
      <vt:lpstr>Review: Valid-Invalid Bit</vt:lpstr>
      <vt:lpstr>Review: Page Fault</vt:lpstr>
      <vt:lpstr>Review: Steps in Handling a Page Fault</vt:lpstr>
      <vt:lpstr>Review: Page replacement</vt:lpstr>
      <vt:lpstr>Review: Clock algorithm</vt:lpstr>
      <vt:lpstr>Dirty bits</vt:lpstr>
      <vt:lpstr>Virtual memory example</vt:lpstr>
      <vt:lpstr>Virtual memory example soln.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3581</cp:revision>
  <dcterms:created xsi:type="dcterms:W3CDTF">2006-04-03T05:03:01Z</dcterms:created>
  <dcterms:modified xsi:type="dcterms:W3CDTF">2018-04-15T02:29:07Z</dcterms:modified>
</cp:coreProperties>
</file>