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641" r:id="rId4"/>
    <p:sldId id="602" r:id="rId5"/>
    <p:sldId id="604" r:id="rId6"/>
    <p:sldId id="605" r:id="rId7"/>
    <p:sldId id="607" r:id="rId8"/>
    <p:sldId id="609" r:id="rId9"/>
    <p:sldId id="610" r:id="rId10"/>
    <p:sldId id="611" r:id="rId11"/>
    <p:sldId id="612" r:id="rId12"/>
    <p:sldId id="613" r:id="rId13"/>
    <p:sldId id="614" r:id="rId14"/>
    <p:sldId id="615" r:id="rId15"/>
    <p:sldId id="616" r:id="rId16"/>
    <p:sldId id="617" r:id="rId17"/>
    <p:sldId id="618" r:id="rId18"/>
    <p:sldId id="619" r:id="rId19"/>
    <p:sldId id="620" r:id="rId20"/>
    <p:sldId id="621" r:id="rId21"/>
    <p:sldId id="623" r:id="rId22"/>
    <p:sldId id="624" r:id="rId23"/>
    <p:sldId id="625" r:id="rId24"/>
    <p:sldId id="626" r:id="rId25"/>
    <p:sldId id="627" r:id="rId26"/>
    <p:sldId id="628" r:id="rId27"/>
    <p:sldId id="629" r:id="rId28"/>
    <p:sldId id="630" r:id="rId29"/>
    <p:sldId id="631" r:id="rId30"/>
    <p:sldId id="632" r:id="rId31"/>
    <p:sldId id="633" r:id="rId32"/>
    <p:sldId id="634" r:id="rId33"/>
    <p:sldId id="590" r:id="rId34"/>
    <p:sldId id="547" r:id="rId3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95" d="100"/>
          <a:sy n="95" d="100"/>
        </p:scale>
        <p:origin x="-264" y="11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B90E3160-38E0-384D-9480-1EB619BD422D}" type="slidenum">
              <a:rPr lang="en-US">
                <a:latin typeface="Times New Roman" charset="0"/>
              </a:rPr>
              <a:pPr/>
              <a:t>22</a:t>
            </a:fld>
            <a:endParaRPr lang="en-US">
              <a:latin typeface="Times New Roman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A20BEB4-3286-7548-86B0-CF56390113CE}" type="slidenum">
              <a:rPr lang="en-US">
                <a:latin typeface="Times New Roman" charset="0"/>
              </a:rPr>
              <a:pPr/>
              <a:t>23</a:t>
            </a:fld>
            <a:endParaRPr lang="en-US">
              <a:latin typeface="Times New Roman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EA8E6E3-EDD4-814D-A669-3BC2068ECE3D}" type="slidenum">
              <a:rPr lang="en-US">
                <a:latin typeface="Times New Roman" charset="0"/>
              </a:rPr>
              <a:pPr/>
              <a:t>24</a:t>
            </a:fld>
            <a:endParaRPr lang="en-US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67C856F-3BA1-E348-B3B3-6E584D5A657B}" type="slidenum">
              <a:rPr lang="en-US">
                <a:latin typeface="Times New Roman" charset="0"/>
              </a:rPr>
              <a:pPr/>
              <a:t>29</a:t>
            </a:fld>
            <a:endParaRPr lang="en-US">
              <a:latin typeface="Times New Roman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Means lots of space taken up with page table entries.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20EB3B2-18D7-A846-91CF-18DF194E209B}" type="slidenum">
              <a:rPr lang="en-US">
                <a:latin typeface="Helvetica" charset="0"/>
              </a:rPr>
              <a:pPr/>
              <a:t>9</a:t>
            </a:fld>
            <a:endParaRPr lang="en-US">
              <a:latin typeface="Helvetica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F86E035-8185-464F-B0DC-3C55087282BC}" type="slidenum">
              <a:rPr lang="en-US">
                <a:latin typeface="Helvetica" charset="0"/>
              </a:rPr>
              <a:pPr/>
              <a:t>14</a:t>
            </a:fld>
            <a:endParaRPr lang="en-US">
              <a:latin typeface="Helvetica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862068C-D5E2-694D-B265-D9D835F6FF76}" type="slidenum">
              <a:rPr lang="en-US">
                <a:latin typeface="Helvetica" charset="0"/>
              </a:rPr>
              <a:pPr/>
              <a:t>15</a:t>
            </a:fld>
            <a:endParaRPr lang="en-US">
              <a:latin typeface="Helvetica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E1D535B-9B51-6A41-ACBD-8F5CC1CB2909}" type="slidenum">
              <a:rPr lang="en-US">
                <a:latin typeface="Helvetica" charset="0"/>
              </a:rPr>
              <a:pPr/>
              <a:t>17</a:t>
            </a:fld>
            <a:endParaRPr lang="en-US">
              <a:latin typeface="Helvetica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5D0A69F-CEB6-0846-A574-270C3C65BF77}" type="slidenum">
              <a:rPr lang="en-US">
                <a:latin typeface="Helvetica" charset="0"/>
              </a:rPr>
              <a:pPr/>
              <a:t>18</a:t>
            </a:fld>
            <a:endParaRPr lang="en-US">
              <a:latin typeface="Helvetica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23DCE1C-8CA1-0E41-8431-2FB77CD0EC35}" type="slidenum">
              <a:rPr lang="en-US">
                <a:latin typeface="Times New Roman" charset="0"/>
              </a:rPr>
              <a:pPr/>
              <a:t>21</a:t>
            </a:fld>
            <a:endParaRPr lang="en-US">
              <a:latin typeface="Times New Roman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5FACC2-1210-4F10-B0ED-D82F1F537A9A}" type="datetime1">
              <a:rPr lang="en-US" smtClean="0"/>
              <a:t>4/9/2018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3337A7-A1BA-42ED-AC0F-856A287A9A53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469CE-AACE-47E8-BD6C-D532FB8FE6AB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102D3-DE50-46E5-8D54-BB6061D56763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FA6BB0-7030-42D3-8BDF-F4602E4E4A9C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4CBB9-AC95-4318-83F2-EEDCA3997069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DE944-1635-4ED4-8C40-F029CBCDA9AE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443C2-11D9-46AC-9D70-16B776B77BD6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4EDA5-1FCE-4908-B807-75E2F15FDE2E}" type="datetime1">
              <a:rPr lang="en-US" smtClean="0"/>
              <a:t>4/9/2018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8AD3A-8D45-47CD-A26D-013FD2B263C4}" type="datetime1">
              <a:rPr lang="en-US" smtClean="0"/>
              <a:t>4/9/2018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40553-EFA7-4AEB-9063-526408F063F1}" type="datetime1">
              <a:rPr lang="en-US" smtClean="0"/>
              <a:t>4/9/2018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356870-EDEB-4523-9A4F-D28D2A44D02F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BFB0D-4682-4FA5-8345-85863EB2900D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5172C81-0697-4546-A915-F0BBA62B4CB3}" type="datetime1">
              <a:rPr lang="en-US" smtClean="0"/>
              <a:t>4/9/2018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18: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Memory management: more on paging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Multi-level page table example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4230" r="-4230"/>
          <a:stretch>
            <a:fillRect/>
          </a:stretch>
        </p:blipFill>
        <p:spPr>
          <a:xfrm>
            <a:off x="457200" y="1143001"/>
            <a:ext cx="8229600" cy="3657599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5410200"/>
            <a:ext cx="8229600" cy="72072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Example assumes 4 KB page size, 1K PTEs at each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AAAE-5D8B-46BA-B95A-3EF436D30241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0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address spaces: basic page table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-4272" b="-4272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6DFC-C5BE-4F5E-8DF0-5F0AE6349237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Sparse address spaces: 2-level page table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-3581" b="-3581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E18F-433D-4AC1-AA32-4655795CA375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5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Benefits?</a:t>
            </a:r>
          </a:p>
          <a:p>
            <a:pPr lvl="1"/>
            <a:r>
              <a:rPr lang="en-US" dirty="0" smtClean="0"/>
              <a:t>Saves space over 1-level page table</a:t>
            </a:r>
          </a:p>
          <a:p>
            <a:pPr lvl="1"/>
            <a:r>
              <a:rPr lang="en-US" dirty="0" smtClean="0"/>
              <a:t>Particularly effective for sparse address spaces</a:t>
            </a:r>
          </a:p>
          <a:p>
            <a:r>
              <a:rPr lang="en-US" dirty="0" smtClean="0"/>
              <a:t>Downsides?</a:t>
            </a:r>
          </a:p>
          <a:p>
            <a:pPr lvl="1"/>
            <a:r>
              <a:rPr lang="en-US" dirty="0" smtClean="0"/>
              <a:t>May still have large tables at each level</a:t>
            </a:r>
          </a:p>
          <a:p>
            <a:pPr lvl="1"/>
            <a:r>
              <a:rPr lang="en-US" dirty="0" smtClean="0"/>
              <a:t>Multiple lookups per translation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AF92-E8E8-49F9-9BE5-6D16BB2A053A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7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Hashed Page Tables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Common in address spaces &gt; 32 bits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The virtual page number is hashed into a page table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This page table contains a chain of elements hashing to the same location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Each element contains (1) the virtual page number (2) the value of the mapped page frame (3) a pointer to the next element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Virtual page numbers are compared in this chain searching for a match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If a match is found, the corresponding physical frame is </a:t>
            </a:r>
            <a:r>
              <a:rPr lang="en-US" dirty="0" smtClean="0">
                <a:latin typeface="Helvetica" charset="0"/>
                <a:ea typeface="MS PGothic" charset="0"/>
              </a:rPr>
              <a:t>extracted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A57D-203F-4C69-ADFD-0899AF2D938B}" type="datetime1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1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Hashed Page Table</a:t>
            </a:r>
            <a:endParaRPr lang="en-US" sz="2400" dirty="0">
              <a:ea typeface="MS PGothic" charset="0"/>
            </a:endParaRPr>
          </a:p>
        </p:txBody>
      </p:sp>
      <p:pic>
        <p:nvPicPr>
          <p:cNvPr id="60419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1274763"/>
            <a:ext cx="66167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EE2A-CE22-4C90-B76B-4EECCA68E01A}" type="datetime1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Hashed page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Benefits?</a:t>
            </a:r>
          </a:p>
          <a:p>
            <a:pPr lvl="1"/>
            <a:r>
              <a:rPr lang="en-US" dirty="0" smtClean="0"/>
              <a:t>Even more space-effective than multilevel</a:t>
            </a:r>
          </a:p>
          <a:p>
            <a:r>
              <a:rPr lang="en-US" dirty="0" smtClean="0"/>
              <a:t>Downsides?</a:t>
            </a:r>
          </a:p>
          <a:p>
            <a:pPr lvl="1"/>
            <a:r>
              <a:rPr lang="en-US" dirty="0" smtClean="0"/>
              <a:t>Lookup time may be even longer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E4E9-5447-4FF2-9A04-33B72AFCFC2A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7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Inverted Page Table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Rather than each process having a page table and keeping track of all possible logical pages, track all physical pages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One entry for each real page of memory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Entry consists of the virtual address of the page stored in that real memory location, with information about the process that owns that page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Decreases memory needed to store each page table, but increases time needed to search the table when a page reference occurs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Use hash table to limit the search to one — or at most a few — page-table entries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TLB can accelerate access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But how to implement shared memory?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One mapping of a virtual address to the shared physical address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5A80-259C-45CE-BC75-1DE82A55C09B}" type="datetime1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6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Inverted Page Table Architecture</a:t>
            </a:r>
            <a:endParaRPr lang="en-US" sz="2400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2BDB-EBCE-488C-9084-7041E2447A5C}" type="datetime1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2467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75" y="1274763"/>
            <a:ext cx="6057900" cy="418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6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Virtual memory performance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Address translation accesses memory to get PTE </a:t>
            </a:r>
            <a:r>
              <a:rPr lang="en-US">
                <a:latin typeface="Arial" charset="0"/>
                <a:sym typeface="Wingdings" charset="0"/>
              </a:rPr>
              <a:t> every memory access twice as long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Solution: store recently used translations</a:t>
            </a:r>
          </a:p>
          <a:p>
            <a:pPr lvl="1"/>
            <a:r>
              <a:rPr lang="en-US">
                <a:solidFill>
                  <a:srgbClr val="0000FF"/>
                </a:solidFill>
                <a:latin typeface="Arial" charset="0"/>
              </a:rPr>
              <a:t>Translation lookaside buffer (TLB)</a:t>
            </a:r>
            <a:r>
              <a:rPr lang="en-US">
                <a:latin typeface="Arial" charset="0"/>
              </a:rPr>
              <a:t>: a cache for page table entries</a:t>
            </a:r>
          </a:p>
          <a:p>
            <a:pPr lvl="2"/>
            <a:r>
              <a:rPr lang="en-US">
                <a:latin typeface="Arial" charset="0"/>
              </a:rPr>
              <a:t>“Tag” is the virtual page #</a:t>
            </a:r>
          </a:p>
          <a:p>
            <a:pPr lvl="2"/>
            <a:r>
              <a:rPr lang="en-US">
                <a:latin typeface="Arial" charset="0"/>
              </a:rPr>
              <a:t>TLB small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latin typeface="Arial" charset="0"/>
              </a:rPr>
              <a:t>often fully associative</a:t>
            </a:r>
          </a:p>
          <a:p>
            <a:pPr lvl="2"/>
            <a:r>
              <a:rPr lang="en-US">
                <a:latin typeface="Arial" charset="0"/>
              </a:rPr>
              <a:t>TLB entry also contains valid bit (for that translation); reference &amp; dirty bits (for the page itself!)</a:t>
            </a:r>
          </a:p>
        </p:txBody>
      </p:sp>
      <p:sp>
        <p:nvSpPr>
          <p:cNvPr id="686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EFEFE5-6A68-4114-ACB5-4080A4E1155A}" type="datetime1">
              <a:rPr lang="en-US" sz="1200" smtClean="0">
                <a:latin typeface="Garamond" charset="0"/>
              </a:rPr>
              <a:t>4/9/2018</a:t>
            </a:fld>
            <a:endParaRPr lang="en-US" sz="1200">
              <a:latin typeface="Garamond" charset="0"/>
            </a:endParaRPr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9CC071A-35FA-0042-ADB9-CE1D3CB2D2E2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Operating Systems: Lecture 18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8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3 due 4/18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Continue with paging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80C9B78-88D0-4360-8782-2606B6DFB8F7}" type="datetime1">
              <a:rPr lang="en-US" smtClean="0">
                <a:latin typeface="Garamond"/>
              </a:rPr>
              <a:t>4/9/2018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18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3" name="Group 2"/>
          <p:cNvGrpSpPr>
            <a:grpSpLocks/>
          </p:cNvGrpSpPr>
          <p:nvPr/>
        </p:nvGrpSpPr>
        <p:grpSpPr bwMode="auto">
          <a:xfrm>
            <a:off x="2190750" y="1009650"/>
            <a:ext cx="1252538" cy="1847850"/>
            <a:chOff x="1338" y="556"/>
            <a:chExt cx="789" cy="1164"/>
          </a:xfrm>
        </p:grpSpPr>
        <p:sp>
          <p:nvSpPr>
            <p:cNvPr id="64583" name="Text Box 3"/>
            <p:cNvSpPr txBox="1">
              <a:spLocks noChangeArrowheads="1"/>
            </p:cNvSpPr>
            <p:nvPr/>
          </p:nvSpPr>
          <p:spPr bwMode="auto">
            <a:xfrm>
              <a:off x="1338" y="556"/>
              <a:ext cx="789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ts val="1700"/>
                </a:lnSpc>
              </a:pPr>
              <a:r>
                <a:rPr lang="en-US" sz="1400" b="1"/>
                <a:t>Physical</a:t>
              </a:r>
            </a:p>
            <a:p>
              <a:pPr algn="ctr" eaLnBrk="1" hangingPunct="1">
                <a:lnSpc>
                  <a:spcPts val="1700"/>
                </a:lnSpc>
              </a:pPr>
              <a:r>
                <a:rPr lang="en-US" sz="1400" b="1"/>
                <a:t>Memory Space</a:t>
              </a:r>
            </a:p>
          </p:txBody>
        </p:sp>
        <p:sp>
          <p:nvSpPr>
            <p:cNvPr id="64584" name="Freeform 4"/>
            <p:cNvSpPr>
              <a:spLocks/>
            </p:cNvSpPr>
            <p:nvPr/>
          </p:nvSpPr>
          <p:spPr bwMode="auto">
            <a:xfrm>
              <a:off x="1478" y="960"/>
              <a:ext cx="424" cy="18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5" name="Freeform 5"/>
            <p:cNvSpPr>
              <a:spLocks/>
            </p:cNvSpPr>
            <p:nvPr/>
          </p:nvSpPr>
          <p:spPr bwMode="auto">
            <a:xfrm>
              <a:off x="1478" y="1152"/>
              <a:ext cx="424" cy="18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6" name="Freeform 6"/>
            <p:cNvSpPr>
              <a:spLocks/>
            </p:cNvSpPr>
            <p:nvPr/>
          </p:nvSpPr>
          <p:spPr bwMode="auto">
            <a:xfrm>
              <a:off x="1478" y="1344"/>
              <a:ext cx="424" cy="18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7" name="Freeform 7"/>
            <p:cNvSpPr>
              <a:spLocks/>
            </p:cNvSpPr>
            <p:nvPr/>
          </p:nvSpPr>
          <p:spPr bwMode="auto">
            <a:xfrm>
              <a:off x="1478" y="1536"/>
              <a:ext cx="424" cy="18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1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5181600"/>
            <a:ext cx="8572500" cy="1039813"/>
          </a:xfrm>
        </p:spPr>
        <p:txBody>
          <a:bodyPr lIns="63500" tIns="25400" rIns="63500" bIns="25400">
            <a:spAutoFit/>
          </a:bodyPr>
          <a:lstStyle/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sz="2400">
                <a:latin typeface="Arial" charset="0"/>
              </a:rPr>
              <a:t>Page table maps virtual page numbers to physical frames (“PTE” = Page Table Entry)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sz="2400">
                <a:latin typeface="Arial" charset="0"/>
              </a:rPr>
              <a:t>Virtual memory =&gt; treat memory </a:t>
            </a:r>
            <a:r>
              <a:rPr lang="en-US" sz="2400">
                <a:latin typeface="Arial" charset="0"/>
                <a:sym typeface="Symbol" charset="0"/>
              </a:rPr>
              <a:t></a:t>
            </a:r>
            <a:r>
              <a:rPr lang="en-US" sz="2400">
                <a:latin typeface="Arial" charset="0"/>
              </a:rPr>
              <a:t> cache for disk</a:t>
            </a:r>
          </a:p>
        </p:txBody>
      </p:sp>
      <p:sp>
        <p:nvSpPr>
          <p:cNvPr id="64515" name="Rectangle 9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5749925" cy="3683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Details of Page Table</a:t>
            </a:r>
          </a:p>
        </p:txBody>
      </p:sp>
      <p:grpSp>
        <p:nvGrpSpPr>
          <p:cNvPr id="64516" name="Group 10"/>
          <p:cNvGrpSpPr>
            <a:grpSpLocks/>
          </p:cNvGrpSpPr>
          <p:nvPr/>
        </p:nvGrpSpPr>
        <p:grpSpPr bwMode="auto">
          <a:xfrm>
            <a:off x="2955925" y="1358900"/>
            <a:ext cx="6024563" cy="3789363"/>
            <a:chOff x="1872" y="1536"/>
            <a:chExt cx="3795" cy="2387"/>
          </a:xfrm>
        </p:grpSpPr>
        <p:sp>
          <p:nvSpPr>
            <p:cNvPr id="64542" name="Rectangle 11"/>
            <p:cNvSpPr>
              <a:spLocks noChangeArrowheads="1"/>
            </p:cNvSpPr>
            <p:nvPr/>
          </p:nvSpPr>
          <p:spPr bwMode="auto">
            <a:xfrm>
              <a:off x="2304" y="1536"/>
              <a:ext cx="114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>
                  <a:solidFill>
                    <a:schemeClr val="accent2"/>
                  </a:solidFill>
                </a:rPr>
                <a:t>Virtual Address</a:t>
              </a:r>
            </a:p>
          </p:txBody>
        </p:sp>
        <p:sp>
          <p:nvSpPr>
            <p:cNvPr id="64543" name="Line 12"/>
            <p:cNvSpPr>
              <a:spLocks noChangeShapeType="1"/>
            </p:cNvSpPr>
            <p:nvPr/>
          </p:nvSpPr>
          <p:spPr bwMode="auto">
            <a:xfrm>
              <a:off x="3068" y="2316"/>
              <a:ext cx="0" cy="8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4" name="Line 13"/>
            <p:cNvSpPr>
              <a:spLocks noChangeShapeType="1"/>
            </p:cNvSpPr>
            <p:nvPr/>
          </p:nvSpPr>
          <p:spPr bwMode="auto">
            <a:xfrm>
              <a:off x="4124" y="2316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5" name="Line 14"/>
            <p:cNvSpPr>
              <a:spLocks noChangeShapeType="1"/>
            </p:cNvSpPr>
            <p:nvPr/>
          </p:nvSpPr>
          <p:spPr bwMode="auto">
            <a:xfrm>
              <a:off x="3076" y="2508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6" name="Line 15"/>
            <p:cNvSpPr>
              <a:spLocks noChangeShapeType="1"/>
            </p:cNvSpPr>
            <p:nvPr/>
          </p:nvSpPr>
          <p:spPr bwMode="auto">
            <a:xfrm>
              <a:off x="3076" y="2692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7" name="Line 16"/>
            <p:cNvSpPr>
              <a:spLocks noChangeShapeType="1"/>
            </p:cNvSpPr>
            <p:nvPr/>
          </p:nvSpPr>
          <p:spPr bwMode="auto">
            <a:xfrm>
              <a:off x="3076" y="2908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8" name="Line 17"/>
            <p:cNvSpPr>
              <a:spLocks noChangeShapeType="1"/>
            </p:cNvSpPr>
            <p:nvPr/>
          </p:nvSpPr>
          <p:spPr bwMode="auto">
            <a:xfrm>
              <a:off x="3076" y="3052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9" name="Line 18"/>
            <p:cNvSpPr>
              <a:spLocks noChangeShapeType="1"/>
            </p:cNvSpPr>
            <p:nvPr/>
          </p:nvSpPr>
          <p:spPr bwMode="auto">
            <a:xfrm>
              <a:off x="3276" y="2516"/>
              <a:ext cx="0" cy="504"/>
            </a:xfrm>
            <a:prstGeom prst="line">
              <a:avLst/>
            </a:prstGeom>
            <a:noFill/>
            <a:ln w="25400"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0" name="Line 19"/>
            <p:cNvSpPr>
              <a:spLocks noChangeShapeType="1"/>
            </p:cNvSpPr>
            <p:nvPr/>
          </p:nvSpPr>
          <p:spPr bwMode="auto">
            <a:xfrm>
              <a:off x="3708" y="2516"/>
              <a:ext cx="0" cy="504"/>
            </a:xfrm>
            <a:prstGeom prst="line">
              <a:avLst/>
            </a:prstGeom>
            <a:noFill/>
            <a:ln w="25400"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1" name="Rectangle 20"/>
            <p:cNvSpPr>
              <a:spLocks noChangeArrowheads="1"/>
            </p:cNvSpPr>
            <p:nvPr/>
          </p:nvSpPr>
          <p:spPr bwMode="auto">
            <a:xfrm>
              <a:off x="3152" y="2280"/>
              <a:ext cx="84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 i="1"/>
                <a:t>Page Table</a:t>
              </a:r>
            </a:p>
          </p:txBody>
        </p:sp>
        <p:sp>
          <p:nvSpPr>
            <p:cNvPr id="64552" name="Line 21"/>
            <p:cNvSpPr>
              <a:spLocks noChangeShapeType="1"/>
            </p:cNvSpPr>
            <p:nvPr/>
          </p:nvSpPr>
          <p:spPr bwMode="auto">
            <a:xfrm>
              <a:off x="2708" y="2060"/>
              <a:ext cx="0" cy="6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3" name="Line 22"/>
            <p:cNvSpPr>
              <a:spLocks noChangeShapeType="1"/>
            </p:cNvSpPr>
            <p:nvPr/>
          </p:nvSpPr>
          <p:spPr bwMode="auto">
            <a:xfrm>
              <a:off x="2716" y="2764"/>
              <a:ext cx="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4" name="Rectangle 23"/>
            <p:cNvSpPr>
              <a:spLocks noChangeArrowheads="1"/>
            </p:cNvSpPr>
            <p:nvPr/>
          </p:nvSpPr>
          <p:spPr bwMode="auto">
            <a:xfrm>
              <a:off x="2496" y="2768"/>
              <a:ext cx="424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/>
                <a:t>index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/>
                <a:t>into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/>
                <a:t>page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/>
                <a:t>table</a:t>
              </a:r>
            </a:p>
          </p:txBody>
        </p:sp>
        <p:sp>
          <p:nvSpPr>
            <p:cNvPr id="64555" name="Rectangle 24"/>
            <p:cNvSpPr>
              <a:spLocks noChangeArrowheads="1"/>
            </p:cNvSpPr>
            <p:nvPr/>
          </p:nvSpPr>
          <p:spPr bwMode="auto">
            <a:xfrm>
              <a:off x="1872" y="2424"/>
              <a:ext cx="81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/>
                <a:t>Page Table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/>
                <a:t>Base Reg</a:t>
              </a:r>
            </a:p>
          </p:txBody>
        </p:sp>
        <p:sp>
          <p:nvSpPr>
            <p:cNvPr id="64556" name="Line 25"/>
            <p:cNvSpPr>
              <a:spLocks noChangeShapeType="1"/>
            </p:cNvSpPr>
            <p:nvPr/>
          </p:nvSpPr>
          <p:spPr bwMode="auto">
            <a:xfrm>
              <a:off x="2612" y="2596"/>
              <a:ext cx="4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7" name="Rectangle 26"/>
            <p:cNvSpPr>
              <a:spLocks noChangeArrowheads="1"/>
            </p:cNvSpPr>
            <p:nvPr/>
          </p:nvSpPr>
          <p:spPr bwMode="auto">
            <a:xfrm>
              <a:off x="3080" y="2712"/>
              <a:ext cx="17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/>
                <a:t>V</a:t>
              </a:r>
            </a:p>
          </p:txBody>
        </p:sp>
        <p:sp>
          <p:nvSpPr>
            <p:cNvPr id="64558" name="Rectangle 27"/>
            <p:cNvSpPr>
              <a:spLocks noChangeArrowheads="1"/>
            </p:cNvSpPr>
            <p:nvPr/>
          </p:nvSpPr>
          <p:spPr bwMode="auto">
            <a:xfrm>
              <a:off x="3280" y="2656"/>
              <a:ext cx="471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1400" b="1"/>
                <a:t>Access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1400" b="1"/>
                <a:t>Rights</a:t>
              </a:r>
            </a:p>
          </p:txBody>
        </p:sp>
        <p:sp>
          <p:nvSpPr>
            <p:cNvPr id="64559" name="Rectangle 28"/>
            <p:cNvSpPr>
              <a:spLocks noChangeArrowheads="1"/>
            </p:cNvSpPr>
            <p:nvPr/>
          </p:nvSpPr>
          <p:spPr bwMode="auto">
            <a:xfrm>
              <a:off x="3784" y="2728"/>
              <a:ext cx="2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PA</a:t>
              </a:r>
              <a:endParaRPr lang="en-US" b="1">
                <a:solidFill>
                  <a:schemeClr val="bg2"/>
                </a:solidFill>
              </a:endParaRPr>
            </a:p>
          </p:txBody>
        </p:sp>
        <p:grpSp>
          <p:nvGrpSpPr>
            <p:cNvPr id="64560" name="Group 29"/>
            <p:cNvGrpSpPr>
              <a:grpSpLocks/>
            </p:cNvGrpSpPr>
            <p:nvPr/>
          </p:nvGrpSpPr>
          <p:grpSpPr bwMode="auto">
            <a:xfrm>
              <a:off x="2412" y="1712"/>
              <a:ext cx="1600" cy="452"/>
              <a:chOff x="2556" y="1712"/>
              <a:chExt cx="1600" cy="452"/>
            </a:xfrm>
          </p:grpSpPr>
          <p:sp>
            <p:nvSpPr>
              <p:cNvPr id="64575" name="Rectangle 30"/>
              <p:cNvSpPr>
                <a:spLocks noChangeArrowheads="1"/>
              </p:cNvSpPr>
              <p:nvPr/>
            </p:nvSpPr>
            <p:spPr bwMode="auto">
              <a:xfrm>
                <a:off x="2556" y="1868"/>
                <a:ext cx="1600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0"/>
                  <a:buChar char="n"/>
                </a:pPr>
                <a:endParaRPr lang="en-US"/>
              </a:p>
            </p:txBody>
          </p:sp>
          <p:sp>
            <p:nvSpPr>
              <p:cNvPr id="64576" name="Rectangle 31"/>
              <p:cNvSpPr>
                <a:spLocks noChangeArrowheads="1"/>
              </p:cNvSpPr>
              <p:nvPr/>
            </p:nvSpPr>
            <p:spPr bwMode="auto">
              <a:xfrm>
                <a:off x="2560" y="1880"/>
                <a:ext cx="808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>
                    <a:solidFill>
                      <a:schemeClr val="accent1"/>
                    </a:solidFill>
                  </a:rPr>
                  <a:t>V page no.</a:t>
                </a:r>
              </a:p>
            </p:txBody>
          </p:sp>
          <p:sp>
            <p:nvSpPr>
              <p:cNvPr id="64577" name="Rectangle 32"/>
              <p:cNvSpPr>
                <a:spLocks noChangeArrowheads="1"/>
              </p:cNvSpPr>
              <p:nvPr/>
            </p:nvSpPr>
            <p:spPr bwMode="auto">
              <a:xfrm>
                <a:off x="3648" y="1880"/>
                <a:ext cx="47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/>
                  <a:t>offset</a:t>
                </a:r>
              </a:p>
            </p:txBody>
          </p:sp>
          <p:sp>
            <p:nvSpPr>
              <p:cNvPr id="64578" name="Line 33"/>
              <p:cNvSpPr>
                <a:spLocks noChangeShapeType="1"/>
              </p:cNvSpPr>
              <p:nvPr/>
            </p:nvSpPr>
            <p:spPr bwMode="auto">
              <a:xfrm>
                <a:off x="3492" y="186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79" name="Rectangle 34"/>
              <p:cNvSpPr>
                <a:spLocks noChangeArrowheads="1"/>
              </p:cNvSpPr>
              <p:nvPr/>
            </p:nvSpPr>
            <p:spPr bwMode="auto">
              <a:xfrm>
                <a:off x="3712" y="1712"/>
                <a:ext cx="240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/>
                  <a:t>12</a:t>
                </a:r>
              </a:p>
            </p:txBody>
          </p:sp>
          <p:sp>
            <p:nvSpPr>
              <p:cNvPr id="64580" name="Line 35"/>
              <p:cNvSpPr>
                <a:spLocks noChangeShapeType="1"/>
              </p:cNvSpPr>
              <p:nvPr/>
            </p:nvSpPr>
            <p:spPr bwMode="auto">
              <a:xfrm>
                <a:off x="3932" y="1780"/>
                <a:ext cx="2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81" name="Line 36"/>
              <p:cNvSpPr>
                <a:spLocks noChangeShapeType="1"/>
              </p:cNvSpPr>
              <p:nvPr/>
            </p:nvSpPr>
            <p:spPr bwMode="auto">
              <a:xfrm flipH="1">
                <a:off x="3484" y="1788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82" name="Line 37"/>
              <p:cNvSpPr>
                <a:spLocks noChangeShapeType="1"/>
              </p:cNvSpPr>
              <p:nvPr/>
            </p:nvSpPr>
            <p:spPr bwMode="auto">
              <a:xfrm>
                <a:off x="3828" y="2052"/>
                <a:ext cx="0" cy="1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561" name="Line 38"/>
            <p:cNvSpPr>
              <a:spLocks noChangeShapeType="1"/>
            </p:cNvSpPr>
            <p:nvPr/>
          </p:nvSpPr>
          <p:spPr bwMode="auto">
            <a:xfrm flipV="1">
              <a:off x="3692" y="2160"/>
              <a:ext cx="1588" cy="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62" name="Line 39"/>
            <p:cNvSpPr>
              <a:spLocks noChangeShapeType="1"/>
            </p:cNvSpPr>
            <p:nvPr/>
          </p:nvSpPr>
          <p:spPr bwMode="auto">
            <a:xfrm>
              <a:off x="5280" y="2160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63" name="Rectangle 40"/>
            <p:cNvSpPr>
              <a:spLocks noChangeArrowheads="1"/>
            </p:cNvSpPr>
            <p:nvPr/>
          </p:nvSpPr>
          <p:spPr bwMode="auto">
            <a:xfrm>
              <a:off x="3132" y="3152"/>
              <a:ext cx="896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/>
                <a:t>table located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/>
                <a:t>in physical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/>
                <a:t>memory</a:t>
              </a:r>
            </a:p>
          </p:txBody>
        </p:sp>
        <p:grpSp>
          <p:nvGrpSpPr>
            <p:cNvPr id="64564" name="Group 41"/>
            <p:cNvGrpSpPr>
              <a:grpSpLocks/>
            </p:cNvGrpSpPr>
            <p:nvPr/>
          </p:nvGrpSpPr>
          <p:grpSpPr bwMode="auto">
            <a:xfrm>
              <a:off x="4057" y="3316"/>
              <a:ext cx="1610" cy="374"/>
              <a:chOff x="3984" y="3708"/>
              <a:chExt cx="1610" cy="374"/>
            </a:xfrm>
          </p:grpSpPr>
          <p:sp>
            <p:nvSpPr>
              <p:cNvPr id="64567" name="Rectangle 42"/>
              <p:cNvSpPr>
                <a:spLocks noChangeArrowheads="1"/>
              </p:cNvSpPr>
              <p:nvPr/>
            </p:nvSpPr>
            <p:spPr bwMode="auto">
              <a:xfrm>
                <a:off x="3984" y="3708"/>
                <a:ext cx="1600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0"/>
                  <a:buChar char="n"/>
                </a:pPr>
                <a:endParaRPr lang="en-US"/>
              </a:p>
            </p:txBody>
          </p:sp>
          <p:sp>
            <p:nvSpPr>
              <p:cNvPr id="64568" name="Rectangle 43"/>
              <p:cNvSpPr>
                <a:spLocks noChangeArrowheads="1"/>
              </p:cNvSpPr>
              <p:nvPr/>
            </p:nvSpPr>
            <p:spPr bwMode="auto">
              <a:xfrm>
                <a:off x="3988" y="3720"/>
                <a:ext cx="808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>
                    <a:solidFill>
                      <a:schemeClr val="accent1"/>
                    </a:solidFill>
                  </a:rPr>
                  <a:t>P page no.</a:t>
                </a:r>
              </a:p>
            </p:txBody>
          </p:sp>
          <p:sp>
            <p:nvSpPr>
              <p:cNvPr id="64569" name="Rectangle 44"/>
              <p:cNvSpPr>
                <a:spLocks noChangeArrowheads="1"/>
              </p:cNvSpPr>
              <p:nvPr/>
            </p:nvSpPr>
            <p:spPr bwMode="auto">
              <a:xfrm>
                <a:off x="5076" y="3720"/>
                <a:ext cx="47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/>
                  <a:t>offset</a:t>
                </a:r>
              </a:p>
            </p:txBody>
          </p:sp>
          <p:sp>
            <p:nvSpPr>
              <p:cNvPr id="64570" name="Line 45"/>
              <p:cNvSpPr>
                <a:spLocks noChangeShapeType="1"/>
              </p:cNvSpPr>
              <p:nvPr/>
            </p:nvSpPr>
            <p:spPr bwMode="auto">
              <a:xfrm>
                <a:off x="4920" y="370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571" name="Group 46"/>
              <p:cNvGrpSpPr>
                <a:grpSpLocks/>
              </p:cNvGrpSpPr>
              <p:nvPr/>
            </p:nvGrpSpPr>
            <p:grpSpPr bwMode="auto">
              <a:xfrm>
                <a:off x="4922" y="3903"/>
                <a:ext cx="672" cy="179"/>
                <a:chOff x="4912" y="3552"/>
                <a:chExt cx="672" cy="179"/>
              </a:xfrm>
            </p:grpSpPr>
            <p:sp>
              <p:nvSpPr>
                <p:cNvPr id="64572" name="Rectangle 47"/>
                <p:cNvSpPr>
                  <a:spLocks noChangeArrowheads="1"/>
                </p:cNvSpPr>
                <p:nvPr/>
              </p:nvSpPr>
              <p:spPr bwMode="auto">
                <a:xfrm>
                  <a:off x="5140" y="3552"/>
                  <a:ext cx="240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63500" tIns="25400" rIns="63500" bIns="25400">
                  <a:spAutoFit/>
                </a:bodyPr>
                <a:lstStyle/>
                <a:p>
                  <a:pPr eaLnBrk="0" hangingPunct="0">
                    <a:lnSpc>
                      <a:spcPct val="85000"/>
                    </a:lnSpc>
                  </a:pPr>
                  <a:r>
                    <a:rPr lang="en-US" b="1"/>
                    <a:t>12</a:t>
                  </a:r>
                </a:p>
              </p:txBody>
            </p:sp>
            <p:sp>
              <p:nvSpPr>
                <p:cNvPr id="64573" name="Line 48"/>
                <p:cNvSpPr>
                  <a:spLocks noChangeShapeType="1"/>
                </p:cNvSpPr>
                <p:nvPr/>
              </p:nvSpPr>
              <p:spPr bwMode="auto">
                <a:xfrm>
                  <a:off x="5360" y="3620"/>
                  <a:ext cx="22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74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4912" y="3628"/>
                  <a:ext cx="2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4565" name="Freeform 50"/>
            <p:cNvSpPr>
              <a:spLocks/>
            </p:cNvSpPr>
            <p:nvPr/>
          </p:nvSpPr>
          <p:spPr bwMode="auto">
            <a:xfrm>
              <a:off x="4128" y="2784"/>
              <a:ext cx="384" cy="528"/>
            </a:xfrm>
            <a:custGeom>
              <a:avLst/>
              <a:gdLst>
                <a:gd name="T0" fmla="*/ 0 w 384"/>
                <a:gd name="T1" fmla="*/ 0 h 528"/>
                <a:gd name="T2" fmla="*/ 384 w 384"/>
                <a:gd name="T3" fmla="*/ 0 h 528"/>
                <a:gd name="T4" fmla="*/ 384 w 384"/>
                <a:gd name="T5" fmla="*/ 528 h 528"/>
                <a:gd name="T6" fmla="*/ 0 60000 65536"/>
                <a:gd name="T7" fmla="*/ 0 60000 65536"/>
                <a:gd name="T8" fmla="*/ 0 60000 65536"/>
                <a:gd name="T9" fmla="*/ 0 w 384"/>
                <a:gd name="T10" fmla="*/ 0 h 528"/>
                <a:gd name="T11" fmla="*/ 384 w 384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528">
                  <a:moveTo>
                    <a:pt x="0" y="0"/>
                  </a:moveTo>
                  <a:lnTo>
                    <a:pt x="384" y="0"/>
                  </a:lnTo>
                  <a:lnTo>
                    <a:pt x="384" y="52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66" name="Rectangle 51"/>
            <p:cNvSpPr>
              <a:spLocks noChangeArrowheads="1"/>
            </p:cNvSpPr>
            <p:nvPr/>
          </p:nvSpPr>
          <p:spPr bwMode="auto">
            <a:xfrm>
              <a:off x="4272" y="3744"/>
              <a:ext cx="12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>
                  <a:solidFill>
                    <a:schemeClr val="accent2"/>
                  </a:solidFill>
                </a:rPr>
                <a:t>Physical Address</a:t>
              </a:r>
            </a:p>
          </p:txBody>
        </p:sp>
      </p:grpSp>
      <p:sp>
        <p:nvSpPr>
          <p:cNvPr id="64517" name="Line 52"/>
          <p:cNvSpPr>
            <a:spLocks noChangeShapeType="1"/>
          </p:cNvSpPr>
          <p:nvPr/>
        </p:nvSpPr>
        <p:spPr bwMode="auto">
          <a:xfrm rot="10800000" flipH="1">
            <a:off x="1531938" y="2095500"/>
            <a:ext cx="901700" cy="1841500"/>
          </a:xfrm>
          <a:prstGeom prst="line">
            <a:avLst/>
          </a:prstGeom>
          <a:noFill/>
          <a:ln w="38100">
            <a:solidFill>
              <a:srgbClr val="053DE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8" name="Text Box 53"/>
          <p:cNvSpPr txBox="1">
            <a:spLocks noChangeArrowheads="1"/>
          </p:cNvSpPr>
          <p:nvPr/>
        </p:nvSpPr>
        <p:spPr bwMode="auto">
          <a:xfrm>
            <a:off x="2509838" y="1993900"/>
            <a:ext cx="5969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b="1">
                <a:solidFill>
                  <a:srgbClr val="0000FF"/>
                </a:solidFill>
                <a:latin typeface="Helvetica" charset="0"/>
              </a:rPr>
              <a:t>frame</a:t>
            </a:r>
          </a:p>
        </p:txBody>
      </p:sp>
      <p:sp>
        <p:nvSpPr>
          <p:cNvPr id="64519" name="Line 54"/>
          <p:cNvSpPr>
            <a:spLocks noChangeShapeType="1"/>
          </p:cNvSpPr>
          <p:nvPr/>
        </p:nvSpPr>
        <p:spPr bwMode="auto">
          <a:xfrm>
            <a:off x="1531938" y="2400300"/>
            <a:ext cx="901700" cy="12700"/>
          </a:xfrm>
          <a:prstGeom prst="line">
            <a:avLst/>
          </a:prstGeom>
          <a:noFill/>
          <a:ln w="38100">
            <a:solidFill>
              <a:srgbClr val="053DE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0" name="Text Box 55"/>
          <p:cNvSpPr txBox="1">
            <a:spLocks noChangeArrowheads="1"/>
          </p:cNvSpPr>
          <p:nvPr/>
        </p:nvSpPr>
        <p:spPr bwMode="auto">
          <a:xfrm>
            <a:off x="2509838" y="2286000"/>
            <a:ext cx="5969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b="1">
                <a:solidFill>
                  <a:srgbClr val="0000FF"/>
                </a:solidFill>
                <a:latin typeface="Helvetica" charset="0"/>
              </a:rPr>
              <a:t>frame</a:t>
            </a:r>
          </a:p>
        </p:txBody>
      </p:sp>
      <p:sp>
        <p:nvSpPr>
          <p:cNvPr id="64521" name="Line 56"/>
          <p:cNvSpPr>
            <a:spLocks noChangeShapeType="1"/>
          </p:cNvSpPr>
          <p:nvPr/>
        </p:nvSpPr>
        <p:spPr bwMode="auto">
          <a:xfrm rot="10800000" flipH="1">
            <a:off x="1531938" y="2705100"/>
            <a:ext cx="901700" cy="1841500"/>
          </a:xfrm>
          <a:prstGeom prst="line">
            <a:avLst/>
          </a:prstGeom>
          <a:noFill/>
          <a:ln w="38100">
            <a:solidFill>
              <a:srgbClr val="053DE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Text Box 57"/>
          <p:cNvSpPr txBox="1">
            <a:spLocks noChangeArrowheads="1"/>
          </p:cNvSpPr>
          <p:nvPr/>
        </p:nvSpPr>
        <p:spPr bwMode="auto">
          <a:xfrm>
            <a:off x="2509838" y="2603500"/>
            <a:ext cx="5969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b="1">
                <a:solidFill>
                  <a:srgbClr val="0000FF"/>
                </a:solidFill>
                <a:latin typeface="Helvetica" charset="0"/>
              </a:rPr>
              <a:t>frame</a:t>
            </a:r>
          </a:p>
        </p:txBody>
      </p:sp>
      <p:sp>
        <p:nvSpPr>
          <p:cNvPr id="64523" name="Line 58"/>
          <p:cNvSpPr>
            <a:spLocks noChangeShapeType="1"/>
          </p:cNvSpPr>
          <p:nvPr/>
        </p:nvSpPr>
        <p:spPr bwMode="auto">
          <a:xfrm rot="10800000" flipH="1">
            <a:off x="1531938" y="1790700"/>
            <a:ext cx="901700" cy="1308100"/>
          </a:xfrm>
          <a:prstGeom prst="line">
            <a:avLst/>
          </a:prstGeom>
          <a:noFill/>
          <a:ln w="38100">
            <a:solidFill>
              <a:srgbClr val="053DE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4" name="Text Box 59"/>
          <p:cNvSpPr txBox="1">
            <a:spLocks noChangeArrowheads="1"/>
          </p:cNvSpPr>
          <p:nvPr/>
        </p:nvSpPr>
        <p:spPr bwMode="auto">
          <a:xfrm>
            <a:off x="2509838" y="1689100"/>
            <a:ext cx="5969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b="1">
                <a:solidFill>
                  <a:srgbClr val="0000FF"/>
                </a:solidFill>
                <a:latin typeface="Helvetica" charset="0"/>
              </a:rPr>
              <a:t>frame</a:t>
            </a:r>
          </a:p>
        </p:txBody>
      </p:sp>
      <p:sp>
        <p:nvSpPr>
          <p:cNvPr id="64525" name="Line 60"/>
          <p:cNvSpPr>
            <a:spLocks noChangeShapeType="1"/>
          </p:cNvSpPr>
          <p:nvPr/>
        </p:nvSpPr>
        <p:spPr bwMode="auto">
          <a:xfrm>
            <a:off x="147638" y="3644900"/>
            <a:ext cx="622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Text Box 61"/>
          <p:cNvSpPr txBox="1">
            <a:spLocks noChangeArrowheads="1"/>
          </p:cNvSpPr>
          <p:nvPr/>
        </p:nvSpPr>
        <p:spPr bwMode="auto">
          <a:xfrm>
            <a:off x="-80963" y="3683000"/>
            <a:ext cx="800101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300" b="1">
                <a:latin typeface="Helvetica" charset="0"/>
              </a:rPr>
              <a:t>virtual address</a:t>
            </a:r>
          </a:p>
        </p:txBody>
      </p:sp>
      <p:sp>
        <p:nvSpPr>
          <p:cNvPr id="64527" name="Text Box 62"/>
          <p:cNvSpPr txBox="1">
            <a:spLocks noChangeArrowheads="1"/>
          </p:cNvSpPr>
          <p:nvPr/>
        </p:nvSpPr>
        <p:spPr bwMode="auto">
          <a:xfrm>
            <a:off x="720725" y="1073150"/>
            <a:ext cx="984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1700"/>
              </a:lnSpc>
            </a:pPr>
            <a:r>
              <a:rPr lang="en-US" sz="1400" b="1">
                <a:solidFill>
                  <a:srgbClr val="053DE8"/>
                </a:solidFill>
              </a:rPr>
              <a:t> Page Table</a:t>
            </a:r>
          </a:p>
        </p:txBody>
      </p:sp>
      <p:sp>
        <p:nvSpPr>
          <p:cNvPr id="64528" name="Freeform 63"/>
          <p:cNvSpPr>
            <a:spLocks/>
          </p:cNvSpPr>
          <p:nvPr/>
        </p:nvSpPr>
        <p:spPr bwMode="auto">
          <a:xfrm>
            <a:off x="844550" y="16510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9" name="Freeform 64"/>
          <p:cNvSpPr>
            <a:spLocks/>
          </p:cNvSpPr>
          <p:nvPr/>
        </p:nvSpPr>
        <p:spPr bwMode="auto">
          <a:xfrm>
            <a:off x="844550" y="19558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0" name="Freeform 65"/>
          <p:cNvSpPr>
            <a:spLocks/>
          </p:cNvSpPr>
          <p:nvPr/>
        </p:nvSpPr>
        <p:spPr bwMode="auto">
          <a:xfrm>
            <a:off x="844550" y="22606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1" name="Freeform 66"/>
          <p:cNvSpPr>
            <a:spLocks/>
          </p:cNvSpPr>
          <p:nvPr/>
        </p:nvSpPr>
        <p:spPr bwMode="auto">
          <a:xfrm>
            <a:off x="844550" y="25654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2" name="Freeform 67"/>
          <p:cNvSpPr>
            <a:spLocks/>
          </p:cNvSpPr>
          <p:nvPr/>
        </p:nvSpPr>
        <p:spPr bwMode="auto">
          <a:xfrm>
            <a:off x="844550" y="28702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3" name="Freeform 68"/>
          <p:cNvSpPr>
            <a:spLocks/>
          </p:cNvSpPr>
          <p:nvPr/>
        </p:nvSpPr>
        <p:spPr bwMode="auto">
          <a:xfrm>
            <a:off x="844550" y="31750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4" name="Freeform 69"/>
          <p:cNvSpPr>
            <a:spLocks/>
          </p:cNvSpPr>
          <p:nvPr/>
        </p:nvSpPr>
        <p:spPr bwMode="auto">
          <a:xfrm>
            <a:off x="844550" y="34798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5" name="Freeform 70"/>
          <p:cNvSpPr>
            <a:spLocks/>
          </p:cNvSpPr>
          <p:nvPr/>
        </p:nvSpPr>
        <p:spPr bwMode="auto">
          <a:xfrm>
            <a:off x="844550" y="37846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6" name="Freeform 71"/>
          <p:cNvSpPr>
            <a:spLocks/>
          </p:cNvSpPr>
          <p:nvPr/>
        </p:nvSpPr>
        <p:spPr bwMode="auto">
          <a:xfrm>
            <a:off x="844550" y="40894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7" name="Freeform 72"/>
          <p:cNvSpPr>
            <a:spLocks/>
          </p:cNvSpPr>
          <p:nvPr/>
        </p:nvSpPr>
        <p:spPr bwMode="auto">
          <a:xfrm>
            <a:off x="844550" y="43942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8" name="Text Box 73"/>
          <p:cNvSpPr txBox="1">
            <a:spLocks noChangeArrowheads="1"/>
          </p:cNvSpPr>
          <p:nvPr/>
        </p:nvSpPr>
        <p:spPr bwMode="auto">
          <a:xfrm>
            <a:off x="590550" y="1257300"/>
            <a:ext cx="13477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300" b="1">
              <a:solidFill>
                <a:srgbClr val="0000FF"/>
              </a:solidFill>
              <a:latin typeface="Helvetica" charset="0"/>
            </a:endParaRPr>
          </a:p>
        </p:txBody>
      </p:sp>
      <p:sp>
        <p:nvSpPr>
          <p:cNvPr id="64539" name="Date Placeholder 7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2AD847-D289-4ECE-86D6-662C601DCA6E}" type="datetime1">
              <a:rPr lang="en-US" sz="1200" smtClean="0">
                <a:latin typeface="Garamond" charset="0"/>
              </a:rPr>
              <a:t>4/9/2018</a:t>
            </a:fld>
            <a:endParaRPr lang="en-US" sz="1200">
              <a:latin typeface="Garamond" charset="0"/>
            </a:endParaRPr>
          </a:p>
        </p:txBody>
      </p:sp>
      <p:sp>
        <p:nvSpPr>
          <p:cNvPr id="64540" name="Slide Number Placeholder 7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C083AA-21B4-0D45-A97B-DE9CCE698744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Operating Systems: Lecture 18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186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Valid-Invalid Bit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16763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With each page table entry a valid–invalid bit is associated</a:t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</a:rPr>
              <a:t>v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 in-memory –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memory resident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,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  not-in-memory)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Initially valid–invalid bit is set to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on all entries</a:t>
            </a:r>
          </a:p>
          <a:p>
            <a:pPr>
              <a:lnSpc>
                <a:spcPct val="90000"/>
              </a:lnSpc>
            </a:pPr>
            <a:endParaRPr lang="en-US" sz="800" dirty="0">
              <a:latin typeface="Helvetica" charset="0"/>
              <a:ea typeface="MS PGothic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During MMU address translation, if valid–invalid bit in page table entry is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  page fault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2908300"/>
            <a:ext cx="2828925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0D6-77C7-4B4D-B32F-567BD4DAB292}" type="datetime1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Page t</a:t>
            </a:r>
            <a:r>
              <a:rPr lang="en-US" dirty="0" smtClean="0">
                <a:latin typeface="Garamond"/>
                <a:ea typeface="MS PGothic" charset="0"/>
                <a:cs typeface="Garamond"/>
              </a:rPr>
              <a:t>able with non-resident pages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pic>
        <p:nvPicPr>
          <p:cNvPr id="16387" name="Picture 4" descr="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174750"/>
            <a:ext cx="4967288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CEFB-2C17-4299-955B-26AF6AF0970C}" type="datetime1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Page Fault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If </a:t>
            </a:r>
            <a:r>
              <a:rPr lang="en-US" dirty="0">
                <a:latin typeface="Helvetica" charset="0"/>
                <a:ea typeface="MS PGothic" charset="0"/>
              </a:rPr>
              <a:t>there is a reference to a page, first reference to that page will trap to operating system: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             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page fault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Operating system looks at another table to decide:</a:t>
            </a:r>
          </a:p>
          <a:p>
            <a:pPr marL="798513" lvl="1" indent="-341313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Invalid reference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 abort</a:t>
            </a:r>
          </a:p>
          <a:p>
            <a:pPr marL="798513" lvl="1" indent="-341313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Just not in memory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Find free frame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Swap page into frame via scheduled disk operation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Reset tables to indicate page now in memory</a:t>
            </a:r>
            <a:br>
              <a:rPr lang="en-US" dirty="0">
                <a:latin typeface="Helvetica" charset="0"/>
                <a:ea typeface="MS PGothic" charset="0"/>
                <a:sym typeface="Symbol" charset="0"/>
              </a:rPr>
            </a:b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Set validation bit = 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v</a:t>
            </a:r>
            <a:endParaRPr lang="en-US" dirty="0">
              <a:latin typeface="Helvetica" charset="0"/>
              <a:ea typeface="MS PGothic" charset="0"/>
              <a:sym typeface="Symbol" charset="0"/>
            </a:endParaRP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Restart the instruction that caused the page fault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D6EF-F32D-42C9-BCAE-839C2819A819}" type="datetime1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Steps in Handling a Page Fault</a:t>
            </a:r>
          </a:p>
        </p:txBody>
      </p:sp>
      <p:pic>
        <p:nvPicPr>
          <p:cNvPr id="18435" name="Picture 4" descr="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1217613"/>
            <a:ext cx="5800725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62A7-70D3-40AF-839C-C7C28F8D7122}" type="datetime1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ym typeface="Wingdings"/>
              </a:rPr>
              <a:t>How do we determine page to evict if physical address space is full</a:t>
            </a:r>
            <a:r>
              <a:rPr lang="en-US" dirty="0" smtClean="0">
                <a:sym typeface="Wingdings"/>
              </a:rPr>
              <a:t>?</a:t>
            </a:r>
          </a:p>
          <a:p>
            <a:pPr lvl="1"/>
            <a:r>
              <a:rPr lang="en-US" dirty="0" smtClean="0">
                <a:sym typeface="Wingdings"/>
              </a:rPr>
              <a:t>Goal: minimize page faults</a:t>
            </a:r>
            <a:endParaRPr lang="en-US" dirty="0"/>
          </a:p>
          <a:p>
            <a:r>
              <a:rPr lang="en-US" dirty="0" smtClean="0"/>
              <a:t>Possible algorithms</a:t>
            </a:r>
          </a:p>
          <a:p>
            <a:pPr lvl="1"/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FIFO</a:t>
            </a:r>
          </a:p>
          <a:p>
            <a:pPr lvl="2"/>
            <a:r>
              <a:rPr lang="en-US" dirty="0" smtClean="0"/>
              <a:t>Replace page brought into memory longest time ago</a:t>
            </a:r>
          </a:p>
          <a:p>
            <a:pPr lvl="2"/>
            <a:r>
              <a:rPr lang="en-US" dirty="0" smtClean="0"/>
              <a:t>Page may still be frequently used</a:t>
            </a:r>
          </a:p>
          <a:p>
            <a:pPr lvl="1"/>
            <a:r>
              <a:rPr lang="en-US" dirty="0" smtClean="0"/>
              <a:t>Optimal</a:t>
            </a:r>
          </a:p>
          <a:p>
            <a:pPr lvl="2"/>
            <a:r>
              <a:rPr lang="en-US" dirty="0" smtClean="0"/>
              <a:t>Replace page that won’t be used for longest time in future</a:t>
            </a:r>
          </a:p>
          <a:p>
            <a:pPr lvl="2"/>
            <a:r>
              <a:rPr lang="en-US" dirty="0" smtClean="0"/>
              <a:t>Minimizes misses, but requires future knowledge</a:t>
            </a:r>
          </a:p>
          <a:p>
            <a:pPr lvl="2"/>
            <a:r>
              <a:rPr lang="en-US" dirty="0" smtClean="0"/>
              <a:t>Can we approximate optimal replacement?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07C1-04A3-4518-ADA4-ABCBFA5499DA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LRU: least recently used replacement</a:t>
            </a:r>
          </a:p>
          <a:p>
            <a:pPr lvl="1"/>
            <a:r>
              <a:rPr lang="en-US" dirty="0" smtClean="0"/>
              <a:t>Past reference pattern predicts future</a:t>
            </a:r>
          </a:p>
          <a:p>
            <a:pPr lvl="1"/>
            <a:r>
              <a:rPr lang="en-US" dirty="0" smtClean="0"/>
              <a:t>Page accessed longest ago likely to be accessed furthest in future</a:t>
            </a:r>
          </a:p>
          <a:p>
            <a:pPr lvl="2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Programs display temporal locality</a:t>
            </a:r>
          </a:p>
          <a:p>
            <a:r>
              <a:rPr lang="en-US" dirty="0" smtClean="0"/>
              <a:t>What info necessary to implement LRU?</a:t>
            </a:r>
          </a:p>
          <a:p>
            <a:pPr lvl="1"/>
            <a:r>
              <a:rPr lang="en-US" dirty="0" smtClean="0"/>
              <a:t>Past access history—difficult to track</a:t>
            </a:r>
          </a:p>
          <a:p>
            <a:pPr lvl="1"/>
            <a:r>
              <a:rPr lang="en-US" dirty="0" smtClean="0"/>
              <a:t>Approximated using reference bits</a:t>
            </a:r>
          </a:p>
          <a:p>
            <a:pPr lvl="2"/>
            <a:r>
              <a:rPr lang="en-US" dirty="0" smtClean="0"/>
              <a:t>Ref bit = 1 if page accessed within recent interval</a:t>
            </a:r>
          </a:p>
          <a:p>
            <a:pPr lvl="2"/>
            <a:r>
              <a:rPr lang="en-US" dirty="0" smtClean="0"/>
              <a:t>Cleared periodically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837C-E8BB-44B9-B980-CB960EE628AC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6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replacement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Clock algorithm</a:t>
            </a:r>
          </a:p>
          <a:p>
            <a:pPr lvl="1"/>
            <a:r>
              <a:rPr lang="en-US" dirty="0" smtClean="0"/>
              <a:t>Resident pages around “clock”</a:t>
            </a:r>
          </a:p>
          <a:p>
            <a:r>
              <a:rPr lang="en-US" dirty="0" smtClean="0"/>
              <a:t>When eviction necessary, consider page referenced by clock “hand”</a:t>
            </a:r>
          </a:p>
          <a:p>
            <a:pPr lvl="1"/>
            <a:r>
              <a:rPr lang="en-US" dirty="0" smtClean="0"/>
              <a:t>If ref bit = 0, not recently referenced—evict</a:t>
            </a:r>
          </a:p>
          <a:p>
            <a:pPr lvl="1"/>
            <a:r>
              <a:rPr lang="en-US" dirty="0" smtClean="0"/>
              <a:t>If ref bit = 1, clear ref bit and move to next page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CD5-71D9-48FC-9AAF-F04A7AC8EB8D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762000"/>
            <a:ext cx="17399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4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algorithm example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4942" r="-4942"/>
          <a:stretch>
            <a:fillRect/>
          </a:stretch>
        </p:blipFill>
        <p:spPr>
          <a:xfrm>
            <a:off x="457200" y="1143001"/>
            <a:ext cx="8229600" cy="3276599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4495800"/>
            <a:ext cx="8229600" cy="163512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example above, 8 resident pages</a:t>
            </a:r>
          </a:p>
          <a:p>
            <a:r>
              <a:rPr lang="en-US" dirty="0" smtClean="0"/>
              <a:t>Consider pages starting with P1</a:t>
            </a:r>
          </a:p>
          <a:p>
            <a:r>
              <a:rPr lang="en-US" dirty="0" smtClean="0"/>
              <a:t>P4 is first non-referenced page—evicted for P9</a:t>
            </a:r>
          </a:p>
          <a:p>
            <a:r>
              <a:rPr lang="en-US" dirty="0" smtClean="0"/>
              <a:t>Reference bit clear for P1-P3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F8F7-7C0F-4A06-89B9-74D65C0ED573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5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Clock algorithm implementation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pic>
        <p:nvPicPr>
          <p:cNvPr id="43011" name="Picture 1" descr="9_1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1092200"/>
            <a:ext cx="4402138" cy="4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29A4-296E-43CB-823B-805BD0196511}" type="datetime1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0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228600"/>
            <a:ext cx="85858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>
                <a:solidFill>
                  <a:schemeClr val="tx2"/>
                </a:solidFill>
                <a:latin typeface="+mj-lt"/>
              </a:rPr>
              <a:t>Review: Paged Translation (Implementation)</a:t>
            </a:r>
            <a:endParaRPr lang="en-US" sz="38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Content Placeholder 6" descr="ch8-05_paged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7466" r="-27466"/>
          <a:stretch>
            <a:fillRect/>
          </a:stretch>
        </p:blipFill>
        <p:spPr>
          <a:xfrm>
            <a:off x="-1314685" y="555654"/>
            <a:ext cx="11676120" cy="6421416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476C-9782-4050-8122-4720F8D972C9}" type="datetime1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0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Dirty bits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on eviction?</a:t>
            </a:r>
          </a:p>
          <a:p>
            <a:pPr lvl="1"/>
            <a:r>
              <a:rPr lang="en-US" dirty="0" smtClean="0"/>
              <a:t>Simplest case: evicted page written back to disk</a:t>
            </a:r>
          </a:p>
          <a:p>
            <a:pPr lvl="1"/>
            <a:r>
              <a:rPr lang="en-US" dirty="0" smtClean="0"/>
              <a:t>When is write to disk actually necessary?</a:t>
            </a:r>
          </a:p>
          <a:p>
            <a:pPr lvl="2"/>
            <a:r>
              <a:rPr lang="en-US" dirty="0" smtClean="0"/>
              <a:t>Only if page has been modified</a:t>
            </a:r>
          </a:p>
          <a:p>
            <a:r>
              <a:rPr lang="en-US" dirty="0" smtClean="0"/>
              <a:t>Dirty bit tracks changed pages</a:t>
            </a:r>
          </a:p>
          <a:p>
            <a:pPr lvl="1"/>
            <a:r>
              <a:rPr lang="en-US" dirty="0" smtClean="0"/>
              <a:t>Dirty bit = 1 </a:t>
            </a:r>
            <a:r>
              <a:rPr lang="en-US" dirty="0" smtClean="0">
                <a:sym typeface="Wingdings"/>
              </a:rPr>
              <a:t> page modified</a:t>
            </a:r>
          </a:p>
          <a:p>
            <a:r>
              <a:rPr lang="en-US" dirty="0" smtClean="0">
                <a:sym typeface="Wingdings"/>
              </a:rPr>
              <a:t>How can dirty bit be used to modify eviction policy?</a:t>
            </a:r>
          </a:p>
          <a:p>
            <a:pPr lvl="1"/>
            <a:r>
              <a:rPr lang="en-US" dirty="0" smtClean="0">
                <a:sym typeface="Wingdings"/>
              </a:rPr>
              <a:t>More performance-effective to evict non-dirty pages—no need to take time to write to disk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B8A1-0ED4-410D-81D4-E9D9333795E3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6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Virtual memory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Assume the current process uses the page table below: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Which virtual pages are present in physical memory?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Which resident pages are candidates for eviction?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Assuming 1 KB pages and 16-bit addresses, what physical addresses would the virtual addresses below map to?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0x041C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0x08AD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0x157B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655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426428-3095-42C9-8178-5EC9D47DCED3}" type="datetime1">
              <a:rPr lang="en-US" sz="1200" smtClean="0">
                <a:latin typeface="Garamond" charset="0"/>
              </a:rPr>
              <a:t>4/9/2018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Operating Systems: Lecture 18</a:t>
            </a:r>
            <a:endParaRPr lang="en-US" altLang="en-US"/>
          </a:p>
        </p:txBody>
      </p:sp>
      <p:sp>
        <p:nvSpPr>
          <p:cNvPr id="655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D34A3D-3C92-7240-B290-D261B970CC00}" type="slidenum">
              <a:rPr lang="en-US" sz="1200">
                <a:latin typeface="Garamond" charset="0"/>
              </a:rPr>
              <a:pPr eaLnBrk="1" hangingPunct="1"/>
              <a:t>31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1295400"/>
          <a:ext cx="6324601" cy="2743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264920"/>
                <a:gridCol w="1185863"/>
                <a:gridCol w="1343978"/>
                <a:gridCol w="1264920"/>
                <a:gridCol w="1264920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Virtual</a:t>
                      </a:r>
                      <a:r>
                        <a:rPr lang="en-US" sz="1400" b="1" baseline="0" dirty="0" smtClean="0"/>
                        <a:t> page #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Valid bit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Reference bit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Dirty bit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Frame</a:t>
                      </a:r>
                      <a:r>
                        <a:rPr lang="en-US" sz="1400" b="1" baseline="0" dirty="0" smtClean="0"/>
                        <a:t> #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0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Virtual memory example soln.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Which virtual pages are present in physical memory?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All those with valid PTEs: 0, 1, 3, 5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Which resident pages are candidates for eviction</a:t>
            </a:r>
            <a:r>
              <a:rPr lang="en-US" dirty="0" smtClean="0"/>
              <a:t>?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All those with valid PTEs and ref bit = 0: 3, 5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Assuming 1 KB pages and 16-bit addresses (both VA &amp; PA), what PA, if any, would the VA below map to?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1 KB pages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10-bit page offset (unchanged in PA)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Remaining bits: virtual page #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upper 6 bits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Virtual page # chooses PTE; frame # used in PA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0x041C = </a:t>
            </a:r>
            <a:r>
              <a:rPr lang="en-US" dirty="0" smtClean="0">
                <a:solidFill>
                  <a:srgbClr val="FF0000"/>
                </a:solidFill>
              </a:rPr>
              <a:t>0000 01</a:t>
            </a:r>
            <a:r>
              <a:rPr lang="en-US" dirty="0" smtClean="0">
                <a:solidFill>
                  <a:srgbClr val="0000FF"/>
                </a:solidFill>
              </a:rPr>
              <a:t>00 0001 1100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Upper 6 bits = 0000 01 = 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PTE 1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frame # 7 = 000111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PA = 0001 11</a:t>
            </a:r>
            <a:r>
              <a:rPr lang="en-US" dirty="0" smtClean="0">
                <a:solidFill>
                  <a:srgbClr val="0000FF"/>
                </a:solidFill>
              </a:rPr>
              <a:t>00 0001 1100</a:t>
            </a:r>
            <a:r>
              <a:rPr lang="en-US" baseline="-25000" dirty="0" smtClean="0"/>
              <a:t>2</a:t>
            </a:r>
            <a:r>
              <a:rPr lang="en-US" dirty="0" smtClean="0"/>
              <a:t> = 0x1C1C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0x08AD = </a:t>
            </a:r>
            <a:r>
              <a:rPr lang="en-US" dirty="0" smtClean="0">
                <a:solidFill>
                  <a:srgbClr val="FF0000"/>
                </a:solidFill>
              </a:rPr>
              <a:t>0000 10</a:t>
            </a:r>
            <a:r>
              <a:rPr lang="en-US" dirty="0" smtClean="0">
                <a:solidFill>
                  <a:srgbClr val="0000FF"/>
                </a:solidFill>
              </a:rPr>
              <a:t>00 1010 1101</a:t>
            </a:r>
            <a:r>
              <a:rPr lang="en-US" baseline="-25000" dirty="0" smtClean="0"/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Upper 6 bits = 0000 10 = 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PTE 2 is not valid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page fault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0x157B = </a:t>
            </a:r>
            <a:r>
              <a:rPr lang="en-US" dirty="0" smtClean="0">
                <a:solidFill>
                  <a:srgbClr val="FF0000"/>
                </a:solidFill>
              </a:rPr>
              <a:t>0001 01</a:t>
            </a:r>
            <a:r>
              <a:rPr lang="en-US" dirty="0" smtClean="0">
                <a:solidFill>
                  <a:srgbClr val="0000FF"/>
                </a:solidFill>
              </a:rPr>
              <a:t>01 0111 1011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Upper 6 bits = 0001 01 = 5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PTE 5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frame # 0 = 000000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PA = 0000 </a:t>
            </a:r>
            <a:r>
              <a:rPr lang="en-US" dirty="0" smtClean="0">
                <a:solidFill>
                  <a:srgbClr val="FF0000"/>
                </a:solidFill>
              </a:rPr>
              <a:t>00</a:t>
            </a:r>
            <a:r>
              <a:rPr lang="en-US" dirty="0" smtClean="0">
                <a:solidFill>
                  <a:srgbClr val="0000FF"/>
                </a:solidFill>
              </a:rPr>
              <a:t>01 0111 1011</a:t>
            </a:r>
            <a:r>
              <a:rPr lang="en-US" baseline="-25000" dirty="0" smtClean="0"/>
              <a:t>2 </a:t>
            </a:r>
            <a:r>
              <a:rPr lang="en-US" dirty="0" smtClean="0"/>
              <a:t>= 0x017B</a:t>
            </a:r>
          </a:p>
        </p:txBody>
      </p:sp>
      <p:sp>
        <p:nvSpPr>
          <p:cNvPr id="665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B66D27F-0849-4CDB-9FCB-D4E0B837768C}" type="datetime1">
              <a:rPr lang="en-US" sz="1200" smtClean="0">
                <a:latin typeface="Garamond" charset="0"/>
              </a:rPr>
              <a:t>4/9/2018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Operating Systems: Lecture 18</a:t>
            </a:r>
            <a:endParaRPr lang="en-US" altLang="en-US"/>
          </a:p>
        </p:txBody>
      </p:sp>
      <p:sp>
        <p:nvSpPr>
          <p:cNvPr id="665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13378A-6B04-9045-96A4-684DE6EB0B6B}" type="slidenum">
              <a:rPr lang="en-US" sz="1200">
                <a:latin typeface="Garamond" charset="0"/>
              </a:rPr>
              <a:pPr eaLnBrk="1" hangingPunct="1"/>
              <a:t>32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4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Finish paging discussion</a:t>
            </a:r>
          </a:p>
          <a:p>
            <a:pPr lvl="1"/>
            <a:r>
              <a:rPr lang="en-US" dirty="0" smtClean="0"/>
              <a:t>File systems (time permitting)</a:t>
            </a:r>
          </a:p>
          <a:p>
            <a:pPr lvl="1"/>
            <a:r>
              <a:rPr lang="en-US" dirty="0" smtClean="0"/>
              <a:t>Return Exam 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3 to be posted; due </a:t>
            </a:r>
            <a:r>
              <a:rPr lang="en-US" dirty="0" smtClean="0"/>
              <a:t>TBD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FC0F5A8-175A-4EF2-BF1B-5E3F8709C804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F3A4-5224-4F33-8602-A375F95F41F0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paging, what is saved/restored on a process context switch?</a:t>
            </a:r>
          </a:p>
          <a:p>
            <a:pPr lvl="1"/>
            <a:r>
              <a:rPr lang="en-US" dirty="0" smtClean="0"/>
              <a:t>Pointer to page table, size of page table</a:t>
            </a:r>
          </a:p>
          <a:p>
            <a:pPr lvl="1"/>
            <a:r>
              <a:rPr lang="en-US" dirty="0" smtClean="0"/>
              <a:t>Page table itself is in main memory</a:t>
            </a:r>
          </a:p>
          <a:p>
            <a:pPr lvl="0"/>
            <a:r>
              <a:rPr lang="en-US" dirty="0" smtClean="0"/>
              <a:t>What if page size is very small?</a:t>
            </a:r>
          </a:p>
          <a:p>
            <a:r>
              <a:rPr lang="en-US" dirty="0" smtClean="0"/>
              <a:t>What if page size is very large?</a:t>
            </a:r>
          </a:p>
          <a:p>
            <a:pPr lvl="1"/>
            <a:r>
              <a:rPr lang="en-US" dirty="0" smtClean="0"/>
              <a:t>Internal fragmentation: if we don’t need all of the space inside a fixed size chunk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96D9-11C8-4771-9EB3-9AD2E46C23B7}" type="datetime1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6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logical address space of 256 pages with 4 KB page size, mapped onto physical memory of 64 frames</a:t>
            </a:r>
          </a:p>
          <a:p>
            <a:pPr lvl="1"/>
            <a:r>
              <a:rPr lang="en-US" dirty="0" smtClean="0"/>
              <a:t>How many bits are in the virtual address?</a:t>
            </a:r>
          </a:p>
          <a:p>
            <a:pPr lvl="1"/>
            <a:r>
              <a:rPr lang="en-US" dirty="0" smtClean="0"/>
              <a:t>How many bits are in the physical address?</a:t>
            </a:r>
          </a:p>
          <a:p>
            <a:pPr lvl="1"/>
            <a:r>
              <a:rPr lang="en-US" dirty="0" smtClean="0"/>
              <a:t>What’s the total size of each address space (virtual and physical)?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3E2F-C39C-4323-A853-BC82BF83B478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4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Consider logical address space of </a:t>
            </a:r>
            <a:r>
              <a:rPr lang="en-US" dirty="0" smtClean="0">
                <a:solidFill>
                  <a:srgbClr val="FF0000"/>
                </a:solidFill>
              </a:rPr>
              <a:t>256 pages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0000FF"/>
                </a:solidFill>
              </a:rPr>
              <a:t>4 KB </a:t>
            </a:r>
            <a:r>
              <a:rPr lang="en-US" dirty="0" smtClean="0"/>
              <a:t>page size, mapped onto physical memory of </a:t>
            </a:r>
            <a:r>
              <a:rPr lang="en-US" dirty="0" smtClean="0">
                <a:solidFill>
                  <a:srgbClr val="008000"/>
                </a:solidFill>
              </a:rPr>
              <a:t>64 frames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Offset size = log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(4 KB) = </a:t>
            </a:r>
            <a:r>
              <a:rPr lang="en-US" dirty="0">
                <a:solidFill>
                  <a:srgbClr val="0000FF"/>
                </a:solidFill>
              </a:rPr>
              <a:t>log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(2</a:t>
            </a:r>
            <a:r>
              <a:rPr lang="en-US" baseline="30000" dirty="0" smtClean="0">
                <a:solidFill>
                  <a:srgbClr val="0000FF"/>
                </a:solidFill>
              </a:rPr>
              <a:t>12</a:t>
            </a:r>
            <a:r>
              <a:rPr lang="en-US" dirty="0" smtClean="0">
                <a:solidFill>
                  <a:srgbClr val="0000FF"/>
                </a:solidFill>
              </a:rPr>
              <a:t> bytes) = 12 bits</a:t>
            </a:r>
          </a:p>
          <a:p>
            <a:pPr lvl="1"/>
            <a:r>
              <a:rPr lang="en-US" dirty="0" smtClean="0"/>
              <a:t>How many bits are in the virtual address?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Page # size </a:t>
            </a:r>
            <a:r>
              <a:rPr lang="en-US" dirty="0">
                <a:solidFill>
                  <a:srgbClr val="FF0000"/>
                </a:solidFill>
              </a:rPr>
              <a:t>= log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(256 pages) </a:t>
            </a:r>
            <a:r>
              <a:rPr lang="en-US" dirty="0">
                <a:solidFill>
                  <a:srgbClr val="FF0000"/>
                </a:solidFill>
              </a:rPr>
              <a:t>= log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8</a:t>
            </a:r>
            <a:r>
              <a:rPr lang="en-US" dirty="0" smtClean="0">
                <a:solidFill>
                  <a:srgbClr val="FF0000"/>
                </a:solidFill>
              </a:rPr>
              <a:t> pages)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8 bits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VA size = 8 + </a:t>
            </a:r>
            <a:r>
              <a:rPr lang="en-US" dirty="0" smtClean="0">
                <a:solidFill>
                  <a:srgbClr val="0000FF"/>
                </a:solidFill>
              </a:rPr>
              <a:t>12</a:t>
            </a:r>
            <a:r>
              <a:rPr lang="en-US" dirty="0" smtClean="0">
                <a:solidFill>
                  <a:srgbClr val="FF0000"/>
                </a:solidFill>
              </a:rPr>
              <a:t> = 20 bits</a:t>
            </a:r>
          </a:p>
          <a:p>
            <a:pPr lvl="1"/>
            <a:r>
              <a:rPr lang="en-US" dirty="0" smtClean="0"/>
              <a:t>How many bits are in the physical address?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Frame # </a:t>
            </a:r>
            <a:r>
              <a:rPr lang="en-US" dirty="0">
                <a:solidFill>
                  <a:srgbClr val="008000"/>
                </a:solidFill>
              </a:rPr>
              <a:t>size = log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 smtClean="0">
                <a:solidFill>
                  <a:srgbClr val="008000"/>
                </a:solidFill>
              </a:rPr>
              <a:t>(64 frames) </a:t>
            </a:r>
            <a:r>
              <a:rPr lang="en-US" dirty="0">
                <a:solidFill>
                  <a:srgbClr val="008000"/>
                </a:solidFill>
              </a:rPr>
              <a:t>= log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(</a:t>
            </a:r>
            <a:r>
              <a:rPr lang="en-US" dirty="0" smtClean="0">
                <a:solidFill>
                  <a:srgbClr val="008000"/>
                </a:solidFill>
              </a:rPr>
              <a:t>2</a:t>
            </a:r>
            <a:r>
              <a:rPr lang="en-US" baseline="30000" dirty="0" smtClean="0">
                <a:solidFill>
                  <a:srgbClr val="008000"/>
                </a:solidFill>
              </a:rPr>
              <a:t>6</a:t>
            </a:r>
            <a:r>
              <a:rPr lang="en-US" dirty="0" smtClean="0">
                <a:solidFill>
                  <a:srgbClr val="008000"/>
                </a:solidFill>
              </a:rPr>
              <a:t> frames) </a:t>
            </a:r>
            <a:r>
              <a:rPr lang="en-US" dirty="0">
                <a:solidFill>
                  <a:srgbClr val="008000"/>
                </a:solidFill>
              </a:rPr>
              <a:t>= </a:t>
            </a:r>
            <a:r>
              <a:rPr lang="en-US" dirty="0" smtClean="0">
                <a:solidFill>
                  <a:srgbClr val="008000"/>
                </a:solidFill>
              </a:rPr>
              <a:t>6 </a:t>
            </a:r>
            <a:r>
              <a:rPr lang="en-US" dirty="0">
                <a:solidFill>
                  <a:srgbClr val="008000"/>
                </a:solidFill>
              </a:rPr>
              <a:t>bits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VA size = </a:t>
            </a:r>
            <a:r>
              <a:rPr lang="en-US" dirty="0" smtClean="0">
                <a:solidFill>
                  <a:srgbClr val="008000"/>
                </a:solidFill>
              </a:rPr>
              <a:t>6 </a:t>
            </a:r>
            <a:r>
              <a:rPr lang="en-US" dirty="0">
                <a:solidFill>
                  <a:srgbClr val="008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12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= </a:t>
            </a:r>
            <a:r>
              <a:rPr lang="en-US" dirty="0" smtClean="0">
                <a:solidFill>
                  <a:srgbClr val="008000"/>
                </a:solidFill>
              </a:rPr>
              <a:t>18 bits</a:t>
            </a:r>
          </a:p>
          <a:p>
            <a:pPr lvl="1"/>
            <a:r>
              <a:rPr lang="en-US" dirty="0" smtClean="0"/>
              <a:t>What’s the total size of each address space (virtual and physical)?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Address space size = 2</a:t>
            </a:r>
            <a:r>
              <a:rPr lang="en-US" baseline="30000" dirty="0" smtClean="0">
                <a:solidFill>
                  <a:srgbClr val="000000"/>
                </a:solidFill>
              </a:rPr>
              <a:t>address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aseline="30000" dirty="0" smtClean="0">
                <a:solidFill>
                  <a:srgbClr val="000000"/>
                </a:solidFill>
              </a:rPr>
              <a:t>size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Virtual address space = 2</a:t>
            </a:r>
            <a:r>
              <a:rPr lang="en-US" baseline="30000" dirty="0" smtClean="0">
                <a:solidFill>
                  <a:srgbClr val="FF0000"/>
                </a:solidFill>
              </a:rPr>
              <a:t>20</a:t>
            </a:r>
            <a:r>
              <a:rPr lang="en-US" dirty="0" smtClean="0">
                <a:solidFill>
                  <a:srgbClr val="FF0000"/>
                </a:solidFill>
              </a:rPr>
              <a:t> = 1 MB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Physical address space = 2</a:t>
            </a:r>
            <a:r>
              <a:rPr lang="en-US" baseline="30000" dirty="0" smtClean="0">
                <a:solidFill>
                  <a:srgbClr val="008000"/>
                </a:solidFill>
              </a:rPr>
              <a:t>18</a:t>
            </a:r>
            <a:r>
              <a:rPr lang="en-US" dirty="0" smtClean="0">
                <a:solidFill>
                  <a:srgbClr val="008000"/>
                </a:solidFill>
              </a:rPr>
              <a:t> = 256 KB </a:t>
            </a:r>
            <a:endParaRPr lang="en-US" dirty="0">
              <a:solidFill>
                <a:srgbClr val="008000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221B-D9B3-4298-BB8A-CD8FDB5CA11F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biggest issue with large virtual address space?</a:t>
            </a:r>
          </a:p>
          <a:p>
            <a:pPr lvl="1"/>
            <a:r>
              <a:rPr lang="en-US" dirty="0" smtClean="0"/>
              <a:t>Size of page table </a:t>
            </a:r>
            <a:r>
              <a:rPr lang="en-US" dirty="0" smtClean="0">
                <a:sym typeface="Wingdings"/>
              </a:rPr>
              <a:t> space in memory, speed of translation</a:t>
            </a:r>
          </a:p>
          <a:p>
            <a:r>
              <a:rPr lang="en-US" dirty="0" smtClean="0">
                <a:sym typeface="Wingdings"/>
              </a:rPr>
              <a:t>How do we determine page to evict if physical address space is full?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E5DC-2DDC-4BA5-A90D-914B66B7506B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1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ym typeface="Wingdings"/>
              </a:rPr>
              <a:t>Page size strikes balance between</a:t>
            </a:r>
          </a:p>
          <a:p>
            <a:pPr lvl="1"/>
            <a:r>
              <a:rPr lang="en-US" dirty="0">
                <a:sym typeface="Wingdings"/>
              </a:rPr>
              <a:t>Internal fragmentation (large pages)</a:t>
            </a:r>
          </a:p>
          <a:p>
            <a:pPr lvl="1"/>
            <a:r>
              <a:rPr lang="en-US" dirty="0">
                <a:sym typeface="Wingdings"/>
              </a:rPr>
              <a:t>Unreasonably large page table (small pages</a:t>
            </a:r>
            <a:r>
              <a:rPr lang="en-US" dirty="0" smtClean="0">
                <a:sym typeface="Wingdings"/>
              </a:rPr>
              <a:t>)</a:t>
            </a:r>
          </a:p>
          <a:p>
            <a:pPr lvl="2"/>
            <a:r>
              <a:rPr lang="en-US" dirty="0" smtClean="0"/>
              <a:t>Large VA space </a:t>
            </a:r>
            <a:r>
              <a:rPr lang="en-US" dirty="0" smtClean="0">
                <a:sym typeface="Wingdings"/>
              </a:rPr>
              <a:t> large page table</a:t>
            </a:r>
            <a:endParaRPr lang="en-US" dirty="0" smtClean="0"/>
          </a:p>
          <a:p>
            <a:r>
              <a:rPr lang="en-US" dirty="0" smtClean="0">
                <a:sym typeface="Wingdings"/>
              </a:rPr>
              <a:t>Example: Say processor has 32-bit virtual address, 4 KB page size, and each page table entry holds 4 bytes. What’s size of page table?</a:t>
            </a:r>
          </a:p>
          <a:p>
            <a:pPr lvl="1"/>
            <a:r>
              <a:rPr lang="en-US" dirty="0" smtClean="0">
                <a:sym typeface="Wingdings"/>
              </a:rPr>
              <a:t>4 KB page size  12-bit offset</a:t>
            </a:r>
          </a:p>
          <a:p>
            <a:pPr lvl="1"/>
            <a:r>
              <a:rPr lang="en-US" dirty="0" smtClean="0">
                <a:sym typeface="Wingdings"/>
              </a:rPr>
              <a:t>20 bits for page #  2</a:t>
            </a:r>
            <a:r>
              <a:rPr lang="en-US" baseline="30000" dirty="0" smtClean="0">
                <a:sym typeface="Wingdings"/>
              </a:rPr>
              <a:t>20</a:t>
            </a:r>
            <a:r>
              <a:rPr lang="en-US" dirty="0" smtClean="0">
                <a:sym typeface="Wingdings"/>
              </a:rPr>
              <a:t> pages  2</a:t>
            </a:r>
            <a:r>
              <a:rPr lang="en-US" baseline="30000" dirty="0" smtClean="0">
                <a:sym typeface="Wingdings"/>
              </a:rPr>
              <a:t>20</a:t>
            </a:r>
            <a:r>
              <a:rPr lang="en-US" dirty="0" smtClean="0">
                <a:sym typeface="Wingdings"/>
              </a:rPr>
              <a:t> PTEs</a:t>
            </a:r>
          </a:p>
          <a:p>
            <a:pPr lvl="1"/>
            <a:r>
              <a:rPr lang="en-US" dirty="0" smtClean="0">
                <a:sym typeface="Wingdings"/>
              </a:rPr>
              <a:t>2</a:t>
            </a:r>
            <a:r>
              <a:rPr lang="en-US" baseline="30000" dirty="0" smtClean="0">
                <a:sym typeface="Wingdings"/>
              </a:rPr>
              <a:t>20</a:t>
            </a:r>
            <a:r>
              <a:rPr lang="en-US" dirty="0" smtClean="0">
                <a:sym typeface="Wingdings"/>
              </a:rPr>
              <a:t> PTEs * 4 bytes per PTE = 2</a:t>
            </a:r>
            <a:r>
              <a:rPr lang="en-US" baseline="30000" dirty="0" smtClean="0">
                <a:sym typeface="Wingdings"/>
              </a:rPr>
              <a:t>22</a:t>
            </a:r>
            <a:r>
              <a:rPr lang="en-US" dirty="0" smtClean="0">
                <a:sym typeface="Wingdings"/>
              </a:rPr>
              <a:t> byte page table = 4 MB</a:t>
            </a:r>
          </a:p>
          <a:p>
            <a:pPr lvl="1"/>
            <a:r>
              <a:rPr lang="en-US" dirty="0" smtClean="0">
                <a:sym typeface="Wingdings"/>
              </a:rPr>
              <a:t>Page table itself would take 2</a:t>
            </a:r>
            <a:r>
              <a:rPr lang="en-US" baseline="30000" dirty="0" smtClean="0">
                <a:sym typeface="Wingdings"/>
              </a:rPr>
              <a:t>22</a:t>
            </a:r>
            <a:r>
              <a:rPr lang="en-US" dirty="0" smtClean="0">
                <a:sym typeface="Wingdings"/>
              </a:rPr>
              <a:t>/2</a:t>
            </a:r>
            <a:r>
              <a:rPr lang="en-US" baseline="30000" dirty="0" smtClean="0">
                <a:sym typeface="Wingdings"/>
              </a:rPr>
              <a:t>12</a:t>
            </a:r>
            <a:r>
              <a:rPr lang="en-US" dirty="0" smtClean="0">
                <a:sym typeface="Wingdings"/>
              </a:rPr>
              <a:t> = 2</a:t>
            </a:r>
            <a:r>
              <a:rPr lang="en-US" baseline="30000" dirty="0" smtClean="0">
                <a:sym typeface="Wingdings"/>
              </a:rPr>
              <a:t>10</a:t>
            </a:r>
            <a:r>
              <a:rPr lang="en-US" dirty="0" smtClean="0">
                <a:sym typeface="Wingdings"/>
              </a:rPr>
              <a:t> = 1K pages!!!</a:t>
            </a:r>
          </a:p>
          <a:p>
            <a:r>
              <a:rPr lang="en-US" dirty="0" smtClean="0">
                <a:sym typeface="Wingdings"/>
              </a:rPr>
              <a:t>Alternative page table organizations</a:t>
            </a:r>
          </a:p>
          <a:p>
            <a:pPr lvl="1"/>
            <a:r>
              <a:rPr lang="en-US" dirty="0" smtClean="0">
                <a:sym typeface="Wingdings"/>
              </a:rPr>
              <a:t>Multilevel page table</a:t>
            </a:r>
          </a:p>
          <a:p>
            <a:pPr lvl="1"/>
            <a:r>
              <a:rPr lang="en-US" dirty="0" smtClean="0">
                <a:sym typeface="Wingdings"/>
              </a:rPr>
              <a:t>Hashed page table</a:t>
            </a:r>
          </a:p>
          <a:p>
            <a:pPr lvl="1"/>
            <a:r>
              <a:rPr lang="en-US" dirty="0" smtClean="0">
                <a:sym typeface="Wingdings"/>
              </a:rPr>
              <a:t>Inverted page table</a:t>
            </a:r>
          </a:p>
          <a:p>
            <a:pPr lvl="1"/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F0D5-3C60-452C-BF0A-B9DE1DA99805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Multi-level page table</a:t>
            </a:r>
            <a:endParaRPr lang="en-US" sz="2400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7525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Space saving technique</a:t>
            </a:r>
          </a:p>
          <a:p>
            <a:r>
              <a:rPr lang="en-US" dirty="0" smtClean="0"/>
              <a:t>Outer page table points to second-level page table</a:t>
            </a:r>
          </a:p>
          <a:p>
            <a:r>
              <a:rPr lang="en-US" dirty="0" smtClean="0"/>
              <a:t>Second-level page table points to physical frame</a:t>
            </a:r>
          </a:p>
          <a:p>
            <a:r>
              <a:rPr lang="en-US" dirty="0" smtClean="0"/>
              <a:t>Could extend to &gt;2 levels</a:t>
            </a:r>
            <a:endParaRPr lang="en-US" dirty="0"/>
          </a:p>
        </p:txBody>
      </p:sp>
      <p:pic>
        <p:nvPicPr>
          <p:cNvPr id="56323" name="Picture 103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3173413"/>
            <a:ext cx="6389687" cy="269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03E0-2DFD-4649-A8BF-6E3718A71678}" type="datetime1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18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13851</TotalTime>
  <Words>1869</Words>
  <Application>Microsoft Office PowerPoint</Application>
  <PresentationFormat>On-screen Show (4:3)</PresentationFormat>
  <Paragraphs>396</Paragraphs>
  <Slides>34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Edge</vt:lpstr>
      <vt:lpstr>EECE.4810/EECE.5730 Operating Systems</vt:lpstr>
      <vt:lpstr>Lecture outline</vt:lpstr>
      <vt:lpstr>PowerPoint Presentation</vt:lpstr>
      <vt:lpstr>Paging Questions</vt:lpstr>
      <vt:lpstr>Paging examples</vt:lpstr>
      <vt:lpstr>Paging examples</vt:lpstr>
      <vt:lpstr>Paging issues</vt:lpstr>
      <vt:lpstr>Page table organization</vt:lpstr>
      <vt:lpstr>Multi-level page table</vt:lpstr>
      <vt:lpstr>Multi-level page table example</vt:lpstr>
      <vt:lpstr>Sparse address spaces: basic page table</vt:lpstr>
      <vt:lpstr>Sparse address spaces: 2-level page table</vt:lpstr>
      <vt:lpstr>Multi-level page table</vt:lpstr>
      <vt:lpstr>Hashed Page Tables</vt:lpstr>
      <vt:lpstr>Hashed Page Table</vt:lpstr>
      <vt:lpstr>Hashed page table</vt:lpstr>
      <vt:lpstr>Inverted Page Table</vt:lpstr>
      <vt:lpstr>Inverted Page Table Architecture</vt:lpstr>
      <vt:lpstr>Virtual memory performance</vt:lpstr>
      <vt:lpstr>Details of Page Table</vt:lpstr>
      <vt:lpstr>Valid-Invalid Bit</vt:lpstr>
      <vt:lpstr>Page table with non-resident pages</vt:lpstr>
      <vt:lpstr>Page Fault</vt:lpstr>
      <vt:lpstr>Steps in Handling a Page Fault</vt:lpstr>
      <vt:lpstr>Page replacement</vt:lpstr>
      <vt:lpstr>Page replacement</vt:lpstr>
      <vt:lpstr>Page replacement (continued)</vt:lpstr>
      <vt:lpstr>Clock algorithm example</vt:lpstr>
      <vt:lpstr>Clock algorithm implementation</vt:lpstr>
      <vt:lpstr>Dirty bits</vt:lpstr>
      <vt:lpstr>Virtual memory example</vt:lpstr>
      <vt:lpstr>Virtual memory example soln.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3562</cp:revision>
  <dcterms:created xsi:type="dcterms:W3CDTF">2006-04-03T05:03:01Z</dcterms:created>
  <dcterms:modified xsi:type="dcterms:W3CDTF">2018-04-09T19:14:11Z</dcterms:modified>
</cp:coreProperties>
</file>