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589" r:id="rId4"/>
    <p:sldId id="593" r:id="rId5"/>
    <p:sldId id="594" r:id="rId6"/>
    <p:sldId id="595" r:id="rId7"/>
    <p:sldId id="596" r:id="rId8"/>
    <p:sldId id="597" r:id="rId9"/>
    <p:sldId id="598" r:id="rId10"/>
    <p:sldId id="599" r:id="rId11"/>
    <p:sldId id="600" r:id="rId12"/>
    <p:sldId id="601" r:id="rId13"/>
    <p:sldId id="602" r:id="rId14"/>
    <p:sldId id="603" r:id="rId15"/>
    <p:sldId id="604" r:id="rId16"/>
    <p:sldId id="605" r:id="rId17"/>
    <p:sldId id="607" r:id="rId18"/>
    <p:sldId id="609" r:id="rId19"/>
    <p:sldId id="610" r:id="rId20"/>
    <p:sldId id="611" r:id="rId21"/>
    <p:sldId id="612" r:id="rId22"/>
    <p:sldId id="613" r:id="rId23"/>
    <p:sldId id="614" r:id="rId24"/>
    <p:sldId id="615" r:id="rId25"/>
    <p:sldId id="616" r:id="rId26"/>
    <p:sldId id="617" r:id="rId27"/>
    <p:sldId id="618" r:id="rId28"/>
    <p:sldId id="619" r:id="rId29"/>
    <p:sldId id="620" r:id="rId30"/>
    <p:sldId id="621" r:id="rId31"/>
    <p:sldId id="622" r:id="rId32"/>
    <p:sldId id="623" r:id="rId33"/>
    <p:sldId id="624" r:id="rId34"/>
    <p:sldId id="625" r:id="rId35"/>
    <p:sldId id="626" r:id="rId36"/>
    <p:sldId id="627" r:id="rId37"/>
    <p:sldId id="628" r:id="rId38"/>
    <p:sldId id="629" r:id="rId39"/>
    <p:sldId id="630" r:id="rId40"/>
    <p:sldId id="631" r:id="rId41"/>
    <p:sldId id="632" r:id="rId42"/>
    <p:sldId id="633" r:id="rId43"/>
    <p:sldId id="634" r:id="rId44"/>
    <p:sldId id="590" r:id="rId45"/>
    <p:sldId id="547" r:id="rId46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0000FF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47" autoAdjust="0"/>
    <p:restoredTop sz="89537" autoAdjust="0"/>
  </p:normalViewPr>
  <p:slideViewPr>
    <p:cSldViewPr>
      <p:cViewPr>
        <p:scale>
          <a:sx n="95" d="100"/>
          <a:sy n="95" d="100"/>
        </p:scale>
        <p:origin x="-1272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1548" y="-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BA2F21-F15B-E342-9114-50BEDBE050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965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D8D728-0E1B-5948-9614-5C28E8BA37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018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371192DB-C40F-5747-9547-ACED72E03579}" type="slidenum">
              <a:rPr lang="en-US"/>
              <a:pPr/>
              <a:t>2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7DD0CD1B-FFB0-6B4D-92E2-7B87E8DB7C6F}" type="slidenum">
              <a:rPr lang="en-US">
                <a:latin typeface="Times New Roman" charset="0"/>
              </a:rPr>
              <a:pPr/>
              <a:t>31</a:t>
            </a:fld>
            <a:endParaRPr lang="en-US">
              <a:latin typeface="Times New Roman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523DCE1C-8CA1-0E41-8431-2FB77CD0EC35}" type="slidenum">
              <a:rPr lang="en-US">
                <a:latin typeface="Times New Roman" charset="0"/>
              </a:rPr>
              <a:pPr/>
              <a:t>32</a:t>
            </a:fld>
            <a:endParaRPr lang="en-US">
              <a:latin typeface="Times New Roman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B90E3160-38E0-384D-9480-1EB619BD422D}" type="slidenum">
              <a:rPr lang="en-US">
                <a:latin typeface="Times New Roman" charset="0"/>
              </a:rPr>
              <a:pPr/>
              <a:t>33</a:t>
            </a:fld>
            <a:endParaRPr lang="en-US">
              <a:latin typeface="Times New Roman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4A20BEB4-3286-7548-86B0-CF56390113CE}" type="slidenum">
              <a:rPr lang="en-US">
                <a:latin typeface="Times New Roman" charset="0"/>
              </a:rPr>
              <a:pPr/>
              <a:t>34</a:t>
            </a:fld>
            <a:endParaRPr lang="en-US">
              <a:latin typeface="Times New Roman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3EA8E6E3-EDD4-814D-A669-3BC2068ECE3D}" type="slidenum">
              <a:rPr lang="en-US">
                <a:latin typeface="Times New Roman" charset="0"/>
              </a:rPr>
              <a:pPr/>
              <a:t>35</a:t>
            </a:fld>
            <a:endParaRPr lang="en-US">
              <a:latin typeface="Times New Roman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367C856F-3BA1-E348-B3B3-6E584D5A657B}" type="slidenum">
              <a:rPr lang="en-US">
                <a:latin typeface="Times New Roman" charset="0"/>
              </a:rPr>
              <a:pPr/>
              <a:t>40</a:t>
            </a:fld>
            <a:endParaRPr lang="en-US">
              <a:latin typeface="Times New Roman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should seem a bit strange: the virtual address space has gaps in it!  Each segment gets mapped to contiguous locations in physical memory, but may be gaps between segments.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a little like walking around in the dark, and there are huge pits in the ground where you die if you step in the pit.</a:t>
            </a:r>
          </a:p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But! of course, a correct program will never step off into a pit, so ok.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correct program will never address gaps; if it does, trap to kernel and then core dump. Minor exception: stack, heap can grow.  In UNIX,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sbrk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 increases size of heap segment.  For stack, just take fault, system automatically increases size of stack.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Detail: Protection mode in segmentation table entries.  For example, code segment would be read-only (only execution and loads are allowed).  Data and stack segment would be read-write (stores allowed).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must be saved/restored on context switch?  Typically, segment table stored in CPU, not in memory, because it’s small.</a:t>
            </a:r>
          </a:p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Contents must be saved/restored.</a:t>
            </a:r>
            <a:endParaRPr lang="en-US" sz="12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3955F-9E14-2048-A3C7-B473A3FD983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Simpler, because allows use of a bitmap.  What's a bitmap?</a:t>
            </a:r>
          </a:p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001111100000001100</a:t>
            </a:r>
          </a:p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bit represents one page of physical memory -- 1 means allocated, 0 means unallocated.  Lots simpler than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base&amp;bounds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segmentation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3955F-9E14-2048-A3C7-B473A3FD983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Means lots of space taken up with page table entries.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3955F-9E14-2048-A3C7-B473A3FD983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420EB3B2-18D7-A846-91CF-18DF194E209B}" type="slidenum">
              <a:rPr lang="en-US">
                <a:latin typeface="Helvetica" charset="0"/>
              </a:rPr>
              <a:pPr/>
              <a:t>19</a:t>
            </a:fld>
            <a:endParaRPr lang="en-US">
              <a:latin typeface="Helvetica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1F86E035-8185-464F-B0DC-3C55087282BC}" type="slidenum">
              <a:rPr lang="en-US">
                <a:latin typeface="Helvetica" charset="0"/>
              </a:rPr>
              <a:pPr/>
              <a:t>24</a:t>
            </a:fld>
            <a:endParaRPr lang="en-US">
              <a:latin typeface="Helvetica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1862068C-D5E2-694D-B265-D9D835F6FF76}" type="slidenum">
              <a:rPr lang="en-US">
                <a:latin typeface="Helvetica" charset="0"/>
              </a:rPr>
              <a:pPr/>
              <a:t>25</a:t>
            </a:fld>
            <a:endParaRPr lang="en-US">
              <a:latin typeface="Helvetica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EE1D535B-9B51-6A41-ACBD-8F5CC1CB2909}" type="slidenum">
              <a:rPr lang="en-US">
                <a:latin typeface="Helvetica" charset="0"/>
              </a:rPr>
              <a:pPr/>
              <a:t>27</a:t>
            </a:fld>
            <a:endParaRPr lang="en-US">
              <a:latin typeface="Helvetica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F5D0A69F-CEB6-0846-A574-270C3C65BF77}" type="slidenum">
              <a:rPr lang="en-US">
                <a:latin typeface="Helvetica" charset="0"/>
              </a:rPr>
              <a:pPr/>
              <a:t>28</a:t>
            </a:fld>
            <a:endParaRPr lang="en-US">
              <a:latin typeface="Helvetica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4290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5052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98AB8-B468-9340-B989-B1F36EBC2E9C}" type="datetime1">
              <a:rPr lang="en-US" smtClean="0"/>
              <a:t>3/30/18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Lecture 14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B30DB-1162-9C49-B8C5-04F23F6D33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21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242FBB-5E73-734D-8D44-A25C50E191D4}" type="datetime1">
              <a:rPr lang="en-US" smtClean="0"/>
              <a:t>3/30/18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Lecture 14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E88C0B-2D3D-8F4F-8D58-E142EF8FCA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62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1BA63F-C39F-874F-B610-C4309D6CB0C4}" type="datetime1">
              <a:rPr lang="en-US" smtClean="0"/>
              <a:t>3/30/18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Lecture 14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077AC6-D456-C645-9D18-CB10EBB2F8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19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8229600" cy="2417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13163"/>
            <a:ext cx="8229600" cy="2417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96B801-849D-9E41-8E3F-F1F039E4C2AB}" type="datetime1">
              <a:rPr lang="en-US" smtClean="0"/>
              <a:t>3/30/18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Lecture 14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BE0F1F-2016-AB47-89E8-85EB545AF7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42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143000"/>
            <a:ext cx="4038600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4EB84E-10A5-A946-88C6-4DAC2FDF72DC}" type="datetime1">
              <a:rPr lang="en-US" smtClean="0"/>
              <a:t>3/30/18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Lecture 14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41C28-608F-1744-BA7B-883A698450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3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4EE59B-604C-9E4C-8166-BC4FAE692A82}" type="datetime1">
              <a:rPr lang="en-US" smtClean="0"/>
              <a:t>3/30/18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Lecture 14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7D84A-D9E1-964C-B1EF-5C5C24A64F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81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936E47-C0EA-A34E-A0D9-7C1DC1A6F46A}" type="datetime1">
              <a:rPr lang="en-US" smtClean="0"/>
              <a:t>3/30/18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Lecture 14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128F6-75BF-EB48-B5DF-6B7193C549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11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9672B1-073C-3543-974A-AC6ADE5AB64F}" type="datetime1">
              <a:rPr lang="en-US" smtClean="0"/>
              <a:t>3/30/18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Lecture 14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5766FD-8371-0D43-B157-ACE940524E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8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AE53EA-1D04-5D41-AA7C-53AA905EFF0D}" type="datetime1">
              <a:rPr lang="en-US" smtClean="0"/>
              <a:t>3/30/18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Lecture 14</a:t>
            </a: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C9DFB4-BB63-2E4C-98DC-E7560E7AE7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7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583BFF-CEAA-874B-90B4-795B2DE30848}" type="datetime1">
              <a:rPr lang="en-US" smtClean="0"/>
              <a:t>3/30/18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Lecture 14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28733E-2813-BD40-9E9A-9C3DDCF59C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61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5DC23A-8904-8542-B899-7B0F4F2B820B}" type="datetime1">
              <a:rPr lang="en-US" smtClean="0"/>
              <a:t>3/30/18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Lecture 14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A1AEF5-A6D0-8343-8DB9-986E296C34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8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04B09A-953B-5E49-B1A0-63A280344673}" type="datetime1">
              <a:rPr lang="en-US" smtClean="0"/>
              <a:t>3/30/18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Lecture 14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CED29A-583A-E14B-925A-0EBF63183D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75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6BEBA-7617-B048-A4D1-4C30AF6E1BBB}" type="datetime1">
              <a:rPr lang="en-US" smtClean="0"/>
              <a:t>3/30/18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Operating Systems: Lecture 14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792EE8-07C5-384F-B825-8DA5A1E4B6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9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6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charset="0"/>
              </a:defRPr>
            </a:lvl1pPr>
          </a:lstStyle>
          <a:p>
            <a:fld id="{2BD00308-68D0-3240-8613-E278066AACE4}" type="datetime1">
              <a:rPr lang="en-US" smtClean="0"/>
              <a:t>3/30/18</a:t>
            </a:fld>
            <a:endParaRPr lang="en-US"/>
          </a:p>
        </p:txBody>
      </p:sp>
      <p:sp>
        <p:nvSpPr>
          <p:cNvPr id="326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altLang="en-US" smtClean="0"/>
              <a:t>Operating Systems: Lecture 14</a:t>
            </a:r>
            <a:endParaRPr lang="en-US" altLang="en-US"/>
          </a:p>
        </p:txBody>
      </p:sp>
      <p:sp>
        <p:nvSpPr>
          <p:cNvPr id="326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charset="0"/>
              </a:defRPr>
            </a:lvl1pPr>
          </a:lstStyle>
          <a:p>
            <a:fld id="{FEFDC01F-0D3D-ED42-A821-F35DC9695E9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81" r:id="rId2"/>
    <p:sldLayoutId id="2147484382" r:id="rId3"/>
    <p:sldLayoutId id="2147484383" r:id="rId4"/>
    <p:sldLayoutId id="2147484384" r:id="rId5"/>
    <p:sldLayoutId id="2147484385" r:id="rId6"/>
    <p:sldLayoutId id="2147484386" r:id="rId7"/>
    <p:sldLayoutId id="2147484387" r:id="rId8"/>
    <p:sldLayoutId id="2147484388" r:id="rId9"/>
    <p:sldLayoutId id="2147484389" r:id="rId10"/>
    <p:sldLayoutId id="2147484390" r:id="rId11"/>
    <p:sldLayoutId id="2147484391" r:id="rId12"/>
    <p:sldLayoutId id="2147484392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3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6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2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295400"/>
            <a:ext cx="7623175" cy="2133600"/>
          </a:xfrm>
        </p:spPr>
        <p:txBody>
          <a:bodyPr/>
          <a:lstStyle/>
          <a:p>
            <a:pPr algn="ctr" eaLnBrk="1" hangingPunct="1"/>
            <a:r>
              <a:rPr lang="en-US" sz="4600" dirty="0" smtClean="0">
                <a:latin typeface="Garamond" charset="0"/>
              </a:rPr>
              <a:t>EECE.4810/EECE.5730</a:t>
            </a:r>
            <a:r>
              <a:rPr lang="en-US" sz="4600" dirty="0">
                <a:latin typeface="Garamond" charset="0"/>
              </a:rPr>
              <a:t/>
            </a:r>
            <a:br>
              <a:rPr lang="en-US" sz="4600" dirty="0">
                <a:latin typeface="Garamond" charset="0"/>
              </a:rPr>
            </a:br>
            <a:r>
              <a:rPr lang="en-US" sz="4600" dirty="0" smtClean="0">
                <a:latin typeface="Garamond" charset="0"/>
              </a:rPr>
              <a:t>Operating Systems</a:t>
            </a:r>
            <a:endParaRPr lang="en-US" sz="4600" dirty="0">
              <a:latin typeface="Garamond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505200"/>
            <a:ext cx="9144000" cy="30480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 smtClean="0">
                <a:latin typeface="Arial" charset="0"/>
              </a:rPr>
              <a:t>Instructor:  </a:t>
            </a: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 smtClean="0">
                <a:latin typeface="Arial" charset="0"/>
              </a:rPr>
              <a:t>Dr</a:t>
            </a:r>
            <a:r>
              <a:rPr lang="en-US" dirty="0">
                <a:latin typeface="Arial" charset="0"/>
              </a:rPr>
              <a:t>. Michael </a:t>
            </a:r>
            <a:r>
              <a:rPr lang="en-US" dirty="0" smtClean="0">
                <a:latin typeface="Arial" charset="0"/>
              </a:rPr>
              <a:t>Geiger</a:t>
            </a:r>
            <a:endParaRPr lang="en-US" dirty="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 smtClean="0">
                <a:latin typeface="Arial" charset="0"/>
              </a:rPr>
              <a:t>Spring 2018</a:t>
            </a:r>
            <a:endParaRPr lang="en-US" dirty="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endParaRPr lang="en-US" dirty="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 dirty="0">
                <a:solidFill>
                  <a:srgbClr val="0000FF"/>
                </a:solidFill>
                <a:latin typeface="Arial" charset="0"/>
              </a:rPr>
              <a:t>Lecture 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16:</a:t>
            </a:r>
            <a:endParaRPr lang="en-US" b="1" dirty="0">
              <a:solidFill>
                <a:srgbClr val="0000FF"/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 smtClean="0">
                <a:latin typeface="Arial" charset="0"/>
              </a:rPr>
              <a:t>Memory management: segmentation </a:t>
            </a:r>
            <a:r>
              <a:rPr lang="en-US" smtClean="0">
                <a:latin typeface="Arial" charset="0"/>
              </a:rPr>
              <a:t>and paging</a:t>
            </a:r>
            <a:endParaRPr lang="en-US" dirty="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Paged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Manage memory in fixed size units, or </a:t>
            </a:r>
            <a:r>
              <a:rPr lang="en-US" dirty="0" smtClean="0">
                <a:solidFill>
                  <a:srgbClr val="0000FF"/>
                </a:solidFill>
              </a:rPr>
              <a:t>pages</a:t>
            </a:r>
          </a:p>
          <a:p>
            <a:pPr lvl="1"/>
            <a:r>
              <a:rPr lang="en-US" dirty="0" smtClean="0"/>
              <a:t>Often refer to pages in virtual address space, </a:t>
            </a:r>
            <a:r>
              <a:rPr lang="en-US" dirty="0" smtClean="0">
                <a:solidFill>
                  <a:srgbClr val="0000FF"/>
                </a:solidFill>
              </a:rPr>
              <a:t>frames</a:t>
            </a:r>
            <a:r>
              <a:rPr lang="en-US" dirty="0" smtClean="0"/>
              <a:t> in physical address space</a:t>
            </a:r>
          </a:p>
          <a:p>
            <a:r>
              <a:rPr lang="en-US" dirty="0" smtClean="0"/>
              <a:t>Finding a free frame is easy</a:t>
            </a:r>
          </a:p>
          <a:p>
            <a:pPr lvl="1"/>
            <a:r>
              <a:rPr lang="en-US" dirty="0" smtClean="0"/>
              <a:t>Bitmap allocation: 0011111100000001100</a:t>
            </a:r>
          </a:p>
          <a:p>
            <a:pPr lvl="1"/>
            <a:r>
              <a:rPr lang="en-US" dirty="0" smtClean="0"/>
              <a:t>Each bit represents one physical page frame</a:t>
            </a:r>
          </a:p>
          <a:p>
            <a:r>
              <a:rPr lang="en-US" dirty="0" smtClean="0"/>
              <a:t>Each process has its own page table</a:t>
            </a:r>
          </a:p>
          <a:p>
            <a:pPr lvl="1"/>
            <a:r>
              <a:rPr lang="en-US" dirty="0" smtClean="0"/>
              <a:t>Stored in physical memory</a:t>
            </a:r>
          </a:p>
          <a:p>
            <a:pPr lvl="1"/>
            <a:r>
              <a:rPr lang="en-US" dirty="0" smtClean="0"/>
              <a:t>Hardware registers</a:t>
            </a:r>
          </a:p>
          <a:p>
            <a:pPr lvl="2"/>
            <a:r>
              <a:rPr lang="en-US" dirty="0" smtClean="0"/>
              <a:t>pointer to page table start</a:t>
            </a:r>
          </a:p>
          <a:p>
            <a:pPr lvl="2"/>
            <a:r>
              <a:rPr lang="en-US" dirty="0" smtClean="0"/>
              <a:t>page table length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E221-0B6D-0A4D-937C-5A7875DAAAD0}" type="datetime1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14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58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Paged Translation (Abstract)</a:t>
            </a:r>
            <a:endParaRPr lang="en-US" dirty="0"/>
          </a:p>
        </p:txBody>
      </p:sp>
      <p:pic>
        <p:nvPicPr>
          <p:cNvPr id="6" name="Content Placeholder 5" descr="ch8-06_pagedSegment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2941" r="-12941"/>
          <a:stretch>
            <a:fillRect/>
          </a:stretch>
        </p:blipFill>
        <p:spPr>
          <a:xfrm>
            <a:off x="-614655" y="914400"/>
            <a:ext cx="10084352" cy="5546005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2E826-D673-5A42-8C61-870CB3919EDF}" type="datetime1">
              <a:rPr lang="en-US" smtClean="0"/>
              <a:t>3/30/18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14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19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228600"/>
            <a:ext cx="7352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Paged Translation (Implementation)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Content Placeholder 6" descr="ch8-05_paged.pdf"/>
          <p:cNvPicPr>
            <a:picLocks noGrp="1" noChangeAspect="1"/>
          </p:cNvPicPr>
          <p:nvPr>
            <p:ph idx="1"/>
          </p:nvPr>
        </p:nvPicPr>
        <p:blipFill>
          <a:blip r:embed="rId2"/>
          <a:srcRect l="-27466" r="-27466"/>
          <a:stretch>
            <a:fillRect/>
          </a:stretch>
        </p:blipFill>
        <p:spPr>
          <a:xfrm>
            <a:off x="-1314685" y="555654"/>
            <a:ext cx="11676120" cy="6421416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5068F-9382-8A47-81C1-54BAB63B66F1}" type="datetime1">
              <a:rPr lang="en-US" smtClean="0"/>
              <a:t>3/30/18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14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34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Paging Questions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paging, what is saved/restored on a process context switch?</a:t>
            </a:r>
          </a:p>
          <a:p>
            <a:pPr lvl="1"/>
            <a:r>
              <a:rPr lang="en-US" dirty="0" smtClean="0"/>
              <a:t>Pointer to page table, size of page table</a:t>
            </a:r>
          </a:p>
          <a:p>
            <a:pPr lvl="1"/>
            <a:r>
              <a:rPr lang="en-US" dirty="0" smtClean="0"/>
              <a:t>Page table itself is in main memory</a:t>
            </a:r>
          </a:p>
          <a:p>
            <a:pPr lvl="0"/>
            <a:r>
              <a:rPr lang="en-US" dirty="0" smtClean="0"/>
              <a:t>What if page size is very small?</a:t>
            </a:r>
          </a:p>
          <a:p>
            <a:r>
              <a:rPr lang="en-US" dirty="0" smtClean="0"/>
              <a:t>What if page size is very large?</a:t>
            </a:r>
          </a:p>
          <a:p>
            <a:pPr lvl="1"/>
            <a:r>
              <a:rPr lang="en-US" dirty="0" smtClean="0"/>
              <a:t>Internal fragmentation: if we don’t need all of the space inside a fixed size chunk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688A-9F2C-E244-90D9-0032D750621B}" type="datetime1">
              <a:rPr lang="en-US" smtClean="0"/>
              <a:t>3/30/18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14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61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Paging basics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Major benefits</a:t>
            </a:r>
          </a:p>
          <a:p>
            <a:pPr lvl="1"/>
            <a:r>
              <a:rPr lang="en-US" dirty="0" smtClean="0"/>
              <a:t>No need for bounds checking</a:t>
            </a:r>
          </a:p>
          <a:p>
            <a:pPr lvl="1"/>
            <a:r>
              <a:rPr lang="en-US" dirty="0" smtClean="0"/>
              <a:t>Easy to allocate fixed-size units</a:t>
            </a:r>
          </a:p>
          <a:p>
            <a:pPr lvl="1"/>
            <a:r>
              <a:rPr lang="en-US" dirty="0" smtClean="0"/>
              <a:t>Simple translation</a:t>
            </a:r>
          </a:p>
          <a:p>
            <a:pPr lvl="2"/>
            <a:r>
              <a:rPr lang="en-US" dirty="0" smtClean="0"/>
              <a:t>Virtual address: page number &amp; offset</a:t>
            </a:r>
          </a:p>
          <a:p>
            <a:pPr lvl="3"/>
            <a:r>
              <a:rPr lang="en-US" dirty="0" smtClean="0"/>
              <a:t>Use page # to index into </a:t>
            </a:r>
            <a:r>
              <a:rPr lang="en-US" dirty="0" smtClean="0">
                <a:solidFill>
                  <a:srgbClr val="0000FF"/>
                </a:solidFill>
              </a:rPr>
              <a:t>page table</a:t>
            </a:r>
          </a:p>
          <a:p>
            <a:pPr lvl="2"/>
            <a:r>
              <a:rPr lang="en-US" dirty="0" smtClean="0"/>
              <a:t>Physical address: frame number &amp; offset</a:t>
            </a:r>
          </a:p>
          <a:p>
            <a:pPr lvl="3"/>
            <a:r>
              <a:rPr lang="en-US" dirty="0" smtClean="0"/>
              <a:t>Page # simply replaced by frame #--no arithmetic</a:t>
            </a:r>
          </a:p>
          <a:p>
            <a:r>
              <a:rPr lang="en-US" dirty="0" smtClean="0"/>
              <a:t>Organization</a:t>
            </a:r>
          </a:p>
          <a:p>
            <a:pPr lvl="1"/>
            <a:r>
              <a:rPr lang="en-US" dirty="0" smtClean="0"/>
              <a:t>Usually one page size (some systems support &gt;1)</a:t>
            </a:r>
          </a:p>
          <a:p>
            <a:pPr lvl="2"/>
            <a:r>
              <a:rPr lang="en-US" dirty="0" smtClean="0"/>
              <a:t>Page size determines offset size (log</a:t>
            </a:r>
            <a:r>
              <a:rPr lang="en-US" baseline="-25000" dirty="0" smtClean="0"/>
              <a:t>2</a:t>
            </a:r>
            <a:r>
              <a:rPr lang="en-US" dirty="0" smtClean="0"/>
              <a:t>(page size))</a:t>
            </a:r>
          </a:p>
          <a:p>
            <a:pPr lvl="1"/>
            <a:r>
              <a:rPr lang="en-US" dirty="0" smtClean="0"/>
              <a:t>VA &gt; PA</a:t>
            </a:r>
          </a:p>
          <a:p>
            <a:pPr lvl="2"/>
            <a:r>
              <a:rPr lang="en-US" dirty="0" smtClean="0"/>
              <a:t>Larger virtual address space than physical address space</a:t>
            </a:r>
          </a:p>
          <a:p>
            <a:pPr lvl="2"/>
            <a:r>
              <a:rPr lang="en-US" dirty="0" smtClean="0"/>
              <a:t># page table entries (PTE) determines page # size</a:t>
            </a:r>
          </a:p>
          <a:p>
            <a:pPr lvl="2"/>
            <a:r>
              <a:rPr lang="en-US" dirty="0" smtClean="0"/>
              <a:t># frames determines frame # size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03BA-8FD5-0547-80C2-162E86F36B16}" type="datetime1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14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16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Paging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logical address space of 256 pages with 4 KB page size, mapped onto physical memory of 64 frames</a:t>
            </a:r>
          </a:p>
          <a:p>
            <a:pPr lvl="1"/>
            <a:r>
              <a:rPr lang="en-US" dirty="0" smtClean="0"/>
              <a:t>How many bits are in the virtual address?</a:t>
            </a:r>
          </a:p>
          <a:p>
            <a:pPr lvl="1"/>
            <a:r>
              <a:rPr lang="en-US" dirty="0" smtClean="0"/>
              <a:t>How many bits are in the physical address?</a:t>
            </a:r>
          </a:p>
          <a:p>
            <a:pPr lvl="1"/>
            <a:r>
              <a:rPr lang="en-US" dirty="0" smtClean="0"/>
              <a:t>What’s the total size of each address space (virtual and physical)?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34A0-A038-4647-BEA6-3DA9365141CD}" type="datetime1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14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48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Paging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Consider logical address space of </a:t>
            </a:r>
            <a:r>
              <a:rPr lang="en-US" dirty="0" smtClean="0">
                <a:solidFill>
                  <a:srgbClr val="FF0000"/>
                </a:solidFill>
              </a:rPr>
              <a:t>256 pages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rgbClr val="0000FF"/>
                </a:solidFill>
              </a:rPr>
              <a:t>4 KB </a:t>
            </a:r>
            <a:r>
              <a:rPr lang="en-US" dirty="0" smtClean="0"/>
              <a:t>page size, mapped onto </a:t>
            </a:r>
            <a:r>
              <a:rPr lang="en-US" dirty="0" err="1" smtClean="0"/>
              <a:t>phsyical</a:t>
            </a:r>
            <a:r>
              <a:rPr lang="en-US" dirty="0" smtClean="0"/>
              <a:t> memory of </a:t>
            </a:r>
            <a:r>
              <a:rPr lang="en-US" dirty="0" smtClean="0">
                <a:solidFill>
                  <a:srgbClr val="008000"/>
                </a:solidFill>
              </a:rPr>
              <a:t>64 frames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Offset size = log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(4 KB) = </a:t>
            </a:r>
            <a:r>
              <a:rPr lang="en-US" dirty="0">
                <a:solidFill>
                  <a:srgbClr val="0000FF"/>
                </a:solidFill>
              </a:rPr>
              <a:t>log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(2</a:t>
            </a:r>
            <a:r>
              <a:rPr lang="en-US" baseline="30000" dirty="0" smtClean="0">
                <a:solidFill>
                  <a:srgbClr val="0000FF"/>
                </a:solidFill>
              </a:rPr>
              <a:t>12</a:t>
            </a:r>
            <a:r>
              <a:rPr lang="en-US" dirty="0" smtClean="0">
                <a:solidFill>
                  <a:srgbClr val="0000FF"/>
                </a:solidFill>
              </a:rPr>
              <a:t> bytes) = 12 bits</a:t>
            </a:r>
          </a:p>
          <a:p>
            <a:pPr lvl="1"/>
            <a:r>
              <a:rPr lang="en-US" dirty="0" smtClean="0"/>
              <a:t>How many bits are in the virtual address?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Page # size </a:t>
            </a:r>
            <a:r>
              <a:rPr lang="en-US" dirty="0">
                <a:solidFill>
                  <a:srgbClr val="FF0000"/>
                </a:solidFill>
              </a:rPr>
              <a:t>= log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(256 pages) </a:t>
            </a:r>
            <a:r>
              <a:rPr lang="en-US" dirty="0">
                <a:solidFill>
                  <a:srgbClr val="FF0000"/>
                </a:solidFill>
              </a:rPr>
              <a:t>= log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baseline="30000" dirty="0">
                <a:solidFill>
                  <a:srgbClr val="FF0000"/>
                </a:solidFill>
              </a:rPr>
              <a:t>8</a:t>
            </a:r>
            <a:r>
              <a:rPr lang="en-US" dirty="0" smtClean="0">
                <a:solidFill>
                  <a:srgbClr val="FF0000"/>
                </a:solidFill>
              </a:rPr>
              <a:t> pages) </a:t>
            </a:r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dirty="0" smtClean="0">
                <a:solidFill>
                  <a:srgbClr val="FF0000"/>
                </a:solidFill>
              </a:rPr>
              <a:t>8 bits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VA size = 8 + </a:t>
            </a:r>
            <a:r>
              <a:rPr lang="en-US" dirty="0" smtClean="0">
                <a:solidFill>
                  <a:srgbClr val="0000FF"/>
                </a:solidFill>
              </a:rPr>
              <a:t>12</a:t>
            </a:r>
            <a:r>
              <a:rPr lang="en-US" dirty="0" smtClean="0">
                <a:solidFill>
                  <a:srgbClr val="FF0000"/>
                </a:solidFill>
              </a:rPr>
              <a:t> = 20 bits</a:t>
            </a:r>
          </a:p>
          <a:p>
            <a:pPr lvl="1"/>
            <a:r>
              <a:rPr lang="en-US" dirty="0" smtClean="0"/>
              <a:t>How many bits are in the physical address?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Frame # </a:t>
            </a:r>
            <a:r>
              <a:rPr lang="en-US" dirty="0">
                <a:solidFill>
                  <a:srgbClr val="008000"/>
                </a:solidFill>
              </a:rPr>
              <a:t>size = log</a:t>
            </a:r>
            <a:r>
              <a:rPr lang="en-US" baseline="-25000" dirty="0">
                <a:solidFill>
                  <a:srgbClr val="008000"/>
                </a:solidFill>
              </a:rPr>
              <a:t>2</a:t>
            </a:r>
            <a:r>
              <a:rPr lang="en-US" dirty="0" smtClean="0">
                <a:solidFill>
                  <a:srgbClr val="008000"/>
                </a:solidFill>
              </a:rPr>
              <a:t>(64 frames) </a:t>
            </a:r>
            <a:r>
              <a:rPr lang="en-US" dirty="0">
                <a:solidFill>
                  <a:srgbClr val="008000"/>
                </a:solidFill>
              </a:rPr>
              <a:t>= log</a:t>
            </a:r>
            <a:r>
              <a:rPr lang="en-US" baseline="-25000" dirty="0">
                <a:solidFill>
                  <a:srgbClr val="008000"/>
                </a:solidFill>
              </a:rPr>
              <a:t>2</a:t>
            </a:r>
            <a:r>
              <a:rPr lang="en-US" dirty="0">
                <a:solidFill>
                  <a:srgbClr val="008000"/>
                </a:solidFill>
              </a:rPr>
              <a:t>(</a:t>
            </a:r>
            <a:r>
              <a:rPr lang="en-US" dirty="0" smtClean="0">
                <a:solidFill>
                  <a:srgbClr val="008000"/>
                </a:solidFill>
              </a:rPr>
              <a:t>2</a:t>
            </a:r>
            <a:r>
              <a:rPr lang="en-US" baseline="30000" dirty="0" smtClean="0">
                <a:solidFill>
                  <a:srgbClr val="008000"/>
                </a:solidFill>
              </a:rPr>
              <a:t>6</a:t>
            </a:r>
            <a:r>
              <a:rPr lang="en-US" dirty="0" smtClean="0">
                <a:solidFill>
                  <a:srgbClr val="008000"/>
                </a:solidFill>
              </a:rPr>
              <a:t> frames) </a:t>
            </a:r>
            <a:r>
              <a:rPr lang="en-US" dirty="0">
                <a:solidFill>
                  <a:srgbClr val="008000"/>
                </a:solidFill>
              </a:rPr>
              <a:t>= </a:t>
            </a:r>
            <a:r>
              <a:rPr lang="en-US" dirty="0" smtClean="0">
                <a:solidFill>
                  <a:srgbClr val="008000"/>
                </a:solidFill>
              </a:rPr>
              <a:t>6 </a:t>
            </a:r>
            <a:r>
              <a:rPr lang="en-US" dirty="0">
                <a:solidFill>
                  <a:srgbClr val="008000"/>
                </a:solidFill>
              </a:rPr>
              <a:t>bits</a:t>
            </a:r>
          </a:p>
          <a:p>
            <a:pPr lvl="2"/>
            <a:r>
              <a:rPr lang="en-US" dirty="0">
                <a:solidFill>
                  <a:srgbClr val="008000"/>
                </a:solidFill>
              </a:rPr>
              <a:t>VA size = </a:t>
            </a:r>
            <a:r>
              <a:rPr lang="en-US" dirty="0" smtClean="0">
                <a:solidFill>
                  <a:srgbClr val="008000"/>
                </a:solidFill>
              </a:rPr>
              <a:t>6 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12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= </a:t>
            </a:r>
            <a:r>
              <a:rPr lang="en-US" dirty="0" smtClean="0">
                <a:solidFill>
                  <a:srgbClr val="008000"/>
                </a:solidFill>
              </a:rPr>
              <a:t>18 bits</a:t>
            </a:r>
          </a:p>
          <a:p>
            <a:pPr lvl="1"/>
            <a:r>
              <a:rPr lang="en-US" dirty="0" smtClean="0"/>
              <a:t>What’s the total size of each address space (virtual and physical)?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Address space size = 2</a:t>
            </a:r>
            <a:r>
              <a:rPr lang="en-US" baseline="30000" dirty="0" smtClean="0">
                <a:solidFill>
                  <a:srgbClr val="000000"/>
                </a:solidFill>
              </a:rPr>
              <a:t>address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aseline="30000" dirty="0" smtClean="0">
                <a:solidFill>
                  <a:srgbClr val="000000"/>
                </a:solidFill>
              </a:rPr>
              <a:t>size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Virtual address space = 2</a:t>
            </a:r>
            <a:r>
              <a:rPr lang="en-US" baseline="30000" dirty="0" smtClean="0">
                <a:solidFill>
                  <a:srgbClr val="FF0000"/>
                </a:solidFill>
              </a:rPr>
              <a:t>20</a:t>
            </a:r>
            <a:r>
              <a:rPr lang="en-US" dirty="0" smtClean="0">
                <a:solidFill>
                  <a:srgbClr val="FF0000"/>
                </a:solidFill>
              </a:rPr>
              <a:t> = 1 MB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Physical address space = 2</a:t>
            </a:r>
            <a:r>
              <a:rPr lang="en-US" baseline="30000" dirty="0" smtClean="0">
                <a:solidFill>
                  <a:srgbClr val="008000"/>
                </a:solidFill>
              </a:rPr>
              <a:t>18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smtClean="0">
                <a:solidFill>
                  <a:srgbClr val="008000"/>
                </a:solidFill>
              </a:rPr>
              <a:t>= 256 KB </a:t>
            </a:r>
            <a:endParaRPr lang="en-US" dirty="0">
              <a:solidFill>
                <a:srgbClr val="008000"/>
              </a:solidFill>
            </a:endParaRP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443C-2E3D-714E-B9F4-02544F91761B}" type="datetime1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14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25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Paging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biggest issue with large virtual address space?</a:t>
            </a:r>
          </a:p>
          <a:p>
            <a:pPr lvl="1"/>
            <a:r>
              <a:rPr lang="en-US" dirty="0" smtClean="0"/>
              <a:t>Size of page table </a:t>
            </a:r>
            <a:r>
              <a:rPr lang="en-US" dirty="0" smtClean="0">
                <a:sym typeface="Wingdings"/>
              </a:rPr>
              <a:t> space in memory, speed of translation</a:t>
            </a:r>
          </a:p>
          <a:p>
            <a:r>
              <a:rPr lang="en-US" dirty="0" smtClean="0">
                <a:sym typeface="Wingdings"/>
              </a:rPr>
              <a:t>How </a:t>
            </a:r>
            <a:r>
              <a:rPr lang="en-US" dirty="0" smtClean="0">
                <a:sym typeface="Wingdings"/>
              </a:rPr>
              <a:t>do we determine page to evict if physical address space is full?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E98D-1082-AA42-A3DC-DCF9DDD18F39}" type="datetime1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11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13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table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ym typeface="Wingdings"/>
              </a:rPr>
              <a:t>Page size strikes balance between</a:t>
            </a:r>
          </a:p>
          <a:p>
            <a:pPr lvl="1"/>
            <a:r>
              <a:rPr lang="en-US" dirty="0">
                <a:sym typeface="Wingdings"/>
              </a:rPr>
              <a:t>Internal fragmentation (large pages)</a:t>
            </a:r>
          </a:p>
          <a:p>
            <a:pPr lvl="1"/>
            <a:r>
              <a:rPr lang="en-US" dirty="0">
                <a:sym typeface="Wingdings"/>
              </a:rPr>
              <a:t>Unreasonably large page table (small pages</a:t>
            </a:r>
            <a:r>
              <a:rPr lang="en-US" dirty="0" smtClean="0">
                <a:sym typeface="Wingdings"/>
              </a:rPr>
              <a:t>)</a:t>
            </a:r>
          </a:p>
          <a:p>
            <a:pPr lvl="2"/>
            <a:r>
              <a:rPr lang="en-US" dirty="0" smtClean="0"/>
              <a:t>Large VA space </a:t>
            </a:r>
            <a:r>
              <a:rPr lang="en-US" dirty="0" smtClean="0">
                <a:sym typeface="Wingdings"/>
              </a:rPr>
              <a:t> large page table</a:t>
            </a:r>
            <a:endParaRPr lang="en-US" dirty="0" smtClean="0"/>
          </a:p>
          <a:p>
            <a:r>
              <a:rPr lang="en-US" dirty="0" smtClean="0">
                <a:sym typeface="Wingdings"/>
              </a:rPr>
              <a:t>Example: Say processor has 32-bit virtual address, 4 KB page size, and each page table entry holds 4 bytes. What’s size of page table?</a:t>
            </a:r>
          </a:p>
          <a:p>
            <a:pPr lvl="1"/>
            <a:r>
              <a:rPr lang="en-US" dirty="0" smtClean="0">
                <a:sym typeface="Wingdings"/>
              </a:rPr>
              <a:t>4 KB page size  12-bit offset</a:t>
            </a:r>
          </a:p>
          <a:p>
            <a:pPr lvl="1"/>
            <a:r>
              <a:rPr lang="en-US" dirty="0" smtClean="0">
                <a:sym typeface="Wingdings"/>
              </a:rPr>
              <a:t>20 bits for page #  2</a:t>
            </a:r>
            <a:r>
              <a:rPr lang="en-US" baseline="30000" dirty="0" smtClean="0">
                <a:sym typeface="Wingdings"/>
              </a:rPr>
              <a:t>20</a:t>
            </a:r>
            <a:r>
              <a:rPr lang="en-US" dirty="0" smtClean="0">
                <a:sym typeface="Wingdings"/>
              </a:rPr>
              <a:t> pages  2</a:t>
            </a:r>
            <a:r>
              <a:rPr lang="en-US" baseline="30000" dirty="0" smtClean="0">
                <a:sym typeface="Wingdings"/>
              </a:rPr>
              <a:t>20</a:t>
            </a:r>
            <a:r>
              <a:rPr lang="en-US" dirty="0" smtClean="0">
                <a:sym typeface="Wingdings"/>
              </a:rPr>
              <a:t> PTEs</a:t>
            </a:r>
          </a:p>
          <a:p>
            <a:pPr lvl="1"/>
            <a:r>
              <a:rPr lang="en-US" dirty="0" smtClean="0">
                <a:sym typeface="Wingdings"/>
              </a:rPr>
              <a:t>2</a:t>
            </a:r>
            <a:r>
              <a:rPr lang="en-US" baseline="30000" dirty="0" smtClean="0">
                <a:sym typeface="Wingdings"/>
              </a:rPr>
              <a:t>20</a:t>
            </a:r>
            <a:r>
              <a:rPr lang="en-US" dirty="0" smtClean="0">
                <a:sym typeface="Wingdings"/>
              </a:rPr>
              <a:t> PTEs * 4 bytes per PTE = 2</a:t>
            </a:r>
            <a:r>
              <a:rPr lang="en-US" baseline="30000" dirty="0" smtClean="0">
                <a:sym typeface="Wingdings"/>
              </a:rPr>
              <a:t>22</a:t>
            </a:r>
            <a:r>
              <a:rPr lang="en-US" dirty="0" smtClean="0">
                <a:sym typeface="Wingdings"/>
              </a:rPr>
              <a:t> byte page table = 4 MB</a:t>
            </a:r>
          </a:p>
          <a:p>
            <a:pPr lvl="1"/>
            <a:r>
              <a:rPr lang="en-US" dirty="0" smtClean="0">
                <a:sym typeface="Wingdings"/>
              </a:rPr>
              <a:t>Page table itself would take 2</a:t>
            </a:r>
            <a:r>
              <a:rPr lang="en-US" baseline="30000" dirty="0" smtClean="0">
                <a:sym typeface="Wingdings"/>
              </a:rPr>
              <a:t>22</a:t>
            </a:r>
            <a:r>
              <a:rPr lang="en-US" dirty="0" smtClean="0">
                <a:sym typeface="Wingdings"/>
              </a:rPr>
              <a:t>/2</a:t>
            </a:r>
            <a:r>
              <a:rPr lang="en-US" baseline="30000" dirty="0" smtClean="0">
                <a:sym typeface="Wingdings"/>
              </a:rPr>
              <a:t>12</a:t>
            </a:r>
            <a:r>
              <a:rPr lang="en-US" dirty="0" smtClean="0">
                <a:sym typeface="Wingdings"/>
              </a:rPr>
              <a:t> = 2</a:t>
            </a:r>
            <a:r>
              <a:rPr lang="en-US" baseline="30000" dirty="0" smtClean="0">
                <a:sym typeface="Wingdings"/>
              </a:rPr>
              <a:t>10</a:t>
            </a:r>
            <a:r>
              <a:rPr lang="en-US" dirty="0" smtClean="0">
                <a:sym typeface="Wingdings"/>
              </a:rPr>
              <a:t> = 1K pages!!!</a:t>
            </a:r>
          </a:p>
          <a:p>
            <a:r>
              <a:rPr lang="en-US" dirty="0" smtClean="0">
                <a:sym typeface="Wingdings"/>
              </a:rPr>
              <a:t>Alternative page table organizations</a:t>
            </a:r>
          </a:p>
          <a:p>
            <a:pPr lvl="1"/>
            <a:r>
              <a:rPr lang="en-US" dirty="0" smtClean="0">
                <a:sym typeface="Wingdings"/>
              </a:rPr>
              <a:t>Multilevel page table</a:t>
            </a:r>
          </a:p>
          <a:p>
            <a:pPr lvl="1"/>
            <a:r>
              <a:rPr lang="en-US" dirty="0" smtClean="0">
                <a:sym typeface="Wingdings"/>
              </a:rPr>
              <a:t>Hashed page table</a:t>
            </a:r>
          </a:p>
          <a:p>
            <a:pPr lvl="1"/>
            <a:r>
              <a:rPr lang="en-US" dirty="0" smtClean="0">
                <a:sym typeface="Wingdings"/>
              </a:rPr>
              <a:t>Inverted page table</a:t>
            </a:r>
          </a:p>
          <a:p>
            <a:pPr lvl="1"/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1BAB-33A1-8E4F-9FE9-16FBF61A51FA}" type="datetime1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12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17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aramond"/>
                <a:ea typeface="MS PGothic" charset="0"/>
                <a:cs typeface="Garamond"/>
              </a:rPr>
              <a:t>Multi-level page table</a:t>
            </a:r>
            <a:endParaRPr lang="en-US" sz="2400" dirty="0">
              <a:latin typeface="Garamond"/>
              <a:ea typeface="MS PGothic" charset="0"/>
              <a:cs typeface="Garamond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7525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Space saving technique</a:t>
            </a:r>
          </a:p>
          <a:p>
            <a:r>
              <a:rPr lang="en-US" dirty="0" smtClean="0"/>
              <a:t>Outer page table points to second-level page table</a:t>
            </a:r>
          </a:p>
          <a:p>
            <a:r>
              <a:rPr lang="en-US" dirty="0" smtClean="0"/>
              <a:t>Second-level page table points to physical frame</a:t>
            </a:r>
          </a:p>
          <a:p>
            <a:r>
              <a:rPr lang="en-US" dirty="0" smtClean="0"/>
              <a:t>Could extend to &gt;2 levels</a:t>
            </a:r>
            <a:endParaRPr lang="en-US" dirty="0"/>
          </a:p>
        </p:txBody>
      </p:sp>
      <p:pic>
        <p:nvPicPr>
          <p:cNvPr id="56323" name="Picture 103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3173413"/>
            <a:ext cx="6389687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373C-B05D-FA4B-9956-1A4FB1826B50}" type="datetime1">
              <a:rPr lang="en-US" smtClean="0"/>
              <a:t>3/30/18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14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Lecture outline</a:t>
            </a:r>
            <a:endParaRPr lang="en-US"/>
          </a:p>
        </p:txBody>
      </p:sp>
      <p:sp>
        <p:nvSpPr>
          <p:cNvPr id="4099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Announcements/reminders</a:t>
            </a:r>
          </a:p>
          <a:p>
            <a:pPr lvl="1"/>
            <a:r>
              <a:rPr lang="en-US" dirty="0" smtClean="0"/>
              <a:t>Program </a:t>
            </a:r>
            <a:r>
              <a:rPr lang="en-US" dirty="0" smtClean="0"/>
              <a:t>3 to be posted; due TBD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Today’s </a:t>
            </a:r>
            <a:r>
              <a:rPr lang="en-US" dirty="0" smtClean="0"/>
              <a:t>lecture</a:t>
            </a:r>
            <a:r>
              <a:rPr lang="en-US" dirty="0" smtClean="0"/>
              <a:t>: Segmentation and paging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490B345-90F7-4949-99C4-DE9DBA14E9FA}" type="datetime1">
              <a:rPr lang="en-US" smtClean="0">
                <a:latin typeface="Garamond"/>
                <a:cs typeface="Garamond"/>
              </a:rPr>
              <a:t>3/30/18</a:t>
            </a:fld>
            <a:endParaRPr lang="en-US" dirty="0">
              <a:latin typeface="Garamond"/>
              <a:cs typeface="Garamon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Operating Systems: Lecture 14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9D3E96A-8697-5D45-A3FC-286C4E3CE4E7}" type="slidenum">
              <a:rPr lang="en-US" smtClean="0">
                <a:latin typeface="Garamond"/>
                <a:cs typeface="Garamond"/>
              </a:rPr>
              <a:pPr/>
              <a:t>2</a:t>
            </a:fld>
            <a:endParaRPr lang="en-US" dirty="0">
              <a:latin typeface="Garamond"/>
              <a:cs typeface="Garamond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Multi-level page table example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4230" r="-4230"/>
          <a:stretch>
            <a:fillRect/>
          </a:stretch>
        </p:blipFill>
        <p:spPr>
          <a:xfrm>
            <a:off x="457200" y="1143001"/>
            <a:ext cx="8229600" cy="3657599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57200" y="5410200"/>
            <a:ext cx="8229600" cy="72072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Example assumes 4 KB page size, 1K PTEs at each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CA34-9C81-5449-83A4-31D9A0AC6320}" type="datetime1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12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05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Sparse address spaces: basic page table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-4272" b="-4272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A73E-EA07-B840-9914-DCEA40419A3B}" type="datetime1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12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36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Sparse address spaces: 2-level page table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-3581" b="-3581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18D91-FF03-2045-AC85-7857EF70422A}" type="datetime1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12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55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Multi-level page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Benefits?</a:t>
            </a:r>
          </a:p>
          <a:p>
            <a:pPr lvl="1"/>
            <a:r>
              <a:rPr lang="en-US" dirty="0" smtClean="0"/>
              <a:t>Saves space over 1-level page table</a:t>
            </a:r>
          </a:p>
          <a:p>
            <a:pPr lvl="1"/>
            <a:r>
              <a:rPr lang="en-US" dirty="0" smtClean="0"/>
              <a:t>Particularly effective for sparse address spaces</a:t>
            </a:r>
          </a:p>
          <a:p>
            <a:r>
              <a:rPr lang="en-US" dirty="0" smtClean="0"/>
              <a:t>Downsides?</a:t>
            </a:r>
          </a:p>
          <a:p>
            <a:pPr lvl="1"/>
            <a:r>
              <a:rPr lang="en-US" dirty="0" smtClean="0"/>
              <a:t>May still have large tables at each level</a:t>
            </a:r>
          </a:p>
          <a:p>
            <a:pPr lvl="1"/>
            <a:r>
              <a:rPr lang="en-US" dirty="0" smtClean="0"/>
              <a:t>Multiple lookups per translation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3C91-7E21-6848-BA06-B24A8ED308EB}" type="datetime1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12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79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MS PGothic" charset="0"/>
              </a:rPr>
              <a:t>Hashed Page Tables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Helvetica" charset="0"/>
                <a:ea typeface="MS PGothic" charset="0"/>
              </a:rPr>
              <a:t>Common in address spaces &gt; 32 bits</a:t>
            </a:r>
          </a:p>
          <a:p>
            <a:r>
              <a:rPr lang="en-US" dirty="0">
                <a:latin typeface="Helvetica" charset="0"/>
                <a:ea typeface="MS PGothic" charset="0"/>
              </a:rPr>
              <a:t>The virtual page number is hashed into a page table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This page table contains a chain of elements hashing to the same location</a:t>
            </a:r>
          </a:p>
          <a:p>
            <a:r>
              <a:rPr lang="en-US" dirty="0">
                <a:latin typeface="Helvetica" charset="0"/>
                <a:ea typeface="MS PGothic" charset="0"/>
              </a:rPr>
              <a:t>Each element contains (1) the virtual page number (2) the value of the mapped page frame (3) a pointer to the next element</a:t>
            </a:r>
          </a:p>
          <a:p>
            <a:r>
              <a:rPr lang="en-US" dirty="0">
                <a:latin typeface="Helvetica" charset="0"/>
                <a:ea typeface="MS PGothic" charset="0"/>
              </a:rPr>
              <a:t>Virtual page numbers are compared in this chain searching for a match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If a match is found, the corresponding physical frame is </a:t>
            </a:r>
            <a:r>
              <a:rPr lang="en-US" dirty="0" smtClean="0">
                <a:latin typeface="Helvetica" charset="0"/>
                <a:ea typeface="MS PGothic" charset="0"/>
              </a:rPr>
              <a:t>extracted</a:t>
            </a:r>
            <a:endParaRPr lang="en-US" dirty="0">
              <a:latin typeface="Helvetica" charset="0"/>
              <a:ea typeface="MS PGothic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FAAF-FA30-0743-9399-40194F317662}" type="datetime1">
              <a:rPr lang="en-US" smtClean="0"/>
              <a:t>3/30/18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12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16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MS PGothic" charset="0"/>
              </a:rPr>
              <a:t>Hashed Page Table</a:t>
            </a:r>
            <a:endParaRPr lang="en-US" sz="2400" dirty="0">
              <a:ea typeface="MS PGothic" charset="0"/>
            </a:endParaRPr>
          </a:p>
        </p:txBody>
      </p:sp>
      <p:pic>
        <p:nvPicPr>
          <p:cNvPr id="60419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1274763"/>
            <a:ext cx="66167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F2899-19AD-6E47-BF93-2A3EB590D3B6}" type="datetime1">
              <a:rPr lang="en-US" smtClean="0"/>
              <a:t>3/30/18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12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733E-2813-BD40-9E9A-9C3DDCF59C7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78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Hashed page </a:t>
            </a:r>
            <a:r>
              <a:rPr lang="en-US" dirty="0" smtClean="0"/>
              <a:t>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Benefits?</a:t>
            </a:r>
          </a:p>
          <a:p>
            <a:pPr lvl="1"/>
            <a:r>
              <a:rPr lang="en-US" dirty="0" smtClean="0"/>
              <a:t>Even more space-effective than multilevel</a:t>
            </a:r>
          </a:p>
          <a:p>
            <a:r>
              <a:rPr lang="en-US" dirty="0" smtClean="0"/>
              <a:t>Downsides?</a:t>
            </a:r>
          </a:p>
          <a:p>
            <a:pPr lvl="1"/>
            <a:r>
              <a:rPr lang="en-US" dirty="0" smtClean="0"/>
              <a:t>Lookup time may be even longer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3E14-0C01-8344-985B-A238B900817F}" type="datetime1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12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72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aramond"/>
                <a:ea typeface="MS PGothic" charset="0"/>
                <a:cs typeface="Garamond"/>
              </a:rPr>
              <a:t>Inverted Page Table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Helvetica" charset="0"/>
                <a:ea typeface="MS PGothic" charset="0"/>
              </a:rPr>
              <a:t>Rather than each process having a page table and keeping track of all possible logical pages, track all physical pages</a:t>
            </a:r>
          </a:p>
          <a:p>
            <a:r>
              <a:rPr lang="en-US" dirty="0">
                <a:latin typeface="Helvetica" charset="0"/>
                <a:ea typeface="MS PGothic" charset="0"/>
              </a:rPr>
              <a:t>One entry for each real page of memory</a:t>
            </a:r>
          </a:p>
          <a:p>
            <a:r>
              <a:rPr lang="en-US" dirty="0">
                <a:latin typeface="Helvetica" charset="0"/>
                <a:ea typeface="MS PGothic" charset="0"/>
              </a:rPr>
              <a:t>Entry consists of the virtual address of the page stored in that real memory location, with information about the process that owns that page</a:t>
            </a:r>
          </a:p>
          <a:p>
            <a:r>
              <a:rPr lang="en-US" dirty="0">
                <a:latin typeface="Helvetica" charset="0"/>
                <a:ea typeface="MS PGothic" charset="0"/>
              </a:rPr>
              <a:t>Decreases memory needed to store each page table, but increases time needed to search the table when a page reference occurs</a:t>
            </a:r>
          </a:p>
          <a:p>
            <a:r>
              <a:rPr lang="en-US" dirty="0">
                <a:latin typeface="Helvetica" charset="0"/>
                <a:ea typeface="MS PGothic" charset="0"/>
              </a:rPr>
              <a:t>Use hash table to limit the search to one — or at most a few — page-table entries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TLB can accelerate access</a:t>
            </a:r>
          </a:p>
          <a:p>
            <a:r>
              <a:rPr lang="en-US" dirty="0">
                <a:latin typeface="Helvetica" charset="0"/>
                <a:ea typeface="MS PGothic" charset="0"/>
              </a:rPr>
              <a:t>But how to implement shared memory?</a:t>
            </a:r>
          </a:p>
          <a:p>
            <a:pPr lvl="1"/>
            <a:r>
              <a:rPr lang="en-US" dirty="0">
                <a:latin typeface="Helvetica" charset="0"/>
                <a:ea typeface="MS PGothic" charset="0"/>
              </a:rPr>
              <a:t>One mapping of a virtual address to the shared physical address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A0BC-F7A2-CC47-9E82-8519A78297D8}" type="datetime1">
              <a:rPr lang="en-US" smtClean="0"/>
              <a:t>3/30/18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12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62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aramond"/>
                <a:ea typeface="MS PGothic" charset="0"/>
                <a:cs typeface="Garamond"/>
              </a:rPr>
              <a:t>Inverted Page Table Architecture</a:t>
            </a:r>
            <a:endParaRPr lang="en-US" sz="2400" dirty="0">
              <a:latin typeface="Garamond"/>
              <a:ea typeface="MS PGothic" charset="0"/>
              <a:cs typeface="Garamond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87D4-F8FE-E844-8A16-6D45F649C4EA}" type="datetime1">
              <a:rPr lang="en-US" smtClean="0"/>
              <a:t>3/30/18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12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733E-2813-BD40-9E9A-9C3DDCF59C7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2467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1274763"/>
            <a:ext cx="6057900" cy="41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654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Virtual memory performance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Address translation accesses memory to get PTE </a:t>
            </a:r>
            <a:r>
              <a:rPr lang="en-US">
                <a:latin typeface="Arial" charset="0"/>
                <a:sym typeface="Wingdings" charset="0"/>
              </a:rPr>
              <a:t> every memory access twice as long</a:t>
            </a:r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Solution: store recently used translations</a:t>
            </a:r>
          </a:p>
          <a:p>
            <a:pPr lvl="1"/>
            <a:r>
              <a:rPr lang="en-US">
                <a:solidFill>
                  <a:srgbClr val="0000FF"/>
                </a:solidFill>
                <a:latin typeface="Arial" charset="0"/>
              </a:rPr>
              <a:t>Translation lookaside buffer (TLB)</a:t>
            </a:r>
            <a:r>
              <a:rPr lang="en-US">
                <a:latin typeface="Arial" charset="0"/>
              </a:rPr>
              <a:t>: a cache for page table entries</a:t>
            </a:r>
          </a:p>
          <a:p>
            <a:pPr lvl="2"/>
            <a:r>
              <a:rPr lang="en-US">
                <a:latin typeface="Arial" charset="0"/>
              </a:rPr>
              <a:t>“Tag” is the virtual page #</a:t>
            </a:r>
          </a:p>
          <a:p>
            <a:pPr lvl="2"/>
            <a:r>
              <a:rPr lang="en-US">
                <a:latin typeface="Arial" charset="0"/>
              </a:rPr>
              <a:t>TLB small </a:t>
            </a:r>
            <a:r>
              <a:rPr lang="en-US">
                <a:latin typeface="Arial" charset="0"/>
                <a:sym typeface="Wingdings" charset="0"/>
              </a:rPr>
              <a:t> </a:t>
            </a:r>
            <a:r>
              <a:rPr lang="en-US">
                <a:latin typeface="Arial" charset="0"/>
              </a:rPr>
              <a:t>often fully associative</a:t>
            </a:r>
          </a:p>
          <a:p>
            <a:pPr lvl="2"/>
            <a:r>
              <a:rPr lang="en-US">
                <a:latin typeface="Arial" charset="0"/>
              </a:rPr>
              <a:t>TLB entry also contains valid bit (for that translation); reference &amp; dirty bits (for the page itself!)</a:t>
            </a:r>
          </a:p>
        </p:txBody>
      </p:sp>
      <p:sp>
        <p:nvSpPr>
          <p:cNvPr id="6861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4697ED6-41AB-2F4E-ACD6-9FF371365EE1}" type="datetime1">
              <a:rPr lang="en-US" sz="1200" smtClean="0">
                <a:latin typeface="Garamond" charset="0"/>
              </a:rPr>
              <a:t>3/30/18</a:t>
            </a:fld>
            <a:endParaRPr lang="en-US" sz="1200">
              <a:latin typeface="Garamond" charset="0"/>
            </a:endParaRPr>
          </a:p>
        </p:txBody>
      </p:sp>
      <p:sp>
        <p:nvSpPr>
          <p:cNvPr id="686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9CC071A-35FA-0042-ADB9-CE1D3CB2D2E2}" type="slidenum">
              <a:rPr lang="en-US" sz="1200">
                <a:latin typeface="Garamond" charset="0"/>
              </a:rPr>
              <a:pPr eaLnBrk="1" hangingPunct="1"/>
              <a:t>29</a:t>
            </a:fld>
            <a:endParaRPr lang="en-US" sz="1200">
              <a:latin typeface="Garamond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en-US" smtClean="0"/>
              <a:t>Operating Systems: Lecture 12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8861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Growing memory regions independently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359" b="-359"/>
          <a:stretch>
            <a:fillRect/>
          </a:stretch>
        </p:blipFill>
        <p:spPr>
          <a:xfrm>
            <a:off x="457200" y="1143001"/>
            <a:ext cx="8229600" cy="3809999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5181600"/>
            <a:ext cx="8229600" cy="94932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How can these regions grow independently?</a:t>
            </a:r>
          </a:p>
          <a:p>
            <a:r>
              <a:rPr lang="en-US" dirty="0" smtClean="0"/>
              <a:t>Each needs own space!</a:t>
            </a:r>
            <a:r>
              <a:rPr lang="en-US" dirty="0"/>
              <a:t> </a:t>
            </a:r>
            <a:r>
              <a:rPr lang="en-US" dirty="0" smtClean="0">
                <a:sym typeface="Wingdings"/>
              </a:rPr>
              <a:t> segmentation/paging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28C7-EC64-2D44-A0C2-0EE77CEEBAC8}" type="datetime1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14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459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3" name="Group 2"/>
          <p:cNvGrpSpPr>
            <a:grpSpLocks/>
          </p:cNvGrpSpPr>
          <p:nvPr/>
        </p:nvGrpSpPr>
        <p:grpSpPr bwMode="auto">
          <a:xfrm>
            <a:off x="2190750" y="1009650"/>
            <a:ext cx="1252538" cy="1847850"/>
            <a:chOff x="1338" y="556"/>
            <a:chExt cx="789" cy="1164"/>
          </a:xfrm>
        </p:grpSpPr>
        <p:sp>
          <p:nvSpPr>
            <p:cNvPr id="64583" name="Text Box 3"/>
            <p:cNvSpPr txBox="1">
              <a:spLocks noChangeArrowheads="1"/>
            </p:cNvSpPr>
            <p:nvPr/>
          </p:nvSpPr>
          <p:spPr bwMode="auto">
            <a:xfrm>
              <a:off x="1338" y="556"/>
              <a:ext cx="789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tabLst>
                  <a:tab pos="0" algn="l"/>
                  <a:tab pos="914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ts val="1700"/>
                </a:lnSpc>
              </a:pPr>
              <a:r>
                <a:rPr lang="en-US" sz="1400" b="1"/>
                <a:t>Physical</a:t>
              </a:r>
            </a:p>
            <a:p>
              <a:pPr algn="ctr" eaLnBrk="1" hangingPunct="1">
                <a:lnSpc>
                  <a:spcPts val="1700"/>
                </a:lnSpc>
              </a:pPr>
              <a:r>
                <a:rPr lang="en-US" sz="1400" b="1"/>
                <a:t>Memory Space</a:t>
              </a:r>
            </a:p>
          </p:txBody>
        </p:sp>
        <p:sp>
          <p:nvSpPr>
            <p:cNvPr id="64584" name="Freeform 4"/>
            <p:cNvSpPr>
              <a:spLocks/>
            </p:cNvSpPr>
            <p:nvPr/>
          </p:nvSpPr>
          <p:spPr bwMode="auto">
            <a:xfrm>
              <a:off x="1478" y="960"/>
              <a:ext cx="424" cy="184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85" name="Freeform 5"/>
            <p:cNvSpPr>
              <a:spLocks/>
            </p:cNvSpPr>
            <p:nvPr/>
          </p:nvSpPr>
          <p:spPr bwMode="auto">
            <a:xfrm>
              <a:off x="1478" y="1152"/>
              <a:ext cx="424" cy="184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86" name="Freeform 6"/>
            <p:cNvSpPr>
              <a:spLocks/>
            </p:cNvSpPr>
            <p:nvPr/>
          </p:nvSpPr>
          <p:spPr bwMode="auto">
            <a:xfrm>
              <a:off x="1478" y="1344"/>
              <a:ext cx="424" cy="184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87" name="Freeform 7"/>
            <p:cNvSpPr>
              <a:spLocks/>
            </p:cNvSpPr>
            <p:nvPr/>
          </p:nvSpPr>
          <p:spPr bwMode="auto">
            <a:xfrm>
              <a:off x="1478" y="1536"/>
              <a:ext cx="424" cy="184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0 h 10000"/>
                <a:gd name="T6" fmla="*/ 0 w 10000"/>
                <a:gd name="T7" fmla="*/ 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1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4800" y="5181600"/>
            <a:ext cx="8572500" cy="1039813"/>
          </a:xfrm>
        </p:spPr>
        <p:txBody>
          <a:bodyPr lIns="63500" tIns="25400" rIns="63500" bIns="25400">
            <a:spAutoFit/>
          </a:bodyPr>
          <a:lstStyle/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en-US" sz="2400">
                <a:latin typeface="Arial" charset="0"/>
              </a:rPr>
              <a:t>Page table maps virtual page numbers to physical frames (“PTE” = Page Table Entry)</a:t>
            </a:r>
          </a:p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en-US" sz="2400">
                <a:latin typeface="Arial" charset="0"/>
              </a:rPr>
              <a:t>Virtual memory =&gt; treat memory </a:t>
            </a:r>
            <a:r>
              <a:rPr lang="en-US" sz="2400">
                <a:latin typeface="Arial" charset="0"/>
                <a:sym typeface="Symbol" charset="0"/>
              </a:rPr>
              <a:t></a:t>
            </a:r>
            <a:r>
              <a:rPr lang="en-US" sz="2400">
                <a:latin typeface="Arial" charset="0"/>
              </a:rPr>
              <a:t> cache for disk</a:t>
            </a:r>
          </a:p>
        </p:txBody>
      </p:sp>
      <p:sp>
        <p:nvSpPr>
          <p:cNvPr id="64515" name="Rectangle 9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5749925" cy="368300"/>
          </a:xfrm>
        </p:spPr>
        <p:txBody>
          <a:bodyPr/>
          <a:lstStyle/>
          <a:p>
            <a:r>
              <a:rPr lang="en-US">
                <a:latin typeface="Garamond" charset="0"/>
              </a:rPr>
              <a:t>Details of Page Table</a:t>
            </a:r>
          </a:p>
        </p:txBody>
      </p:sp>
      <p:grpSp>
        <p:nvGrpSpPr>
          <p:cNvPr id="64516" name="Group 10"/>
          <p:cNvGrpSpPr>
            <a:grpSpLocks/>
          </p:cNvGrpSpPr>
          <p:nvPr/>
        </p:nvGrpSpPr>
        <p:grpSpPr bwMode="auto">
          <a:xfrm>
            <a:off x="2955925" y="1358900"/>
            <a:ext cx="6024563" cy="3789363"/>
            <a:chOff x="1872" y="1536"/>
            <a:chExt cx="3795" cy="2387"/>
          </a:xfrm>
        </p:grpSpPr>
        <p:sp>
          <p:nvSpPr>
            <p:cNvPr id="64542" name="Rectangle 11"/>
            <p:cNvSpPr>
              <a:spLocks noChangeArrowheads="1"/>
            </p:cNvSpPr>
            <p:nvPr/>
          </p:nvSpPr>
          <p:spPr bwMode="auto">
            <a:xfrm>
              <a:off x="2304" y="1536"/>
              <a:ext cx="114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b="1">
                  <a:solidFill>
                    <a:schemeClr val="accent2"/>
                  </a:solidFill>
                </a:rPr>
                <a:t>Virtual Address</a:t>
              </a:r>
            </a:p>
          </p:txBody>
        </p:sp>
        <p:sp>
          <p:nvSpPr>
            <p:cNvPr id="64543" name="Line 12"/>
            <p:cNvSpPr>
              <a:spLocks noChangeShapeType="1"/>
            </p:cNvSpPr>
            <p:nvPr/>
          </p:nvSpPr>
          <p:spPr bwMode="auto">
            <a:xfrm>
              <a:off x="3068" y="2316"/>
              <a:ext cx="0" cy="8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4" name="Line 13"/>
            <p:cNvSpPr>
              <a:spLocks noChangeShapeType="1"/>
            </p:cNvSpPr>
            <p:nvPr/>
          </p:nvSpPr>
          <p:spPr bwMode="auto">
            <a:xfrm>
              <a:off x="4124" y="2316"/>
              <a:ext cx="0" cy="8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5" name="Line 14"/>
            <p:cNvSpPr>
              <a:spLocks noChangeShapeType="1"/>
            </p:cNvSpPr>
            <p:nvPr/>
          </p:nvSpPr>
          <p:spPr bwMode="auto">
            <a:xfrm>
              <a:off x="3076" y="2508"/>
              <a:ext cx="10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6" name="Line 15"/>
            <p:cNvSpPr>
              <a:spLocks noChangeShapeType="1"/>
            </p:cNvSpPr>
            <p:nvPr/>
          </p:nvSpPr>
          <p:spPr bwMode="auto">
            <a:xfrm>
              <a:off x="3076" y="2692"/>
              <a:ext cx="10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7" name="Line 16"/>
            <p:cNvSpPr>
              <a:spLocks noChangeShapeType="1"/>
            </p:cNvSpPr>
            <p:nvPr/>
          </p:nvSpPr>
          <p:spPr bwMode="auto">
            <a:xfrm>
              <a:off x="3076" y="2908"/>
              <a:ext cx="10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8" name="Line 17"/>
            <p:cNvSpPr>
              <a:spLocks noChangeShapeType="1"/>
            </p:cNvSpPr>
            <p:nvPr/>
          </p:nvSpPr>
          <p:spPr bwMode="auto">
            <a:xfrm>
              <a:off x="3076" y="3052"/>
              <a:ext cx="10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9" name="Line 18"/>
            <p:cNvSpPr>
              <a:spLocks noChangeShapeType="1"/>
            </p:cNvSpPr>
            <p:nvPr/>
          </p:nvSpPr>
          <p:spPr bwMode="auto">
            <a:xfrm>
              <a:off x="3276" y="2516"/>
              <a:ext cx="0" cy="504"/>
            </a:xfrm>
            <a:prstGeom prst="line">
              <a:avLst/>
            </a:prstGeom>
            <a:noFill/>
            <a:ln w="25400">
              <a:pattFill prst="dkUpDiag">
                <a:fgClr>
                  <a:schemeClr val="tx1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0" name="Line 19"/>
            <p:cNvSpPr>
              <a:spLocks noChangeShapeType="1"/>
            </p:cNvSpPr>
            <p:nvPr/>
          </p:nvSpPr>
          <p:spPr bwMode="auto">
            <a:xfrm>
              <a:off x="3708" y="2516"/>
              <a:ext cx="0" cy="504"/>
            </a:xfrm>
            <a:prstGeom prst="line">
              <a:avLst/>
            </a:prstGeom>
            <a:noFill/>
            <a:ln w="25400">
              <a:pattFill prst="dkUpDiag">
                <a:fgClr>
                  <a:schemeClr val="tx1"/>
                </a:fgClr>
                <a:bgClr>
                  <a:schemeClr val="bg1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1" name="Rectangle 20"/>
            <p:cNvSpPr>
              <a:spLocks noChangeArrowheads="1"/>
            </p:cNvSpPr>
            <p:nvPr/>
          </p:nvSpPr>
          <p:spPr bwMode="auto">
            <a:xfrm>
              <a:off x="3152" y="2280"/>
              <a:ext cx="840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b="1" i="1"/>
                <a:t>Page Table</a:t>
              </a:r>
            </a:p>
          </p:txBody>
        </p:sp>
        <p:sp>
          <p:nvSpPr>
            <p:cNvPr id="64552" name="Line 21"/>
            <p:cNvSpPr>
              <a:spLocks noChangeShapeType="1"/>
            </p:cNvSpPr>
            <p:nvPr/>
          </p:nvSpPr>
          <p:spPr bwMode="auto">
            <a:xfrm>
              <a:off x="2708" y="2060"/>
              <a:ext cx="0" cy="6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3" name="Line 22"/>
            <p:cNvSpPr>
              <a:spLocks noChangeShapeType="1"/>
            </p:cNvSpPr>
            <p:nvPr/>
          </p:nvSpPr>
          <p:spPr bwMode="auto">
            <a:xfrm>
              <a:off x="2716" y="2764"/>
              <a:ext cx="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4" name="Rectangle 23"/>
            <p:cNvSpPr>
              <a:spLocks noChangeArrowheads="1"/>
            </p:cNvSpPr>
            <p:nvPr/>
          </p:nvSpPr>
          <p:spPr bwMode="auto">
            <a:xfrm>
              <a:off x="2496" y="2768"/>
              <a:ext cx="424" cy="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/>
                <a:t>index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/>
                <a:t>into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/>
                <a:t>page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/>
                <a:t>table</a:t>
              </a:r>
            </a:p>
          </p:txBody>
        </p:sp>
        <p:sp>
          <p:nvSpPr>
            <p:cNvPr id="64555" name="Rectangle 24"/>
            <p:cNvSpPr>
              <a:spLocks noChangeArrowheads="1"/>
            </p:cNvSpPr>
            <p:nvPr/>
          </p:nvSpPr>
          <p:spPr bwMode="auto">
            <a:xfrm>
              <a:off x="1872" y="2424"/>
              <a:ext cx="816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/>
                <a:t>Page Table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/>
                <a:t>Base Reg</a:t>
              </a:r>
            </a:p>
          </p:txBody>
        </p:sp>
        <p:sp>
          <p:nvSpPr>
            <p:cNvPr id="64556" name="Line 25"/>
            <p:cNvSpPr>
              <a:spLocks noChangeShapeType="1"/>
            </p:cNvSpPr>
            <p:nvPr/>
          </p:nvSpPr>
          <p:spPr bwMode="auto">
            <a:xfrm>
              <a:off x="2612" y="2596"/>
              <a:ext cx="44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7" name="Rectangle 26"/>
            <p:cNvSpPr>
              <a:spLocks noChangeArrowheads="1"/>
            </p:cNvSpPr>
            <p:nvPr/>
          </p:nvSpPr>
          <p:spPr bwMode="auto">
            <a:xfrm>
              <a:off x="3080" y="2712"/>
              <a:ext cx="176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b="1"/>
                <a:t>V</a:t>
              </a:r>
            </a:p>
          </p:txBody>
        </p:sp>
        <p:sp>
          <p:nvSpPr>
            <p:cNvPr id="64558" name="Rectangle 27"/>
            <p:cNvSpPr>
              <a:spLocks noChangeArrowheads="1"/>
            </p:cNvSpPr>
            <p:nvPr/>
          </p:nvSpPr>
          <p:spPr bwMode="auto">
            <a:xfrm>
              <a:off x="3280" y="2656"/>
              <a:ext cx="471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400" b="1"/>
                <a:t>Access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US" sz="1400" b="1"/>
                <a:t>Rights</a:t>
              </a:r>
            </a:p>
          </p:txBody>
        </p:sp>
        <p:sp>
          <p:nvSpPr>
            <p:cNvPr id="64559" name="Rectangle 28"/>
            <p:cNvSpPr>
              <a:spLocks noChangeArrowheads="1"/>
            </p:cNvSpPr>
            <p:nvPr/>
          </p:nvSpPr>
          <p:spPr bwMode="auto">
            <a:xfrm>
              <a:off x="3784" y="2728"/>
              <a:ext cx="280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b="1">
                  <a:solidFill>
                    <a:schemeClr val="accent1"/>
                  </a:solidFill>
                </a:rPr>
                <a:t>PA</a:t>
              </a:r>
              <a:endParaRPr lang="en-US" b="1">
                <a:solidFill>
                  <a:schemeClr val="bg2"/>
                </a:solidFill>
              </a:endParaRPr>
            </a:p>
          </p:txBody>
        </p:sp>
        <p:grpSp>
          <p:nvGrpSpPr>
            <p:cNvPr id="64560" name="Group 29"/>
            <p:cNvGrpSpPr>
              <a:grpSpLocks/>
            </p:cNvGrpSpPr>
            <p:nvPr/>
          </p:nvGrpSpPr>
          <p:grpSpPr bwMode="auto">
            <a:xfrm>
              <a:off x="2412" y="1712"/>
              <a:ext cx="1600" cy="452"/>
              <a:chOff x="2556" y="1712"/>
              <a:chExt cx="1600" cy="452"/>
            </a:xfrm>
          </p:grpSpPr>
          <p:sp>
            <p:nvSpPr>
              <p:cNvPr id="64575" name="Rectangle 30"/>
              <p:cNvSpPr>
                <a:spLocks noChangeArrowheads="1"/>
              </p:cNvSpPr>
              <p:nvPr/>
            </p:nvSpPr>
            <p:spPr bwMode="auto">
              <a:xfrm>
                <a:off x="2556" y="1868"/>
                <a:ext cx="1600" cy="17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>
                  <a:lnSpc>
                    <a:spcPct val="9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0"/>
                  <a:buChar char="n"/>
                </a:pPr>
                <a:endParaRPr lang="en-US"/>
              </a:p>
            </p:txBody>
          </p:sp>
          <p:sp>
            <p:nvSpPr>
              <p:cNvPr id="64576" name="Rectangle 31"/>
              <p:cNvSpPr>
                <a:spLocks noChangeArrowheads="1"/>
              </p:cNvSpPr>
              <p:nvPr/>
            </p:nvSpPr>
            <p:spPr bwMode="auto">
              <a:xfrm>
                <a:off x="2560" y="1880"/>
                <a:ext cx="808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eaLnBrk="0" hangingPunct="0">
                  <a:lnSpc>
                    <a:spcPct val="85000"/>
                  </a:lnSpc>
                </a:pPr>
                <a:r>
                  <a:rPr lang="en-US" b="1">
                    <a:solidFill>
                      <a:schemeClr val="accent1"/>
                    </a:solidFill>
                  </a:rPr>
                  <a:t>V page no.</a:t>
                </a:r>
              </a:p>
            </p:txBody>
          </p:sp>
          <p:sp>
            <p:nvSpPr>
              <p:cNvPr id="64577" name="Rectangle 32"/>
              <p:cNvSpPr>
                <a:spLocks noChangeArrowheads="1"/>
              </p:cNvSpPr>
              <p:nvPr/>
            </p:nvSpPr>
            <p:spPr bwMode="auto">
              <a:xfrm>
                <a:off x="3648" y="1880"/>
                <a:ext cx="472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eaLnBrk="0" hangingPunct="0">
                  <a:lnSpc>
                    <a:spcPct val="85000"/>
                  </a:lnSpc>
                </a:pPr>
                <a:r>
                  <a:rPr lang="en-US" b="1"/>
                  <a:t>offset</a:t>
                </a:r>
              </a:p>
            </p:txBody>
          </p:sp>
          <p:sp>
            <p:nvSpPr>
              <p:cNvPr id="64578" name="Line 33"/>
              <p:cNvSpPr>
                <a:spLocks noChangeShapeType="1"/>
              </p:cNvSpPr>
              <p:nvPr/>
            </p:nvSpPr>
            <p:spPr bwMode="auto">
              <a:xfrm>
                <a:off x="3492" y="1868"/>
                <a:ext cx="0" cy="1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79" name="Rectangle 34"/>
              <p:cNvSpPr>
                <a:spLocks noChangeArrowheads="1"/>
              </p:cNvSpPr>
              <p:nvPr/>
            </p:nvSpPr>
            <p:spPr bwMode="auto">
              <a:xfrm>
                <a:off x="3712" y="1712"/>
                <a:ext cx="240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eaLnBrk="0" hangingPunct="0">
                  <a:lnSpc>
                    <a:spcPct val="85000"/>
                  </a:lnSpc>
                </a:pPr>
                <a:r>
                  <a:rPr lang="en-US" b="1"/>
                  <a:t>12</a:t>
                </a:r>
              </a:p>
            </p:txBody>
          </p:sp>
          <p:sp>
            <p:nvSpPr>
              <p:cNvPr id="64580" name="Line 35"/>
              <p:cNvSpPr>
                <a:spLocks noChangeShapeType="1"/>
              </p:cNvSpPr>
              <p:nvPr/>
            </p:nvSpPr>
            <p:spPr bwMode="auto">
              <a:xfrm>
                <a:off x="3932" y="1780"/>
                <a:ext cx="22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81" name="Line 36"/>
              <p:cNvSpPr>
                <a:spLocks noChangeShapeType="1"/>
              </p:cNvSpPr>
              <p:nvPr/>
            </p:nvSpPr>
            <p:spPr bwMode="auto">
              <a:xfrm flipH="1">
                <a:off x="3484" y="1788"/>
                <a:ext cx="2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82" name="Line 37"/>
              <p:cNvSpPr>
                <a:spLocks noChangeShapeType="1"/>
              </p:cNvSpPr>
              <p:nvPr/>
            </p:nvSpPr>
            <p:spPr bwMode="auto">
              <a:xfrm>
                <a:off x="3828" y="2052"/>
                <a:ext cx="0" cy="11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4561" name="Line 38"/>
            <p:cNvSpPr>
              <a:spLocks noChangeShapeType="1"/>
            </p:cNvSpPr>
            <p:nvPr/>
          </p:nvSpPr>
          <p:spPr bwMode="auto">
            <a:xfrm flipV="1">
              <a:off x="3692" y="2160"/>
              <a:ext cx="1588" cy="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62" name="Line 39"/>
            <p:cNvSpPr>
              <a:spLocks noChangeShapeType="1"/>
            </p:cNvSpPr>
            <p:nvPr/>
          </p:nvSpPr>
          <p:spPr bwMode="auto">
            <a:xfrm>
              <a:off x="5280" y="2160"/>
              <a:ext cx="0" cy="11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63" name="Rectangle 40"/>
            <p:cNvSpPr>
              <a:spLocks noChangeArrowheads="1"/>
            </p:cNvSpPr>
            <p:nvPr/>
          </p:nvSpPr>
          <p:spPr bwMode="auto">
            <a:xfrm>
              <a:off x="3132" y="3152"/>
              <a:ext cx="896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/>
                <a:t>table located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/>
                <a:t>in physical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/>
                <a:t>memory</a:t>
              </a:r>
            </a:p>
          </p:txBody>
        </p:sp>
        <p:grpSp>
          <p:nvGrpSpPr>
            <p:cNvPr id="64564" name="Group 41"/>
            <p:cNvGrpSpPr>
              <a:grpSpLocks/>
            </p:cNvGrpSpPr>
            <p:nvPr/>
          </p:nvGrpSpPr>
          <p:grpSpPr bwMode="auto">
            <a:xfrm>
              <a:off x="4057" y="3316"/>
              <a:ext cx="1610" cy="374"/>
              <a:chOff x="3984" y="3708"/>
              <a:chExt cx="1610" cy="374"/>
            </a:xfrm>
          </p:grpSpPr>
          <p:sp>
            <p:nvSpPr>
              <p:cNvPr id="64567" name="Rectangle 42"/>
              <p:cNvSpPr>
                <a:spLocks noChangeArrowheads="1"/>
              </p:cNvSpPr>
              <p:nvPr/>
            </p:nvSpPr>
            <p:spPr bwMode="auto">
              <a:xfrm>
                <a:off x="3984" y="3708"/>
                <a:ext cx="1600" cy="17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>
                  <a:lnSpc>
                    <a:spcPct val="9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charset="0"/>
                  <a:buChar char="n"/>
                </a:pPr>
                <a:endParaRPr lang="en-US"/>
              </a:p>
            </p:txBody>
          </p:sp>
          <p:sp>
            <p:nvSpPr>
              <p:cNvPr id="64568" name="Rectangle 43"/>
              <p:cNvSpPr>
                <a:spLocks noChangeArrowheads="1"/>
              </p:cNvSpPr>
              <p:nvPr/>
            </p:nvSpPr>
            <p:spPr bwMode="auto">
              <a:xfrm>
                <a:off x="3988" y="3720"/>
                <a:ext cx="808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eaLnBrk="0" hangingPunct="0">
                  <a:lnSpc>
                    <a:spcPct val="85000"/>
                  </a:lnSpc>
                </a:pPr>
                <a:r>
                  <a:rPr lang="en-US" b="1">
                    <a:solidFill>
                      <a:schemeClr val="accent1"/>
                    </a:solidFill>
                  </a:rPr>
                  <a:t>P page no.</a:t>
                </a:r>
              </a:p>
            </p:txBody>
          </p:sp>
          <p:sp>
            <p:nvSpPr>
              <p:cNvPr id="64569" name="Rectangle 44"/>
              <p:cNvSpPr>
                <a:spLocks noChangeArrowheads="1"/>
              </p:cNvSpPr>
              <p:nvPr/>
            </p:nvSpPr>
            <p:spPr bwMode="auto">
              <a:xfrm>
                <a:off x="5076" y="3720"/>
                <a:ext cx="472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eaLnBrk="0" hangingPunct="0">
                  <a:lnSpc>
                    <a:spcPct val="85000"/>
                  </a:lnSpc>
                </a:pPr>
                <a:r>
                  <a:rPr lang="en-US" b="1"/>
                  <a:t>offset</a:t>
                </a:r>
              </a:p>
            </p:txBody>
          </p:sp>
          <p:sp>
            <p:nvSpPr>
              <p:cNvPr id="64570" name="Line 45"/>
              <p:cNvSpPr>
                <a:spLocks noChangeShapeType="1"/>
              </p:cNvSpPr>
              <p:nvPr/>
            </p:nvSpPr>
            <p:spPr bwMode="auto">
              <a:xfrm>
                <a:off x="4920" y="3708"/>
                <a:ext cx="0" cy="1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4571" name="Group 46"/>
              <p:cNvGrpSpPr>
                <a:grpSpLocks/>
              </p:cNvGrpSpPr>
              <p:nvPr/>
            </p:nvGrpSpPr>
            <p:grpSpPr bwMode="auto">
              <a:xfrm>
                <a:off x="4922" y="3903"/>
                <a:ext cx="672" cy="179"/>
                <a:chOff x="4912" y="3552"/>
                <a:chExt cx="672" cy="179"/>
              </a:xfrm>
            </p:grpSpPr>
            <p:sp>
              <p:nvSpPr>
                <p:cNvPr id="64572" name="Rectangle 47"/>
                <p:cNvSpPr>
                  <a:spLocks noChangeArrowheads="1"/>
                </p:cNvSpPr>
                <p:nvPr/>
              </p:nvSpPr>
              <p:spPr bwMode="auto">
                <a:xfrm>
                  <a:off x="5140" y="3552"/>
                  <a:ext cx="240" cy="1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3500" tIns="25400" rIns="63500" bIns="25400">
                  <a:spAutoFit/>
                </a:bodyPr>
                <a:lstStyle/>
                <a:p>
                  <a:pPr eaLnBrk="0" hangingPunct="0">
                    <a:lnSpc>
                      <a:spcPct val="85000"/>
                    </a:lnSpc>
                  </a:pPr>
                  <a:r>
                    <a:rPr lang="en-US" b="1"/>
                    <a:t>12</a:t>
                  </a:r>
                </a:p>
              </p:txBody>
            </p:sp>
            <p:sp>
              <p:nvSpPr>
                <p:cNvPr id="64573" name="Line 48"/>
                <p:cNvSpPr>
                  <a:spLocks noChangeShapeType="1"/>
                </p:cNvSpPr>
                <p:nvPr/>
              </p:nvSpPr>
              <p:spPr bwMode="auto">
                <a:xfrm>
                  <a:off x="5360" y="3620"/>
                  <a:ext cx="22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574" name="Line 49"/>
                <p:cNvSpPr>
                  <a:spLocks noChangeShapeType="1"/>
                </p:cNvSpPr>
                <p:nvPr/>
              </p:nvSpPr>
              <p:spPr bwMode="auto">
                <a:xfrm flipH="1">
                  <a:off x="4912" y="3628"/>
                  <a:ext cx="27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4565" name="Freeform 50"/>
            <p:cNvSpPr>
              <a:spLocks/>
            </p:cNvSpPr>
            <p:nvPr/>
          </p:nvSpPr>
          <p:spPr bwMode="auto">
            <a:xfrm>
              <a:off x="4128" y="2784"/>
              <a:ext cx="384" cy="528"/>
            </a:xfrm>
            <a:custGeom>
              <a:avLst/>
              <a:gdLst>
                <a:gd name="T0" fmla="*/ 0 w 384"/>
                <a:gd name="T1" fmla="*/ 0 h 528"/>
                <a:gd name="T2" fmla="*/ 384 w 384"/>
                <a:gd name="T3" fmla="*/ 0 h 528"/>
                <a:gd name="T4" fmla="*/ 384 w 384"/>
                <a:gd name="T5" fmla="*/ 528 h 528"/>
                <a:gd name="T6" fmla="*/ 0 60000 65536"/>
                <a:gd name="T7" fmla="*/ 0 60000 65536"/>
                <a:gd name="T8" fmla="*/ 0 60000 65536"/>
                <a:gd name="T9" fmla="*/ 0 w 384"/>
                <a:gd name="T10" fmla="*/ 0 h 528"/>
                <a:gd name="T11" fmla="*/ 384 w 384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528">
                  <a:moveTo>
                    <a:pt x="0" y="0"/>
                  </a:moveTo>
                  <a:lnTo>
                    <a:pt x="384" y="0"/>
                  </a:lnTo>
                  <a:lnTo>
                    <a:pt x="384" y="528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66" name="Rectangle 51"/>
            <p:cNvSpPr>
              <a:spLocks noChangeArrowheads="1"/>
            </p:cNvSpPr>
            <p:nvPr/>
          </p:nvSpPr>
          <p:spPr bwMode="auto">
            <a:xfrm>
              <a:off x="4272" y="3744"/>
              <a:ext cx="1280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b="1">
                  <a:solidFill>
                    <a:schemeClr val="accent2"/>
                  </a:solidFill>
                </a:rPr>
                <a:t>Physical Address</a:t>
              </a:r>
            </a:p>
          </p:txBody>
        </p:sp>
      </p:grpSp>
      <p:sp>
        <p:nvSpPr>
          <p:cNvPr id="64517" name="Line 52"/>
          <p:cNvSpPr>
            <a:spLocks noChangeShapeType="1"/>
          </p:cNvSpPr>
          <p:nvPr/>
        </p:nvSpPr>
        <p:spPr bwMode="auto">
          <a:xfrm rot="10800000" flipH="1">
            <a:off x="1531938" y="2095500"/>
            <a:ext cx="901700" cy="1841500"/>
          </a:xfrm>
          <a:prstGeom prst="line">
            <a:avLst/>
          </a:prstGeom>
          <a:noFill/>
          <a:ln w="38100">
            <a:solidFill>
              <a:srgbClr val="053DE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8" name="Text Box 53"/>
          <p:cNvSpPr txBox="1">
            <a:spLocks noChangeArrowheads="1"/>
          </p:cNvSpPr>
          <p:nvPr/>
        </p:nvSpPr>
        <p:spPr bwMode="auto">
          <a:xfrm>
            <a:off x="2509838" y="1993900"/>
            <a:ext cx="5969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00" b="1">
                <a:solidFill>
                  <a:srgbClr val="0000FF"/>
                </a:solidFill>
                <a:latin typeface="Helvetica" charset="0"/>
              </a:rPr>
              <a:t>frame</a:t>
            </a:r>
          </a:p>
        </p:txBody>
      </p:sp>
      <p:sp>
        <p:nvSpPr>
          <p:cNvPr id="64519" name="Line 54"/>
          <p:cNvSpPr>
            <a:spLocks noChangeShapeType="1"/>
          </p:cNvSpPr>
          <p:nvPr/>
        </p:nvSpPr>
        <p:spPr bwMode="auto">
          <a:xfrm>
            <a:off x="1531938" y="2400300"/>
            <a:ext cx="901700" cy="12700"/>
          </a:xfrm>
          <a:prstGeom prst="line">
            <a:avLst/>
          </a:prstGeom>
          <a:noFill/>
          <a:ln w="38100">
            <a:solidFill>
              <a:srgbClr val="053DE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0" name="Text Box 55"/>
          <p:cNvSpPr txBox="1">
            <a:spLocks noChangeArrowheads="1"/>
          </p:cNvSpPr>
          <p:nvPr/>
        </p:nvSpPr>
        <p:spPr bwMode="auto">
          <a:xfrm>
            <a:off x="2509838" y="2286000"/>
            <a:ext cx="5969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00" b="1">
                <a:solidFill>
                  <a:srgbClr val="0000FF"/>
                </a:solidFill>
                <a:latin typeface="Helvetica" charset="0"/>
              </a:rPr>
              <a:t>frame</a:t>
            </a:r>
          </a:p>
        </p:txBody>
      </p:sp>
      <p:sp>
        <p:nvSpPr>
          <p:cNvPr id="64521" name="Line 56"/>
          <p:cNvSpPr>
            <a:spLocks noChangeShapeType="1"/>
          </p:cNvSpPr>
          <p:nvPr/>
        </p:nvSpPr>
        <p:spPr bwMode="auto">
          <a:xfrm rot="10800000" flipH="1">
            <a:off x="1531938" y="2705100"/>
            <a:ext cx="901700" cy="1841500"/>
          </a:xfrm>
          <a:prstGeom prst="line">
            <a:avLst/>
          </a:prstGeom>
          <a:noFill/>
          <a:ln w="38100">
            <a:solidFill>
              <a:srgbClr val="053DE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2" name="Text Box 57"/>
          <p:cNvSpPr txBox="1">
            <a:spLocks noChangeArrowheads="1"/>
          </p:cNvSpPr>
          <p:nvPr/>
        </p:nvSpPr>
        <p:spPr bwMode="auto">
          <a:xfrm>
            <a:off x="2509838" y="2603500"/>
            <a:ext cx="5969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00" b="1">
                <a:solidFill>
                  <a:srgbClr val="0000FF"/>
                </a:solidFill>
                <a:latin typeface="Helvetica" charset="0"/>
              </a:rPr>
              <a:t>frame</a:t>
            </a:r>
          </a:p>
        </p:txBody>
      </p:sp>
      <p:sp>
        <p:nvSpPr>
          <p:cNvPr id="64523" name="Line 58"/>
          <p:cNvSpPr>
            <a:spLocks noChangeShapeType="1"/>
          </p:cNvSpPr>
          <p:nvPr/>
        </p:nvSpPr>
        <p:spPr bwMode="auto">
          <a:xfrm rot="10800000" flipH="1">
            <a:off x="1531938" y="1790700"/>
            <a:ext cx="901700" cy="1308100"/>
          </a:xfrm>
          <a:prstGeom prst="line">
            <a:avLst/>
          </a:prstGeom>
          <a:noFill/>
          <a:ln w="38100">
            <a:solidFill>
              <a:srgbClr val="053DE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4" name="Text Box 59"/>
          <p:cNvSpPr txBox="1">
            <a:spLocks noChangeArrowheads="1"/>
          </p:cNvSpPr>
          <p:nvPr/>
        </p:nvSpPr>
        <p:spPr bwMode="auto">
          <a:xfrm>
            <a:off x="2509838" y="1689100"/>
            <a:ext cx="5969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00" b="1">
                <a:solidFill>
                  <a:srgbClr val="0000FF"/>
                </a:solidFill>
                <a:latin typeface="Helvetica" charset="0"/>
              </a:rPr>
              <a:t>frame</a:t>
            </a:r>
          </a:p>
        </p:txBody>
      </p:sp>
      <p:sp>
        <p:nvSpPr>
          <p:cNvPr id="64525" name="Line 60"/>
          <p:cNvSpPr>
            <a:spLocks noChangeShapeType="1"/>
          </p:cNvSpPr>
          <p:nvPr/>
        </p:nvSpPr>
        <p:spPr bwMode="auto">
          <a:xfrm>
            <a:off x="147638" y="3644900"/>
            <a:ext cx="622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6" name="Text Box 61"/>
          <p:cNvSpPr txBox="1">
            <a:spLocks noChangeArrowheads="1"/>
          </p:cNvSpPr>
          <p:nvPr/>
        </p:nvSpPr>
        <p:spPr bwMode="auto">
          <a:xfrm>
            <a:off x="-80963" y="3683000"/>
            <a:ext cx="800101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300" b="1">
                <a:latin typeface="Helvetica" charset="0"/>
              </a:rPr>
              <a:t>virtual address</a:t>
            </a:r>
          </a:p>
        </p:txBody>
      </p:sp>
      <p:sp>
        <p:nvSpPr>
          <p:cNvPr id="64527" name="Text Box 62"/>
          <p:cNvSpPr txBox="1">
            <a:spLocks noChangeArrowheads="1"/>
          </p:cNvSpPr>
          <p:nvPr/>
        </p:nvSpPr>
        <p:spPr bwMode="auto">
          <a:xfrm>
            <a:off x="720725" y="1073150"/>
            <a:ext cx="9842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1700"/>
              </a:lnSpc>
            </a:pPr>
            <a:r>
              <a:rPr lang="en-US" sz="1400" b="1">
                <a:solidFill>
                  <a:srgbClr val="053DE8"/>
                </a:solidFill>
              </a:rPr>
              <a:t> Page Table</a:t>
            </a:r>
          </a:p>
        </p:txBody>
      </p:sp>
      <p:sp>
        <p:nvSpPr>
          <p:cNvPr id="64528" name="Freeform 63"/>
          <p:cNvSpPr>
            <a:spLocks/>
          </p:cNvSpPr>
          <p:nvPr/>
        </p:nvSpPr>
        <p:spPr bwMode="auto">
          <a:xfrm>
            <a:off x="844550" y="1651000"/>
            <a:ext cx="674688" cy="292100"/>
          </a:xfrm>
          <a:custGeom>
            <a:avLst/>
            <a:gdLst>
              <a:gd name="T0" fmla="*/ 0 w 10000"/>
              <a:gd name="T1" fmla="*/ 0 h 10000"/>
              <a:gd name="T2" fmla="*/ 2147483647 w 10000"/>
              <a:gd name="T3" fmla="*/ 0 h 10000"/>
              <a:gd name="T4" fmla="*/ 2147483647 w 10000"/>
              <a:gd name="T5" fmla="*/ 2147483647 h 10000"/>
              <a:gd name="T6" fmla="*/ 0 w 10000"/>
              <a:gd name="T7" fmla="*/ 2147483647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 w="38100">
            <a:solidFill>
              <a:srgbClr val="053DE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29" name="Freeform 64"/>
          <p:cNvSpPr>
            <a:spLocks/>
          </p:cNvSpPr>
          <p:nvPr/>
        </p:nvSpPr>
        <p:spPr bwMode="auto">
          <a:xfrm>
            <a:off x="844550" y="1955800"/>
            <a:ext cx="674688" cy="292100"/>
          </a:xfrm>
          <a:custGeom>
            <a:avLst/>
            <a:gdLst>
              <a:gd name="T0" fmla="*/ 0 w 10000"/>
              <a:gd name="T1" fmla="*/ 0 h 10000"/>
              <a:gd name="T2" fmla="*/ 2147483647 w 10000"/>
              <a:gd name="T3" fmla="*/ 0 h 10000"/>
              <a:gd name="T4" fmla="*/ 2147483647 w 10000"/>
              <a:gd name="T5" fmla="*/ 2147483647 h 10000"/>
              <a:gd name="T6" fmla="*/ 0 w 10000"/>
              <a:gd name="T7" fmla="*/ 2147483647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 w="38100">
            <a:solidFill>
              <a:srgbClr val="053DE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30" name="Freeform 65"/>
          <p:cNvSpPr>
            <a:spLocks/>
          </p:cNvSpPr>
          <p:nvPr/>
        </p:nvSpPr>
        <p:spPr bwMode="auto">
          <a:xfrm>
            <a:off x="844550" y="2260600"/>
            <a:ext cx="674688" cy="292100"/>
          </a:xfrm>
          <a:custGeom>
            <a:avLst/>
            <a:gdLst>
              <a:gd name="T0" fmla="*/ 0 w 10000"/>
              <a:gd name="T1" fmla="*/ 0 h 10000"/>
              <a:gd name="T2" fmla="*/ 2147483647 w 10000"/>
              <a:gd name="T3" fmla="*/ 0 h 10000"/>
              <a:gd name="T4" fmla="*/ 2147483647 w 10000"/>
              <a:gd name="T5" fmla="*/ 2147483647 h 10000"/>
              <a:gd name="T6" fmla="*/ 0 w 10000"/>
              <a:gd name="T7" fmla="*/ 2147483647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 w="38100">
            <a:solidFill>
              <a:srgbClr val="053DE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31" name="Freeform 66"/>
          <p:cNvSpPr>
            <a:spLocks/>
          </p:cNvSpPr>
          <p:nvPr/>
        </p:nvSpPr>
        <p:spPr bwMode="auto">
          <a:xfrm>
            <a:off x="844550" y="2565400"/>
            <a:ext cx="674688" cy="292100"/>
          </a:xfrm>
          <a:custGeom>
            <a:avLst/>
            <a:gdLst>
              <a:gd name="T0" fmla="*/ 0 w 10000"/>
              <a:gd name="T1" fmla="*/ 0 h 10000"/>
              <a:gd name="T2" fmla="*/ 2147483647 w 10000"/>
              <a:gd name="T3" fmla="*/ 0 h 10000"/>
              <a:gd name="T4" fmla="*/ 2147483647 w 10000"/>
              <a:gd name="T5" fmla="*/ 2147483647 h 10000"/>
              <a:gd name="T6" fmla="*/ 0 w 10000"/>
              <a:gd name="T7" fmla="*/ 2147483647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 w="38100">
            <a:solidFill>
              <a:srgbClr val="053DE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32" name="Freeform 67"/>
          <p:cNvSpPr>
            <a:spLocks/>
          </p:cNvSpPr>
          <p:nvPr/>
        </p:nvSpPr>
        <p:spPr bwMode="auto">
          <a:xfrm>
            <a:off x="844550" y="2870200"/>
            <a:ext cx="674688" cy="292100"/>
          </a:xfrm>
          <a:custGeom>
            <a:avLst/>
            <a:gdLst>
              <a:gd name="T0" fmla="*/ 0 w 10000"/>
              <a:gd name="T1" fmla="*/ 0 h 10000"/>
              <a:gd name="T2" fmla="*/ 2147483647 w 10000"/>
              <a:gd name="T3" fmla="*/ 0 h 10000"/>
              <a:gd name="T4" fmla="*/ 2147483647 w 10000"/>
              <a:gd name="T5" fmla="*/ 2147483647 h 10000"/>
              <a:gd name="T6" fmla="*/ 0 w 10000"/>
              <a:gd name="T7" fmla="*/ 2147483647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 w="38100">
            <a:solidFill>
              <a:srgbClr val="053DE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33" name="Freeform 68"/>
          <p:cNvSpPr>
            <a:spLocks/>
          </p:cNvSpPr>
          <p:nvPr/>
        </p:nvSpPr>
        <p:spPr bwMode="auto">
          <a:xfrm>
            <a:off x="844550" y="3175000"/>
            <a:ext cx="674688" cy="292100"/>
          </a:xfrm>
          <a:custGeom>
            <a:avLst/>
            <a:gdLst>
              <a:gd name="T0" fmla="*/ 0 w 10000"/>
              <a:gd name="T1" fmla="*/ 0 h 10000"/>
              <a:gd name="T2" fmla="*/ 2147483647 w 10000"/>
              <a:gd name="T3" fmla="*/ 0 h 10000"/>
              <a:gd name="T4" fmla="*/ 2147483647 w 10000"/>
              <a:gd name="T5" fmla="*/ 2147483647 h 10000"/>
              <a:gd name="T6" fmla="*/ 0 w 10000"/>
              <a:gd name="T7" fmla="*/ 2147483647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 w="38100">
            <a:solidFill>
              <a:srgbClr val="053DE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34" name="Freeform 69"/>
          <p:cNvSpPr>
            <a:spLocks/>
          </p:cNvSpPr>
          <p:nvPr/>
        </p:nvSpPr>
        <p:spPr bwMode="auto">
          <a:xfrm>
            <a:off x="844550" y="3479800"/>
            <a:ext cx="674688" cy="292100"/>
          </a:xfrm>
          <a:custGeom>
            <a:avLst/>
            <a:gdLst>
              <a:gd name="T0" fmla="*/ 0 w 10000"/>
              <a:gd name="T1" fmla="*/ 0 h 10000"/>
              <a:gd name="T2" fmla="*/ 2147483647 w 10000"/>
              <a:gd name="T3" fmla="*/ 0 h 10000"/>
              <a:gd name="T4" fmla="*/ 2147483647 w 10000"/>
              <a:gd name="T5" fmla="*/ 2147483647 h 10000"/>
              <a:gd name="T6" fmla="*/ 0 w 10000"/>
              <a:gd name="T7" fmla="*/ 2147483647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 w="38100">
            <a:solidFill>
              <a:srgbClr val="053DE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35" name="Freeform 70"/>
          <p:cNvSpPr>
            <a:spLocks/>
          </p:cNvSpPr>
          <p:nvPr/>
        </p:nvSpPr>
        <p:spPr bwMode="auto">
          <a:xfrm>
            <a:off x="844550" y="3784600"/>
            <a:ext cx="674688" cy="292100"/>
          </a:xfrm>
          <a:custGeom>
            <a:avLst/>
            <a:gdLst>
              <a:gd name="T0" fmla="*/ 0 w 10000"/>
              <a:gd name="T1" fmla="*/ 0 h 10000"/>
              <a:gd name="T2" fmla="*/ 2147483647 w 10000"/>
              <a:gd name="T3" fmla="*/ 0 h 10000"/>
              <a:gd name="T4" fmla="*/ 2147483647 w 10000"/>
              <a:gd name="T5" fmla="*/ 2147483647 h 10000"/>
              <a:gd name="T6" fmla="*/ 0 w 10000"/>
              <a:gd name="T7" fmla="*/ 2147483647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 w="38100">
            <a:solidFill>
              <a:srgbClr val="053DE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36" name="Freeform 71"/>
          <p:cNvSpPr>
            <a:spLocks/>
          </p:cNvSpPr>
          <p:nvPr/>
        </p:nvSpPr>
        <p:spPr bwMode="auto">
          <a:xfrm>
            <a:off x="844550" y="4089400"/>
            <a:ext cx="674688" cy="292100"/>
          </a:xfrm>
          <a:custGeom>
            <a:avLst/>
            <a:gdLst>
              <a:gd name="T0" fmla="*/ 0 w 10000"/>
              <a:gd name="T1" fmla="*/ 0 h 10000"/>
              <a:gd name="T2" fmla="*/ 2147483647 w 10000"/>
              <a:gd name="T3" fmla="*/ 0 h 10000"/>
              <a:gd name="T4" fmla="*/ 2147483647 w 10000"/>
              <a:gd name="T5" fmla="*/ 2147483647 h 10000"/>
              <a:gd name="T6" fmla="*/ 0 w 10000"/>
              <a:gd name="T7" fmla="*/ 2147483647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 w="38100">
            <a:solidFill>
              <a:srgbClr val="053DE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37" name="Freeform 72"/>
          <p:cNvSpPr>
            <a:spLocks/>
          </p:cNvSpPr>
          <p:nvPr/>
        </p:nvSpPr>
        <p:spPr bwMode="auto">
          <a:xfrm>
            <a:off x="844550" y="4394200"/>
            <a:ext cx="674688" cy="292100"/>
          </a:xfrm>
          <a:custGeom>
            <a:avLst/>
            <a:gdLst>
              <a:gd name="T0" fmla="*/ 0 w 10000"/>
              <a:gd name="T1" fmla="*/ 0 h 10000"/>
              <a:gd name="T2" fmla="*/ 2147483647 w 10000"/>
              <a:gd name="T3" fmla="*/ 0 h 10000"/>
              <a:gd name="T4" fmla="*/ 2147483647 w 10000"/>
              <a:gd name="T5" fmla="*/ 2147483647 h 10000"/>
              <a:gd name="T6" fmla="*/ 0 w 10000"/>
              <a:gd name="T7" fmla="*/ 2147483647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 w="38100">
            <a:solidFill>
              <a:srgbClr val="053DE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38" name="Text Box 73"/>
          <p:cNvSpPr txBox="1">
            <a:spLocks noChangeArrowheads="1"/>
          </p:cNvSpPr>
          <p:nvPr/>
        </p:nvSpPr>
        <p:spPr bwMode="auto">
          <a:xfrm>
            <a:off x="590550" y="1257300"/>
            <a:ext cx="134778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300" b="1">
              <a:solidFill>
                <a:srgbClr val="0000FF"/>
              </a:solidFill>
              <a:latin typeface="Helvetica" charset="0"/>
            </a:endParaRPr>
          </a:p>
        </p:txBody>
      </p:sp>
      <p:sp>
        <p:nvSpPr>
          <p:cNvPr id="64539" name="Date Placeholder 7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4A4AC89-6AAD-5D4F-9041-3FBC7FBAFCBC}" type="datetime1">
              <a:rPr lang="en-US" sz="1200" smtClean="0">
                <a:latin typeface="Garamond" charset="0"/>
              </a:rPr>
              <a:t>3/30/18</a:t>
            </a:fld>
            <a:endParaRPr lang="en-US" sz="1200">
              <a:latin typeface="Garamond" charset="0"/>
            </a:endParaRPr>
          </a:p>
        </p:txBody>
      </p:sp>
      <p:sp>
        <p:nvSpPr>
          <p:cNvPr id="64540" name="Slide Number Placeholder 7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CC083AA-21B4-0D45-A97B-DE9CCE698744}" type="slidenum">
              <a:rPr lang="en-US" sz="1200">
                <a:latin typeface="Garamond" charset="0"/>
              </a:rPr>
              <a:pPr eaLnBrk="1" hangingPunct="1"/>
              <a:t>30</a:t>
            </a:fld>
            <a:endParaRPr lang="en-US" sz="1200">
              <a:latin typeface="Garamond" charset="0"/>
            </a:endParaRPr>
          </a:p>
        </p:txBody>
      </p:sp>
      <p:sp>
        <p:nvSpPr>
          <p:cNvPr id="76" name="Footer Placeholder 7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en-US" smtClean="0"/>
              <a:t>Operating Systems: Lecture 12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81866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aramond"/>
                <a:ea typeface="MS PGothic" charset="0"/>
                <a:cs typeface="Garamond"/>
              </a:rPr>
              <a:t>Demand Paging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143001"/>
            <a:ext cx="4267200" cy="49879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600" dirty="0">
                <a:latin typeface="Helvetica" charset="0"/>
                <a:ea typeface="MS PGothic" charset="0"/>
              </a:rPr>
              <a:t>Could bring entire process into memory at load time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Helvetica" charset="0"/>
                <a:ea typeface="MS PGothic" charset="0"/>
              </a:rPr>
              <a:t>Or bring a page into memory only when it is needed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latin typeface="Helvetica" charset="0"/>
                <a:ea typeface="MS PGothic" charset="0"/>
              </a:rPr>
              <a:t>Less I/O needed, no unnecessary I/O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latin typeface="Helvetica" charset="0"/>
                <a:ea typeface="MS PGothic" charset="0"/>
              </a:rPr>
              <a:t>Less memory needed 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latin typeface="Helvetica" charset="0"/>
                <a:ea typeface="MS PGothic" charset="0"/>
              </a:rPr>
              <a:t>Faster response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latin typeface="Helvetica" charset="0"/>
                <a:ea typeface="MS PGothic" charset="0"/>
              </a:rPr>
              <a:t>More users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Helvetica" charset="0"/>
                <a:ea typeface="MS PGothic" charset="0"/>
              </a:rPr>
              <a:t>Similar to paging system with swapping (diagram on right)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Helvetica" charset="0"/>
                <a:ea typeface="MS PGothic" charset="0"/>
              </a:rPr>
              <a:t>Page is needed </a:t>
            </a:r>
            <a:r>
              <a:rPr lang="en-US" sz="1600" dirty="0">
                <a:latin typeface="Helvetica" charset="0"/>
                <a:ea typeface="MS PGothic" charset="0"/>
                <a:sym typeface="Symbol" charset="0"/>
              </a:rPr>
              <a:t> reference to it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latin typeface="Helvetica" charset="0"/>
                <a:ea typeface="MS PGothic" charset="0"/>
              </a:rPr>
              <a:t>invalid reference </a:t>
            </a:r>
            <a:r>
              <a:rPr lang="en-US" sz="1600" dirty="0">
                <a:latin typeface="Helvetica" charset="0"/>
                <a:ea typeface="MS PGothic" charset="0"/>
                <a:sym typeface="Symbol" charset="0"/>
              </a:rPr>
              <a:t> abort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latin typeface="Helvetica" charset="0"/>
                <a:ea typeface="MS PGothic" charset="0"/>
                <a:sym typeface="Symbol" charset="0"/>
              </a:rPr>
              <a:t>not-in-memory  bring to memory</a:t>
            </a:r>
          </a:p>
          <a:p>
            <a:pPr>
              <a:lnSpc>
                <a:spcPct val="90000"/>
              </a:lnSpc>
            </a:pPr>
            <a:r>
              <a:rPr lang="en-US" sz="1600" b="1" dirty="0">
                <a:solidFill>
                  <a:srgbClr val="3366FF"/>
                </a:solidFill>
                <a:latin typeface="Helvetica" charset="0"/>
                <a:ea typeface="MS PGothic" charset="0"/>
                <a:sym typeface="Symbol" charset="0"/>
              </a:rPr>
              <a:t>Lazy swapper</a:t>
            </a:r>
            <a:r>
              <a:rPr lang="en-US" sz="1600" dirty="0">
                <a:solidFill>
                  <a:srgbClr val="3366FF"/>
                </a:solidFill>
                <a:latin typeface="Helvetica" charset="0"/>
                <a:ea typeface="MS PGothic" charset="0"/>
                <a:sym typeface="Symbol" charset="0"/>
              </a:rPr>
              <a:t> </a:t>
            </a:r>
            <a:r>
              <a:rPr lang="en-US" sz="1600" dirty="0">
                <a:latin typeface="Helvetica" charset="0"/>
                <a:ea typeface="MS PGothic" charset="0"/>
                <a:sym typeface="Symbol" charset="0"/>
              </a:rPr>
              <a:t>– never swaps a page into memory unless page will be needed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latin typeface="Helvetica" charset="0"/>
                <a:ea typeface="MS PGothic" charset="0"/>
                <a:sym typeface="Symbol" charset="0"/>
              </a:rPr>
              <a:t>Swapper that deals with pages is a </a:t>
            </a:r>
            <a:r>
              <a:rPr lang="en-US" sz="1600" b="1" dirty="0">
                <a:solidFill>
                  <a:srgbClr val="3366FF"/>
                </a:solidFill>
                <a:latin typeface="Helvetica" charset="0"/>
                <a:ea typeface="MS PGothic" charset="0"/>
                <a:sym typeface="Symbol" charset="0"/>
              </a:rPr>
              <a:t>pager</a:t>
            </a:r>
          </a:p>
          <a:p>
            <a:pPr lvl="1">
              <a:lnSpc>
                <a:spcPct val="90000"/>
              </a:lnSpc>
              <a:buFont typeface="Monotype Sorts" charset="0"/>
              <a:buNone/>
            </a:pPr>
            <a:endParaRPr lang="en-US" dirty="0">
              <a:latin typeface="Helvetica" charset="0"/>
              <a:ea typeface="MS PGothic" charset="0"/>
              <a:sym typeface="Symbol" charset="0"/>
            </a:endParaRPr>
          </a:p>
        </p:txBody>
      </p:sp>
      <p:pic>
        <p:nvPicPr>
          <p:cNvPr id="13316" name="Picture 4" descr="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75" y="1701800"/>
            <a:ext cx="3878263" cy="35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18D3-9B05-FA40-9D2D-FB9EBF48876A}" type="datetime1">
              <a:rPr lang="en-US" smtClean="0"/>
              <a:t>3/30/18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12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66FD-8371-0D43-B157-ACE940524EB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065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aramond"/>
                <a:ea typeface="MS PGothic" charset="0"/>
                <a:cs typeface="Garamond"/>
              </a:rPr>
              <a:t>Valid-Invalid Bit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1"/>
            <a:ext cx="8229600" cy="167639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Helvetica" charset="0"/>
                <a:ea typeface="MS PGothic" charset="0"/>
              </a:rPr>
              <a:t>With each page table entry a valid–invalid bit is associated</a:t>
            </a:r>
            <a:br>
              <a:rPr lang="en-US" dirty="0">
                <a:latin typeface="Helvetica" charset="0"/>
                <a:ea typeface="MS PGothic" charset="0"/>
              </a:rPr>
            </a:br>
            <a:r>
              <a:rPr lang="en-US" dirty="0">
                <a:latin typeface="Helvetica" charset="0"/>
                <a:ea typeface="MS PGothic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Helvetica" charset="0"/>
                <a:ea typeface="MS PGothic" charset="0"/>
              </a:rPr>
              <a:t>v</a:t>
            </a:r>
            <a:r>
              <a:rPr lang="en-US" dirty="0">
                <a:latin typeface="Helvetica" charset="0"/>
                <a:ea typeface="MS PGothic" charset="0"/>
              </a:rPr>
              <a:t> </a:t>
            </a:r>
            <a:r>
              <a:rPr lang="en-US" dirty="0">
                <a:latin typeface="Helvetica" charset="0"/>
                <a:ea typeface="MS PGothic" charset="0"/>
                <a:sym typeface="Symbol" charset="0"/>
              </a:rPr>
              <a:t> in-memory – </a:t>
            </a:r>
            <a:r>
              <a:rPr lang="en-US" b="1" dirty="0">
                <a:solidFill>
                  <a:srgbClr val="3366FF"/>
                </a:solidFill>
                <a:latin typeface="Helvetica" charset="0"/>
                <a:ea typeface="MS PGothic" charset="0"/>
                <a:sym typeface="Symbol" charset="0"/>
              </a:rPr>
              <a:t>memory resident</a:t>
            </a:r>
            <a:r>
              <a:rPr lang="en-US" dirty="0">
                <a:latin typeface="Helvetica" charset="0"/>
                <a:ea typeface="MS PGothic" charset="0"/>
                <a:sym typeface="Symbol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Helvetica" charset="0"/>
                <a:ea typeface="MS PGothic" charset="0"/>
                <a:sym typeface="Symbo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Helvetica" charset="0"/>
                <a:ea typeface="MS PGothic" charset="0"/>
                <a:sym typeface="Symbol" charset="0"/>
              </a:rPr>
              <a:t>i</a:t>
            </a:r>
            <a:r>
              <a:rPr lang="en-US" dirty="0">
                <a:latin typeface="Helvetica" charset="0"/>
                <a:ea typeface="MS PGothic" charset="0"/>
                <a:sym typeface="Symbol" charset="0"/>
              </a:rPr>
              <a:t>  not-in-memory)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Helvetica" charset="0"/>
                <a:ea typeface="MS PGothic" charset="0"/>
                <a:sym typeface="Symbol" charset="0"/>
              </a:rPr>
              <a:t>Initially valid–invalid bit is set to</a:t>
            </a:r>
            <a:r>
              <a:rPr lang="en-US" b="1" dirty="0">
                <a:solidFill>
                  <a:srgbClr val="FF0000"/>
                </a:solidFill>
                <a:latin typeface="Helvetica" charset="0"/>
                <a:ea typeface="MS PGothic" charset="0"/>
                <a:sym typeface="Symbo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Helvetica" charset="0"/>
                <a:ea typeface="MS PGothic" charset="0"/>
                <a:sym typeface="Symbol" charset="0"/>
              </a:rPr>
              <a:t>i</a:t>
            </a:r>
            <a:r>
              <a:rPr lang="en-US" b="1" dirty="0">
                <a:solidFill>
                  <a:srgbClr val="FF0000"/>
                </a:solidFill>
                <a:latin typeface="Helvetica" charset="0"/>
                <a:ea typeface="MS PGothic" charset="0"/>
                <a:sym typeface="Symbol" charset="0"/>
              </a:rPr>
              <a:t> </a:t>
            </a:r>
            <a:r>
              <a:rPr lang="en-US" dirty="0">
                <a:latin typeface="Helvetica" charset="0"/>
                <a:ea typeface="MS PGothic" charset="0"/>
                <a:sym typeface="Symbol" charset="0"/>
              </a:rPr>
              <a:t>on all entries</a:t>
            </a:r>
          </a:p>
          <a:p>
            <a:pPr>
              <a:lnSpc>
                <a:spcPct val="90000"/>
              </a:lnSpc>
            </a:pPr>
            <a:endParaRPr lang="en-US" sz="800" dirty="0">
              <a:latin typeface="Helvetica" charset="0"/>
              <a:ea typeface="MS PGothic" charset="0"/>
              <a:sym typeface="Symbo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Helvetica" charset="0"/>
                <a:ea typeface="MS PGothic" charset="0"/>
                <a:sym typeface="Symbol" charset="0"/>
              </a:rPr>
              <a:t>During MMU address translation, if valid–invalid bit in page table entry is</a:t>
            </a:r>
            <a:r>
              <a:rPr lang="en-US" b="1" dirty="0">
                <a:solidFill>
                  <a:srgbClr val="FF0000"/>
                </a:solidFill>
                <a:latin typeface="Helvetica" charset="0"/>
                <a:ea typeface="MS PGothic" charset="0"/>
                <a:sym typeface="Symbo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Helvetica" charset="0"/>
                <a:ea typeface="MS PGothic" charset="0"/>
                <a:sym typeface="Symbol" charset="0"/>
              </a:rPr>
              <a:t>i</a:t>
            </a:r>
            <a:r>
              <a:rPr lang="en-US" dirty="0">
                <a:latin typeface="Helvetica" charset="0"/>
                <a:ea typeface="MS PGothic" charset="0"/>
                <a:sym typeface="Symbol" charset="0"/>
              </a:rPr>
              <a:t>  page fault</a:t>
            </a:r>
          </a:p>
        </p:txBody>
      </p:sp>
      <p:pic>
        <p:nvPicPr>
          <p:cNvPr id="15364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2908300"/>
            <a:ext cx="2828925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DC74-CC58-4C4B-B0B0-8BA43AACB19D}" type="datetime1">
              <a:rPr lang="en-US" smtClean="0"/>
              <a:t>3/30/18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12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53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Garamond"/>
                <a:ea typeface="MS PGothic" charset="0"/>
                <a:cs typeface="Garamond"/>
              </a:rPr>
              <a:t>Page t</a:t>
            </a:r>
            <a:r>
              <a:rPr lang="en-US" dirty="0" smtClean="0">
                <a:latin typeface="Garamond"/>
                <a:ea typeface="MS PGothic" charset="0"/>
                <a:cs typeface="Garamond"/>
              </a:rPr>
              <a:t>able with non-resident pages</a:t>
            </a:r>
            <a:endParaRPr lang="en-US" dirty="0">
              <a:latin typeface="Garamond"/>
              <a:ea typeface="MS PGothic" charset="0"/>
              <a:cs typeface="Garamond"/>
            </a:endParaRPr>
          </a:p>
        </p:txBody>
      </p:sp>
      <p:pic>
        <p:nvPicPr>
          <p:cNvPr id="16387" name="Picture 4" descr="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1174750"/>
            <a:ext cx="4967288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DAD5B-2787-DF47-94E2-C81941A331F9}" type="datetime1">
              <a:rPr lang="en-US" smtClean="0"/>
              <a:t>3/30/18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12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733E-2813-BD40-9E9A-9C3DDCF59C7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2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aramond"/>
                <a:ea typeface="MS PGothic" charset="0"/>
                <a:cs typeface="Garamond"/>
              </a:rPr>
              <a:t>Page Fault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Helvetica" charset="0"/>
                <a:ea typeface="MS PGothic" charset="0"/>
              </a:rPr>
              <a:t>If </a:t>
            </a:r>
            <a:r>
              <a:rPr lang="en-US" dirty="0">
                <a:latin typeface="Helvetica" charset="0"/>
                <a:ea typeface="MS PGothic" charset="0"/>
              </a:rPr>
              <a:t>there is a reference to a page, first reference to that page will trap to operating system:</a:t>
            </a:r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dirty="0">
                <a:solidFill>
                  <a:srgbClr val="3366FF"/>
                </a:solidFill>
                <a:latin typeface="Helvetica" charset="0"/>
                <a:ea typeface="MS PGothic" charset="0"/>
                <a:sym typeface="Symbol" charset="0"/>
              </a:rPr>
              <a:t>              </a:t>
            </a:r>
            <a:r>
              <a:rPr lang="en-US" b="1" dirty="0">
                <a:solidFill>
                  <a:srgbClr val="3366FF"/>
                </a:solidFill>
                <a:latin typeface="Helvetica" charset="0"/>
                <a:ea typeface="MS PGothic" charset="0"/>
                <a:sym typeface="Symbol" charset="0"/>
              </a:rPr>
              <a:t>page fault</a:t>
            </a:r>
          </a:p>
          <a:p>
            <a:pPr>
              <a:lnSpc>
                <a:spcPct val="90000"/>
              </a:lnSpc>
              <a:buFont typeface="Monotype Sorts" charset="0"/>
              <a:buAutoNum type="arabicPeriod"/>
            </a:pPr>
            <a:r>
              <a:rPr lang="en-US" dirty="0">
                <a:latin typeface="Helvetica" charset="0"/>
                <a:ea typeface="MS PGothic" charset="0"/>
                <a:sym typeface="Symbol" charset="0"/>
              </a:rPr>
              <a:t>Operating system looks at another table to decide:</a:t>
            </a:r>
          </a:p>
          <a:p>
            <a:pPr marL="798513" lvl="1" indent="-341313">
              <a:lnSpc>
                <a:spcPct val="90000"/>
              </a:lnSpc>
            </a:pPr>
            <a:r>
              <a:rPr lang="en-US" dirty="0">
                <a:latin typeface="Helvetica" charset="0"/>
                <a:ea typeface="MS PGothic" charset="0"/>
              </a:rPr>
              <a:t>Invalid reference </a:t>
            </a:r>
            <a:r>
              <a:rPr lang="en-US" dirty="0">
                <a:latin typeface="Helvetica" charset="0"/>
                <a:ea typeface="MS PGothic" charset="0"/>
                <a:sym typeface="Symbol" charset="0"/>
              </a:rPr>
              <a:t> abort</a:t>
            </a:r>
          </a:p>
          <a:p>
            <a:pPr marL="798513" lvl="1" indent="-341313">
              <a:lnSpc>
                <a:spcPct val="90000"/>
              </a:lnSpc>
            </a:pPr>
            <a:r>
              <a:rPr lang="en-US" dirty="0">
                <a:latin typeface="Helvetica" charset="0"/>
                <a:ea typeface="MS PGothic" charset="0"/>
                <a:sym typeface="Symbol" charset="0"/>
              </a:rPr>
              <a:t>Just not in memory</a:t>
            </a:r>
          </a:p>
          <a:p>
            <a:pPr>
              <a:lnSpc>
                <a:spcPct val="90000"/>
              </a:lnSpc>
              <a:buFont typeface="Monotype Sorts" charset="0"/>
              <a:buAutoNum type="arabicPeriod"/>
            </a:pPr>
            <a:r>
              <a:rPr lang="en-US" dirty="0">
                <a:latin typeface="Helvetica" charset="0"/>
                <a:ea typeface="MS PGothic" charset="0"/>
                <a:sym typeface="Symbol" charset="0"/>
              </a:rPr>
              <a:t>Find free frame</a:t>
            </a:r>
          </a:p>
          <a:p>
            <a:pPr>
              <a:lnSpc>
                <a:spcPct val="90000"/>
              </a:lnSpc>
              <a:buFont typeface="Monotype Sorts" charset="0"/>
              <a:buAutoNum type="arabicPeriod"/>
            </a:pPr>
            <a:r>
              <a:rPr lang="en-US" dirty="0">
                <a:latin typeface="Helvetica" charset="0"/>
                <a:ea typeface="MS PGothic" charset="0"/>
                <a:sym typeface="Symbol" charset="0"/>
              </a:rPr>
              <a:t>Swap page into frame via scheduled disk operation</a:t>
            </a:r>
          </a:p>
          <a:p>
            <a:pPr>
              <a:lnSpc>
                <a:spcPct val="90000"/>
              </a:lnSpc>
              <a:buFont typeface="Monotype Sorts" charset="0"/>
              <a:buAutoNum type="arabicPeriod"/>
            </a:pPr>
            <a:r>
              <a:rPr lang="en-US" dirty="0">
                <a:latin typeface="Helvetica" charset="0"/>
                <a:ea typeface="MS PGothic" charset="0"/>
                <a:sym typeface="Symbol" charset="0"/>
              </a:rPr>
              <a:t>Reset tables to indicate page now in memory</a:t>
            </a:r>
            <a:br>
              <a:rPr lang="en-US" dirty="0">
                <a:latin typeface="Helvetica" charset="0"/>
                <a:ea typeface="MS PGothic" charset="0"/>
                <a:sym typeface="Symbol" charset="0"/>
              </a:rPr>
            </a:br>
            <a:r>
              <a:rPr lang="en-US" dirty="0">
                <a:latin typeface="Helvetica" charset="0"/>
                <a:ea typeface="MS PGothic" charset="0"/>
                <a:sym typeface="Symbol" charset="0"/>
              </a:rPr>
              <a:t>Set validation bit = </a:t>
            </a:r>
            <a:r>
              <a:rPr lang="en-US" b="1" dirty="0">
                <a:solidFill>
                  <a:srgbClr val="FF0000"/>
                </a:solidFill>
                <a:latin typeface="Helvetica" charset="0"/>
                <a:ea typeface="MS PGothic" charset="0"/>
                <a:sym typeface="Symbol" charset="0"/>
              </a:rPr>
              <a:t>v</a:t>
            </a:r>
            <a:endParaRPr lang="en-US" dirty="0">
              <a:latin typeface="Helvetica" charset="0"/>
              <a:ea typeface="MS PGothic" charset="0"/>
              <a:sym typeface="Symbol" charset="0"/>
            </a:endParaRPr>
          </a:p>
          <a:p>
            <a:pPr>
              <a:lnSpc>
                <a:spcPct val="90000"/>
              </a:lnSpc>
              <a:buFont typeface="Monotype Sorts" charset="0"/>
              <a:buAutoNum type="arabicPeriod"/>
            </a:pPr>
            <a:r>
              <a:rPr lang="en-US" dirty="0">
                <a:latin typeface="Helvetica" charset="0"/>
                <a:ea typeface="MS PGothic" charset="0"/>
                <a:sym typeface="Symbol" charset="0"/>
              </a:rPr>
              <a:t>Restart the instruction that caused the page fault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CC876-E2D1-024A-909C-A6E030C42643}" type="datetime1">
              <a:rPr lang="en-US" smtClean="0"/>
              <a:t>3/30/18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12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8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Garamond"/>
                <a:ea typeface="MS PGothic" charset="0"/>
                <a:cs typeface="Garamond"/>
              </a:rPr>
              <a:t>Steps in Handling a Page Fault</a:t>
            </a:r>
          </a:p>
        </p:txBody>
      </p:sp>
      <p:pic>
        <p:nvPicPr>
          <p:cNvPr id="18435" name="Picture 4" descr="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1217613"/>
            <a:ext cx="5800725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A1956-0097-0D46-841E-01D4B1C78FF8}" type="datetime1">
              <a:rPr lang="en-US" smtClean="0"/>
              <a:t>3/30/18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12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733E-2813-BD40-9E9A-9C3DDCF59C7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18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replacement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ym typeface="Wingdings"/>
              </a:rPr>
              <a:t>How do we determine page to evict if physical address space is full</a:t>
            </a:r>
            <a:r>
              <a:rPr lang="en-US" dirty="0" smtClean="0">
                <a:sym typeface="Wingdings"/>
              </a:rPr>
              <a:t>?</a:t>
            </a:r>
          </a:p>
          <a:p>
            <a:pPr lvl="1"/>
            <a:r>
              <a:rPr lang="en-US" dirty="0" smtClean="0">
                <a:sym typeface="Wingdings"/>
              </a:rPr>
              <a:t>Goal: minimize page faults</a:t>
            </a:r>
            <a:endParaRPr lang="en-US" dirty="0"/>
          </a:p>
          <a:p>
            <a:r>
              <a:rPr lang="en-US" dirty="0" smtClean="0"/>
              <a:t>Possible algorithms</a:t>
            </a:r>
          </a:p>
          <a:p>
            <a:pPr lvl="1"/>
            <a:r>
              <a:rPr lang="en-US" dirty="0" smtClean="0"/>
              <a:t>Random</a:t>
            </a:r>
          </a:p>
          <a:p>
            <a:pPr lvl="1"/>
            <a:r>
              <a:rPr lang="en-US" dirty="0" smtClean="0"/>
              <a:t>FIFO</a:t>
            </a:r>
          </a:p>
          <a:p>
            <a:pPr lvl="2"/>
            <a:r>
              <a:rPr lang="en-US" dirty="0" smtClean="0"/>
              <a:t>Replace page brought into memory longest time ago</a:t>
            </a:r>
          </a:p>
          <a:p>
            <a:pPr lvl="2"/>
            <a:r>
              <a:rPr lang="en-US" dirty="0" smtClean="0"/>
              <a:t>Page may still be frequently used</a:t>
            </a:r>
          </a:p>
          <a:p>
            <a:pPr lvl="1"/>
            <a:r>
              <a:rPr lang="en-US" dirty="0" smtClean="0"/>
              <a:t>Optimal</a:t>
            </a:r>
          </a:p>
          <a:p>
            <a:pPr lvl="2"/>
            <a:r>
              <a:rPr lang="en-US" dirty="0" smtClean="0"/>
              <a:t>Replace page that won’t be used for longest time in future</a:t>
            </a:r>
          </a:p>
          <a:p>
            <a:pPr lvl="2"/>
            <a:r>
              <a:rPr lang="en-US" dirty="0" smtClean="0"/>
              <a:t>Minimizes misses, but requires future knowledge</a:t>
            </a:r>
          </a:p>
          <a:p>
            <a:pPr lvl="2"/>
            <a:r>
              <a:rPr lang="en-US" dirty="0" smtClean="0"/>
              <a:t>Can we approximate optimal replacement?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9D430-DA03-0F4A-8AE1-C6E0F5DB4AB9}" type="datetime1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12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3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replacement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LRU: least recently used replacement</a:t>
            </a:r>
          </a:p>
          <a:p>
            <a:pPr lvl="1"/>
            <a:r>
              <a:rPr lang="en-US" dirty="0" smtClean="0"/>
              <a:t>Past reference pattern predicts future</a:t>
            </a:r>
          </a:p>
          <a:p>
            <a:pPr lvl="1"/>
            <a:r>
              <a:rPr lang="en-US" dirty="0" smtClean="0"/>
              <a:t>Page accessed longest ago likely to be accessed furthest in future</a:t>
            </a:r>
          </a:p>
          <a:p>
            <a:pPr lvl="2"/>
            <a:r>
              <a:rPr lang="en-US" dirty="0" smtClean="0"/>
              <a:t>Why?</a:t>
            </a:r>
          </a:p>
          <a:p>
            <a:pPr lvl="2"/>
            <a:r>
              <a:rPr lang="en-US" dirty="0" smtClean="0"/>
              <a:t>Programs display temporal locality</a:t>
            </a:r>
          </a:p>
          <a:p>
            <a:r>
              <a:rPr lang="en-US" dirty="0" smtClean="0"/>
              <a:t>What info necessary to implement LRU?</a:t>
            </a:r>
          </a:p>
          <a:p>
            <a:pPr lvl="1"/>
            <a:r>
              <a:rPr lang="en-US" dirty="0" smtClean="0"/>
              <a:t>Past access history—difficult to track</a:t>
            </a:r>
          </a:p>
          <a:p>
            <a:pPr lvl="1"/>
            <a:r>
              <a:rPr lang="en-US" dirty="0" smtClean="0"/>
              <a:t>Approximated using reference bits</a:t>
            </a:r>
          </a:p>
          <a:p>
            <a:pPr lvl="2"/>
            <a:r>
              <a:rPr lang="en-US" dirty="0" smtClean="0"/>
              <a:t>Ref bit = 1 if page accessed within recent interval</a:t>
            </a:r>
          </a:p>
          <a:p>
            <a:pPr lvl="2"/>
            <a:r>
              <a:rPr lang="en-US" dirty="0" smtClean="0"/>
              <a:t>Cleared periodically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BEBA-B3F8-2745-A4DF-E1E92B6ADA8D}" type="datetime1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12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69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replacement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Clock algorithm</a:t>
            </a:r>
          </a:p>
          <a:p>
            <a:pPr lvl="1"/>
            <a:r>
              <a:rPr lang="en-US" dirty="0" smtClean="0"/>
              <a:t>Resident pages around “clock”</a:t>
            </a:r>
          </a:p>
          <a:p>
            <a:r>
              <a:rPr lang="en-US" dirty="0" smtClean="0"/>
              <a:t>When eviction necessary, consider page referenced by clock “hand”</a:t>
            </a:r>
          </a:p>
          <a:p>
            <a:pPr lvl="1"/>
            <a:r>
              <a:rPr lang="en-US" dirty="0" smtClean="0"/>
              <a:t>If ref bit = 0, not recently referenced—evict</a:t>
            </a:r>
          </a:p>
          <a:p>
            <a:pPr lvl="1"/>
            <a:r>
              <a:rPr lang="en-US" dirty="0" smtClean="0"/>
              <a:t>If ref bit = 1, clear ref bit and move to next page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9D7B-8D9B-0A41-AC75-45FCCFD10228}" type="datetime1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12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762000"/>
            <a:ext cx="17399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52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Clock algorithm example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4942" r="-4942"/>
          <a:stretch>
            <a:fillRect/>
          </a:stretch>
        </p:blipFill>
        <p:spPr>
          <a:xfrm>
            <a:off x="457200" y="1143001"/>
            <a:ext cx="8229600" cy="3276599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4495800"/>
            <a:ext cx="8229600" cy="163512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 example above, 8 resident pages</a:t>
            </a:r>
          </a:p>
          <a:p>
            <a:r>
              <a:rPr lang="en-US" dirty="0" smtClean="0"/>
              <a:t>Consider pages starting with P1</a:t>
            </a:r>
          </a:p>
          <a:p>
            <a:r>
              <a:rPr lang="en-US" dirty="0" smtClean="0"/>
              <a:t>P4 is first non-referenced page—evicted for P9</a:t>
            </a:r>
          </a:p>
          <a:p>
            <a:r>
              <a:rPr lang="en-US" dirty="0" smtClean="0"/>
              <a:t>Reference bit clear for P1-P3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8E28-1DCA-4C49-98CC-489C975040C7}" type="datetime1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12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59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Base &amp; bounds groups entire address space together</a:t>
            </a:r>
          </a:p>
          <a:p>
            <a:r>
              <a:rPr lang="en-US" dirty="0" smtClean="0"/>
              <a:t>Programs more logically organized into units</a:t>
            </a:r>
          </a:p>
          <a:p>
            <a:pPr lvl="1"/>
            <a:r>
              <a:rPr lang="en-US" dirty="0" smtClean="0"/>
              <a:t>Main program, functions, stack, heap, etc.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Segment</a:t>
            </a:r>
            <a:r>
              <a:rPr lang="en-US" dirty="0" smtClean="0"/>
              <a:t>: contiguous region of memory</a:t>
            </a:r>
          </a:p>
          <a:p>
            <a:pPr lvl="1"/>
            <a:r>
              <a:rPr lang="en-US" dirty="0" smtClean="0"/>
              <a:t>Base &amp; bounds = 1 segment</a:t>
            </a:r>
          </a:p>
          <a:p>
            <a:pPr lvl="1"/>
            <a:r>
              <a:rPr lang="en-US" dirty="0" smtClean="0"/>
              <a:t>Generalized segmentation allows &gt;1 segment per program</a:t>
            </a:r>
          </a:p>
          <a:p>
            <a:r>
              <a:rPr lang="en-US" dirty="0" smtClean="0"/>
              <a:t>Each process has a </a:t>
            </a:r>
            <a:r>
              <a:rPr lang="en-US" dirty="0" smtClean="0">
                <a:solidFill>
                  <a:srgbClr val="0000FF"/>
                </a:solidFill>
              </a:rPr>
              <a:t>segment table</a:t>
            </a:r>
            <a:endParaRPr lang="en-US" dirty="0" smtClean="0"/>
          </a:p>
          <a:p>
            <a:pPr lvl="1"/>
            <a:r>
              <a:rPr lang="en-US" dirty="0" smtClean="0"/>
              <a:t>Entry in table = segment</a:t>
            </a:r>
          </a:p>
          <a:p>
            <a:pPr lvl="1"/>
            <a:r>
              <a:rPr lang="en-US" dirty="0" smtClean="0"/>
              <a:t>HW support</a:t>
            </a:r>
          </a:p>
          <a:p>
            <a:pPr lvl="2"/>
            <a:r>
              <a:rPr lang="en-US" dirty="0" smtClean="0"/>
              <a:t>Segment table base register (STBR) points to segment table</a:t>
            </a:r>
          </a:p>
          <a:p>
            <a:pPr lvl="2"/>
            <a:r>
              <a:rPr lang="en-US" dirty="0" smtClean="0"/>
              <a:t>Segment table length register (STLR) indicates number of segments</a:t>
            </a:r>
          </a:p>
          <a:p>
            <a:r>
              <a:rPr lang="en-US" dirty="0" smtClean="0"/>
              <a:t>Segment can be located anywhere in physical memory</a:t>
            </a:r>
          </a:p>
          <a:p>
            <a:pPr lvl="1"/>
            <a:r>
              <a:rPr lang="en-US" dirty="0" smtClean="0"/>
              <a:t>Each segment has: start, length, access permission</a:t>
            </a:r>
          </a:p>
          <a:p>
            <a:r>
              <a:rPr lang="en-US" dirty="0" smtClean="0"/>
              <a:t>Processes can share segments</a:t>
            </a:r>
          </a:p>
          <a:p>
            <a:pPr lvl="1"/>
            <a:r>
              <a:rPr lang="en-US" dirty="0" smtClean="0"/>
              <a:t>Same start, length, same/different access permissions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5435-7F61-AF41-A33B-12E7E199412B}" type="datetime1">
              <a:rPr lang="en-US" smtClean="0"/>
              <a:t>3/30/18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14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69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Garamond"/>
                <a:ea typeface="MS PGothic" charset="0"/>
                <a:cs typeface="Garamond"/>
              </a:rPr>
              <a:t>Clock algorithm implementation</a:t>
            </a:r>
            <a:endParaRPr lang="en-US" dirty="0">
              <a:latin typeface="Garamond"/>
              <a:ea typeface="MS PGothic" charset="0"/>
              <a:cs typeface="Garamond"/>
            </a:endParaRPr>
          </a:p>
        </p:txBody>
      </p:sp>
      <p:pic>
        <p:nvPicPr>
          <p:cNvPr id="43011" name="Picture 1" descr="9_17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1092200"/>
            <a:ext cx="4402138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21866-3F4E-2F43-A85E-A2343087C000}" type="datetime1">
              <a:rPr lang="en-US" smtClean="0"/>
              <a:t>3/30/18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12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733E-2813-BD40-9E9A-9C3DDCF59C7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08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Dirty bits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on eviction?</a:t>
            </a:r>
          </a:p>
          <a:p>
            <a:pPr lvl="1"/>
            <a:r>
              <a:rPr lang="en-US" dirty="0" smtClean="0"/>
              <a:t>Simplest case: evicted page written back to disk</a:t>
            </a:r>
          </a:p>
          <a:p>
            <a:pPr lvl="1"/>
            <a:r>
              <a:rPr lang="en-US" dirty="0" smtClean="0"/>
              <a:t>When is write to disk actually necessary?</a:t>
            </a:r>
          </a:p>
          <a:p>
            <a:pPr lvl="2"/>
            <a:r>
              <a:rPr lang="en-US" dirty="0" smtClean="0"/>
              <a:t>Only if page has been modified</a:t>
            </a:r>
          </a:p>
          <a:p>
            <a:r>
              <a:rPr lang="en-US" dirty="0" smtClean="0"/>
              <a:t>Dirty bit tracks changed pages</a:t>
            </a:r>
          </a:p>
          <a:p>
            <a:pPr lvl="1"/>
            <a:r>
              <a:rPr lang="en-US" dirty="0" smtClean="0"/>
              <a:t>Dirty bit = 1 </a:t>
            </a:r>
            <a:r>
              <a:rPr lang="en-US" dirty="0" smtClean="0">
                <a:sym typeface="Wingdings"/>
              </a:rPr>
              <a:t> page modified</a:t>
            </a:r>
          </a:p>
          <a:p>
            <a:r>
              <a:rPr lang="en-US" dirty="0" smtClean="0">
                <a:sym typeface="Wingdings"/>
              </a:rPr>
              <a:t>How can dirty bit be used to modify eviction policy?</a:t>
            </a:r>
          </a:p>
          <a:p>
            <a:pPr lvl="1"/>
            <a:r>
              <a:rPr lang="en-US" dirty="0" smtClean="0">
                <a:sym typeface="Wingdings"/>
              </a:rPr>
              <a:t>More performance-effective to evict non-dirty pages—no need to take time to write to disk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B066-F255-1649-A97B-37DB1A73BB41}" type="datetime1">
              <a:rPr lang="en-US" smtClean="0"/>
              <a:t>3/30/18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12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0F1F-2016-AB47-89E8-85EB545AF702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65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Virtual memory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  <a:cs typeface="+mn-cs"/>
              </a:rPr>
              <a:t>Assume the current process uses the page table below:</a:t>
            </a:r>
          </a:p>
          <a:p>
            <a:pPr>
              <a:buFont typeface="Wingdings" pitchFamily="2" charset="2"/>
              <a:buChar char="n"/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buFont typeface="Wingdings" pitchFamily="2" charset="2"/>
              <a:buChar char="n"/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buFont typeface="Wingdings" pitchFamily="2" charset="2"/>
              <a:buChar char="n"/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buFont typeface="Wingdings" pitchFamily="2" charset="2"/>
              <a:buChar char="n"/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buFont typeface="Wingdings" pitchFamily="2" charset="2"/>
              <a:buChar char="n"/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buFont typeface="Wingdings" pitchFamily="2" charset="2"/>
              <a:buChar char="n"/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buFont typeface="Wingdings" pitchFamily="2" charset="2"/>
              <a:buChar char="n"/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buFont typeface="Wingdings" pitchFamily="2" charset="2"/>
              <a:buChar char="n"/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buFont typeface="Wingdings" pitchFamily="2" charset="2"/>
              <a:buChar char="n"/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  <a:cs typeface="+mn-cs"/>
              </a:rPr>
              <a:t>Which virtual pages are present in physical memory?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Which resident pages are candidates for eviction?</a:t>
            </a:r>
            <a:endParaRPr lang="en-US" dirty="0" smtClean="0">
              <a:ea typeface="+mn-ea"/>
              <a:cs typeface="+mn-cs"/>
            </a:endParaRPr>
          </a:p>
          <a:p>
            <a:pPr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  <a:cs typeface="+mn-cs"/>
              </a:rPr>
              <a:t>Assuming 1 KB pages and 16-bit addresses, what physical addresses would the virtual addresses below map to?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en-US" dirty="0" smtClean="0"/>
              <a:t>0x041C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en-US" dirty="0" smtClean="0"/>
              <a:t>0x08AD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en-US" dirty="0" smtClean="0"/>
              <a:t>0x157B</a:t>
            </a:r>
          </a:p>
          <a:p>
            <a:pPr lvl="1">
              <a:buFont typeface="Wingdings" pitchFamily="2" charset="2"/>
              <a:buChar char="q"/>
              <a:defRPr/>
            </a:pPr>
            <a:endParaRPr lang="en-US" dirty="0" smtClean="0"/>
          </a:p>
          <a:p>
            <a:pPr lvl="1">
              <a:buFont typeface="Wingdings" pitchFamily="2" charset="2"/>
              <a:buChar char="q"/>
              <a:defRPr/>
            </a:pPr>
            <a:endParaRPr lang="en-US" dirty="0" smtClean="0"/>
          </a:p>
          <a:p>
            <a:pPr>
              <a:buFont typeface="Wingdings" pitchFamily="2" charset="2"/>
              <a:buChar char="n"/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buFont typeface="Wingdings" pitchFamily="2" charset="2"/>
              <a:buChar char="n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6553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7FDC31-EFBA-B141-9750-9025B58A2151}" type="datetime1">
              <a:rPr lang="en-US" sz="1200" smtClean="0">
                <a:latin typeface="Garamond" charset="0"/>
              </a:rPr>
              <a:t>3/30/18</a:t>
            </a:fld>
            <a:endParaRPr lang="en-US" sz="1200">
              <a:latin typeface="Garamond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en-US" smtClean="0"/>
              <a:t>Operating Systems: Lecture 12</a:t>
            </a:r>
            <a:endParaRPr lang="en-US" altLang="en-US"/>
          </a:p>
        </p:txBody>
      </p:sp>
      <p:sp>
        <p:nvSpPr>
          <p:cNvPr id="655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1D34A3D-3C92-7240-B290-D261B970CC00}" type="slidenum">
              <a:rPr lang="en-US" sz="1200">
                <a:latin typeface="Garamond" charset="0"/>
              </a:rPr>
              <a:pPr eaLnBrk="1" hangingPunct="1"/>
              <a:t>42</a:t>
            </a:fld>
            <a:endParaRPr lang="en-US" sz="1200">
              <a:latin typeface="Garamond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95400" y="1295400"/>
          <a:ext cx="6324601" cy="274320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264920"/>
                <a:gridCol w="1185863"/>
                <a:gridCol w="1343978"/>
                <a:gridCol w="1264920"/>
                <a:gridCol w="1264920"/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Virtual</a:t>
                      </a:r>
                      <a:r>
                        <a:rPr lang="en-US" sz="1400" b="1" baseline="0" dirty="0" smtClean="0"/>
                        <a:t> page #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Valid bit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Reference bit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Dirty bit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Frame</a:t>
                      </a:r>
                      <a:r>
                        <a:rPr lang="en-US" sz="1400" b="1" baseline="0" dirty="0" smtClean="0"/>
                        <a:t> #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7030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Virtual memory example soln.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340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  <a:cs typeface="+mn-cs"/>
              </a:rPr>
              <a:t>Which virtual pages are present in physical memory?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0000"/>
                </a:solidFill>
              </a:rPr>
              <a:t>All those with valid PTEs: 0, 1, 3, 5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n-US" dirty="0"/>
              <a:t>Which resident pages are candidates for eviction</a:t>
            </a:r>
            <a:r>
              <a:rPr lang="en-US" dirty="0" smtClean="0"/>
              <a:t>?</a:t>
            </a:r>
          </a:p>
          <a:p>
            <a:pPr lvl="1"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rgbClr val="FF0000"/>
                </a:solidFill>
                <a:ea typeface="+mn-ea"/>
                <a:cs typeface="+mn-cs"/>
              </a:rPr>
              <a:t>All those with valid PTEs and ref bit = 0: 3, 5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  <a:cs typeface="+mn-cs"/>
              </a:rPr>
              <a:t>Assuming 1 KB pages and 16-bit addresses (both VA &amp; PA), what PA, if any, would the VA below map to?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0000"/>
                </a:solidFill>
              </a:rPr>
              <a:t>1 KB pages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10-bit page offset (unchanged in PA)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0000"/>
                </a:solidFill>
              </a:rPr>
              <a:t>Remaining bits: virtual page #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upper 6 bits</a:t>
            </a:r>
          </a:p>
          <a:p>
            <a:pPr lvl="2"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Virtual page # chooses PTE; frame # used in PA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en-US" dirty="0" smtClean="0"/>
              <a:t>0x041C = </a:t>
            </a:r>
            <a:r>
              <a:rPr lang="en-US" dirty="0" smtClean="0">
                <a:solidFill>
                  <a:srgbClr val="FF0000"/>
                </a:solidFill>
              </a:rPr>
              <a:t>0000 01</a:t>
            </a:r>
            <a:r>
              <a:rPr lang="en-US" dirty="0" smtClean="0">
                <a:solidFill>
                  <a:srgbClr val="0000FF"/>
                </a:solidFill>
              </a:rPr>
              <a:t>00 0001 1100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lvl="2"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rgbClr val="FF0000"/>
                </a:solidFill>
              </a:rPr>
              <a:t>Upper 6 bits = 0000 01 = 1</a:t>
            </a:r>
          </a:p>
          <a:p>
            <a:pPr lvl="2"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rgbClr val="FF0000"/>
                </a:solidFill>
              </a:rPr>
              <a:t>PTE 1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frame # 7 = 000111</a:t>
            </a:r>
          </a:p>
          <a:p>
            <a:pPr lvl="2"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PA = 0001 11</a:t>
            </a:r>
            <a:r>
              <a:rPr lang="en-US" dirty="0" smtClean="0">
                <a:solidFill>
                  <a:srgbClr val="0000FF"/>
                </a:solidFill>
              </a:rPr>
              <a:t>00 0001 1100</a:t>
            </a:r>
            <a:r>
              <a:rPr lang="en-US" baseline="-25000" dirty="0" smtClean="0"/>
              <a:t>2</a:t>
            </a:r>
            <a:r>
              <a:rPr lang="en-US" dirty="0" smtClean="0"/>
              <a:t> = 0x1C1C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en-US" dirty="0" smtClean="0"/>
              <a:t>0x08AD = </a:t>
            </a:r>
            <a:r>
              <a:rPr lang="en-US" dirty="0" smtClean="0">
                <a:solidFill>
                  <a:srgbClr val="FF0000"/>
                </a:solidFill>
              </a:rPr>
              <a:t>0000 10</a:t>
            </a:r>
            <a:r>
              <a:rPr lang="en-US" dirty="0" smtClean="0">
                <a:solidFill>
                  <a:srgbClr val="0000FF"/>
                </a:solidFill>
              </a:rPr>
              <a:t>00 1010 1101</a:t>
            </a:r>
            <a:r>
              <a:rPr lang="en-US" baseline="-25000" dirty="0" smtClean="0"/>
              <a:t>2</a:t>
            </a:r>
          </a:p>
          <a:p>
            <a:pPr lvl="2"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rgbClr val="FF0000"/>
                </a:solidFill>
              </a:rPr>
              <a:t>Upper 6 bits = 0000 10 = 2</a:t>
            </a:r>
          </a:p>
          <a:p>
            <a:pPr lvl="2"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rgbClr val="FF0000"/>
                </a:solidFill>
              </a:rPr>
              <a:t>PTE 2 is not valid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page fault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q"/>
              <a:defRPr/>
            </a:pPr>
            <a:r>
              <a:rPr lang="en-US" dirty="0" smtClean="0"/>
              <a:t>0x157B = </a:t>
            </a:r>
            <a:r>
              <a:rPr lang="en-US" dirty="0" smtClean="0">
                <a:solidFill>
                  <a:srgbClr val="FF0000"/>
                </a:solidFill>
              </a:rPr>
              <a:t>0001 01</a:t>
            </a:r>
            <a:r>
              <a:rPr lang="en-US" dirty="0" smtClean="0">
                <a:solidFill>
                  <a:srgbClr val="0000FF"/>
                </a:solidFill>
              </a:rPr>
              <a:t>01 0111 1011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lvl="2"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rgbClr val="FF0000"/>
                </a:solidFill>
              </a:rPr>
              <a:t>Upper 6 bits = 0001 01 = 5</a:t>
            </a:r>
          </a:p>
          <a:p>
            <a:pPr lvl="2"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rgbClr val="FF0000"/>
                </a:solidFill>
              </a:rPr>
              <a:t>PTE 5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frame # 0 = 000000</a:t>
            </a:r>
          </a:p>
          <a:p>
            <a:pPr lvl="2"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PA = 0000 </a:t>
            </a:r>
            <a:r>
              <a:rPr lang="en-US" dirty="0" smtClean="0">
                <a:solidFill>
                  <a:srgbClr val="FF0000"/>
                </a:solidFill>
              </a:rPr>
              <a:t>00</a:t>
            </a:r>
            <a:r>
              <a:rPr lang="en-US" dirty="0" smtClean="0">
                <a:solidFill>
                  <a:srgbClr val="0000FF"/>
                </a:solidFill>
              </a:rPr>
              <a:t>01 0111 1011</a:t>
            </a:r>
            <a:r>
              <a:rPr lang="en-US" baseline="-25000" dirty="0" smtClean="0"/>
              <a:t>2 </a:t>
            </a:r>
            <a:r>
              <a:rPr lang="en-US" dirty="0" smtClean="0"/>
              <a:t>= 0x017B</a:t>
            </a:r>
          </a:p>
        </p:txBody>
      </p:sp>
      <p:sp>
        <p:nvSpPr>
          <p:cNvPr id="6656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B9F8A70-820E-4C4C-880C-D1E6A4EFDF67}" type="datetime1">
              <a:rPr lang="en-US" sz="1200" smtClean="0">
                <a:latin typeface="Garamond" charset="0"/>
              </a:rPr>
              <a:t>3/30/18</a:t>
            </a:fld>
            <a:endParaRPr lang="en-US" sz="1200">
              <a:latin typeface="Garamond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en-US" smtClean="0"/>
              <a:t>Operating Systems: Lecture 12</a:t>
            </a:r>
            <a:endParaRPr lang="en-US" altLang="en-US"/>
          </a:p>
        </p:txBody>
      </p:sp>
      <p:sp>
        <p:nvSpPr>
          <p:cNvPr id="665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513378A-6B04-9045-96A4-684DE6EB0B6B}" type="slidenum">
              <a:rPr lang="en-US" sz="1200">
                <a:latin typeface="Garamond" charset="0"/>
              </a:rPr>
              <a:pPr eaLnBrk="1" hangingPunct="1"/>
              <a:t>43</a:t>
            </a:fld>
            <a:endParaRPr lang="en-US" sz="1200"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349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Final notes</a:t>
            </a:r>
            <a:endParaRPr lang="en-US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time</a:t>
            </a:r>
          </a:p>
          <a:p>
            <a:pPr lvl="1"/>
            <a:r>
              <a:rPr lang="en-US" dirty="0" smtClean="0"/>
              <a:t>Finish paging discussion</a:t>
            </a:r>
          </a:p>
          <a:p>
            <a:pPr lvl="1"/>
            <a:r>
              <a:rPr lang="en-US" dirty="0" smtClean="0"/>
              <a:t>File systems (time permitting)</a:t>
            </a:r>
          </a:p>
          <a:p>
            <a:pPr lvl="1"/>
            <a:r>
              <a:rPr lang="en-US" dirty="0" smtClean="0"/>
              <a:t>Return Exam 2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Reminders:</a:t>
            </a:r>
          </a:p>
          <a:p>
            <a:pPr lvl="1"/>
            <a:r>
              <a:rPr lang="en-US" dirty="0" smtClean="0"/>
              <a:t>Program </a:t>
            </a:r>
            <a:r>
              <a:rPr lang="en-US" dirty="0"/>
              <a:t>3 to be posted; due </a:t>
            </a:r>
            <a:r>
              <a:rPr lang="en-US" dirty="0" smtClean="0"/>
              <a:t>TBD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2F4F31E-1A91-E74A-B46A-8E1765752DC1}" type="datetime1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Operating Systems: Lecture 14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54581FB-8797-014C-8491-7A0C59EBED1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28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slides are adapted from the following sources:</a:t>
            </a:r>
          </a:p>
          <a:p>
            <a:pPr lvl="1"/>
            <a:r>
              <a:rPr lang="en-US" dirty="0" err="1" smtClean="0"/>
              <a:t>Silberschatz</a:t>
            </a:r>
            <a:r>
              <a:rPr lang="en-US" dirty="0" smtClean="0"/>
              <a:t>, Galvin, &amp; Gagne, </a:t>
            </a:r>
            <a:r>
              <a:rPr lang="en-US" i="1" dirty="0" smtClean="0"/>
              <a:t>Operating Systems Concepts</a:t>
            </a:r>
            <a:r>
              <a:rPr lang="en-US" dirty="0" smtClean="0"/>
              <a:t>, 9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</a:p>
          <a:p>
            <a:pPr lvl="1"/>
            <a:r>
              <a:rPr lang="en-US" dirty="0" smtClean="0"/>
              <a:t>Anderson &amp; </a:t>
            </a:r>
            <a:r>
              <a:rPr lang="en-US" dirty="0" err="1" smtClean="0"/>
              <a:t>Dahlin</a:t>
            </a:r>
            <a:r>
              <a:rPr lang="en-US" dirty="0" smtClean="0"/>
              <a:t>, </a:t>
            </a:r>
            <a:r>
              <a:rPr lang="en-US" i="1" dirty="0" smtClean="0"/>
              <a:t>Operating Systems: Principles and Practice</a:t>
            </a:r>
            <a:r>
              <a:rPr lang="en-US" dirty="0" smtClean="0"/>
              <a:t>, 2</a:t>
            </a:r>
            <a:r>
              <a:rPr lang="en-US" baseline="30000" dirty="0" smtClean="0"/>
              <a:t>nd</a:t>
            </a:r>
            <a:r>
              <a:rPr lang="en-US" dirty="0" smtClean="0"/>
              <a:t> edition</a:t>
            </a:r>
          </a:p>
          <a:p>
            <a:pPr lvl="1"/>
            <a:r>
              <a:rPr lang="en-US" dirty="0" smtClean="0"/>
              <a:t>Chen &amp; </a:t>
            </a:r>
            <a:r>
              <a:rPr lang="en-US" dirty="0" err="1" smtClean="0"/>
              <a:t>Madhyastha</a:t>
            </a:r>
            <a:r>
              <a:rPr lang="en-US" dirty="0" smtClean="0"/>
              <a:t>, EECS 482 lecture notes, University of Michigan, Fall 2016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DD85-094B-1443-A30A-A1194913DEEF}" type="datetime1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14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30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</a:t>
            </a:r>
            <a:endParaRPr lang="en-US" dirty="0"/>
          </a:p>
        </p:txBody>
      </p:sp>
      <p:pic>
        <p:nvPicPr>
          <p:cNvPr id="5" name="Content Placeholder 4" descr="ch8-03_segment.pdf"/>
          <p:cNvPicPr>
            <a:picLocks noGrp="1" noChangeAspect="1"/>
          </p:cNvPicPr>
          <p:nvPr>
            <p:ph idx="1"/>
          </p:nvPr>
        </p:nvPicPr>
        <p:blipFill>
          <a:blip r:embed="rId3"/>
          <a:srcRect l="-3530" r="-3530"/>
          <a:stretch>
            <a:fillRect/>
          </a:stretch>
        </p:blipFill>
        <p:spPr>
          <a:xfrm>
            <a:off x="-577889" y="1030943"/>
            <a:ext cx="10215047" cy="5617882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19C6-F8EB-EA48-847B-62C2DDA94EB4}" type="datetime1">
              <a:rPr lang="en-US" smtClean="0"/>
              <a:t>3/30/18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14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2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 table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47159044"/>
              </p:ext>
            </p:extLst>
          </p:nvPr>
        </p:nvGraphicFramePr>
        <p:xfrm>
          <a:off x="457200" y="1143000"/>
          <a:ext cx="8229600" cy="18542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371600"/>
                <a:gridCol w="304800"/>
                <a:gridCol w="838200"/>
                <a:gridCol w="1143000"/>
                <a:gridCol w="2286000"/>
                <a:gridCol w="228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Segment #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Base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Bounds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Access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4000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read/exec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code segment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read/write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data segment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unused segment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read/write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stack segment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3352800"/>
            <a:ext cx="8229600" cy="277812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Protection handled by segment table contents</a:t>
            </a:r>
          </a:p>
          <a:p>
            <a:pPr lvl="1"/>
            <a:r>
              <a:rPr lang="en-US" dirty="0" smtClean="0"/>
              <a:t>Valid bit (V) indicates if segment in use</a:t>
            </a:r>
          </a:p>
          <a:p>
            <a:pPr lvl="1"/>
            <a:r>
              <a:rPr lang="en-US" dirty="0" smtClean="0"/>
              <a:t>Access indicates privileges (read/write/execute)</a:t>
            </a:r>
          </a:p>
          <a:p>
            <a:r>
              <a:rPr lang="en-US" dirty="0" smtClean="0"/>
              <a:t>Virtual address: segment #, offset</a:t>
            </a:r>
          </a:p>
          <a:p>
            <a:pPr lvl="1"/>
            <a:r>
              <a:rPr lang="en-US" dirty="0" smtClean="0"/>
              <a:t>Segment number must be valid</a:t>
            </a:r>
          </a:p>
          <a:p>
            <a:pPr lvl="1"/>
            <a:r>
              <a:rPr lang="en-US" dirty="0" smtClean="0"/>
              <a:t>Offset must be &lt; bound</a:t>
            </a:r>
          </a:p>
          <a:p>
            <a:pPr lvl="1"/>
            <a:r>
              <a:rPr lang="en-US" dirty="0" smtClean="0"/>
              <a:t>If either false, trap to OS </a:t>
            </a:r>
            <a:r>
              <a:rPr lang="en-US" dirty="0" smtClean="0">
                <a:sym typeface="Wingdings"/>
              </a:rPr>
              <a:t> invalid address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E1F1-0D05-F249-8F00-849DE906A872}" type="datetime1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14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50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Pros?</a:t>
            </a:r>
          </a:p>
          <a:p>
            <a:pPr lvl="1"/>
            <a:r>
              <a:rPr lang="en-US" dirty="0" smtClean="0"/>
              <a:t>Can share code/data segments between processes</a:t>
            </a:r>
          </a:p>
          <a:p>
            <a:pPr lvl="1"/>
            <a:r>
              <a:rPr lang="en-US" dirty="0" smtClean="0"/>
              <a:t>Can protect code segment from being overwritten</a:t>
            </a:r>
          </a:p>
          <a:p>
            <a:pPr lvl="1"/>
            <a:r>
              <a:rPr lang="en-US" dirty="0" smtClean="0"/>
              <a:t>Can transparently grow stack/heap as needed</a:t>
            </a:r>
          </a:p>
          <a:p>
            <a:r>
              <a:rPr lang="en-US" dirty="0" smtClean="0"/>
              <a:t>Cons?</a:t>
            </a:r>
          </a:p>
          <a:p>
            <a:pPr lvl="1"/>
            <a:r>
              <a:rPr lang="en-US" dirty="0" smtClean="0"/>
              <a:t>Complex memory management</a:t>
            </a:r>
          </a:p>
          <a:p>
            <a:pPr lvl="2"/>
            <a:r>
              <a:rPr lang="en-US" dirty="0" smtClean="0"/>
              <a:t>Need to find chunk of a particular size</a:t>
            </a:r>
          </a:p>
          <a:p>
            <a:pPr lvl="1"/>
            <a:r>
              <a:rPr lang="en-US" dirty="0" smtClean="0"/>
              <a:t>May need to rearrange memory from time to time to make room for new segment or growing segment</a:t>
            </a:r>
          </a:p>
          <a:p>
            <a:pPr lvl="2"/>
            <a:r>
              <a:rPr lang="en-US" dirty="0" smtClean="0"/>
              <a:t>External fragmentation: wasted space between chunks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8EB04-2E67-1E42-84B0-20098D6B995A}" type="datetime1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14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88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 example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43989772"/>
              </p:ext>
            </p:extLst>
          </p:nvPr>
        </p:nvGraphicFramePr>
        <p:xfrm>
          <a:off x="457200" y="1143000"/>
          <a:ext cx="8229600" cy="22250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371600"/>
                <a:gridCol w="304800"/>
                <a:gridCol w="838200"/>
                <a:gridCol w="1143000"/>
                <a:gridCol w="2286000"/>
                <a:gridCol w="228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Segment #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Base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Bounds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Access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219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read/write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2300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read/write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read/exec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1327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580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read/write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1952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read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3505200"/>
            <a:ext cx="8229600" cy="262572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Given segment table above, what are physical addresses for following virtual addresses (of form &lt;</a:t>
            </a:r>
            <a:r>
              <a:rPr lang="en-US" dirty="0" err="1" smtClean="0"/>
              <a:t>seg</a:t>
            </a:r>
            <a:r>
              <a:rPr lang="en-US" dirty="0" smtClean="0"/>
              <a:t> #&gt;, &lt;offset&gt;)?</a:t>
            </a:r>
          </a:p>
          <a:p>
            <a:pPr lvl="1"/>
            <a:r>
              <a:rPr lang="en-US" dirty="0" smtClean="0"/>
              <a:t>0, 430</a:t>
            </a:r>
          </a:p>
          <a:p>
            <a:pPr lvl="1"/>
            <a:r>
              <a:rPr lang="en-US" dirty="0" smtClean="0"/>
              <a:t>1, 10</a:t>
            </a:r>
          </a:p>
          <a:p>
            <a:pPr lvl="1"/>
            <a:r>
              <a:rPr lang="en-US" dirty="0" smtClean="0"/>
              <a:t>2, 500</a:t>
            </a:r>
          </a:p>
          <a:p>
            <a:pPr lvl="1"/>
            <a:r>
              <a:rPr lang="en-US" dirty="0" smtClean="0"/>
              <a:t>3, 400</a:t>
            </a:r>
          </a:p>
          <a:p>
            <a:pPr lvl="1"/>
            <a:r>
              <a:rPr lang="en-US" dirty="0" smtClean="0"/>
              <a:t>4, 112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34DE1-5204-7349-8125-C088896D390E}" type="datetime1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14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26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solution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9395674"/>
              </p:ext>
            </p:extLst>
          </p:nvPr>
        </p:nvGraphicFramePr>
        <p:xfrm>
          <a:off x="457200" y="1143000"/>
          <a:ext cx="8229600" cy="22250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371600"/>
                <a:gridCol w="304800"/>
                <a:gridCol w="838200"/>
                <a:gridCol w="1143000"/>
                <a:gridCol w="2286000"/>
                <a:gridCol w="228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Segment #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Base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Bounds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Access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219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read/write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2300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read/write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read/exec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1327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580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read/write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1952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read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3505200"/>
            <a:ext cx="8229600" cy="262572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Given segment table above, what are physical addresses for following virtual addresses (of form &lt;</a:t>
            </a:r>
            <a:r>
              <a:rPr lang="en-US" dirty="0" err="1" smtClean="0"/>
              <a:t>seg</a:t>
            </a:r>
            <a:r>
              <a:rPr lang="en-US" dirty="0" smtClean="0"/>
              <a:t> #&gt;, &lt;offset&gt;)?</a:t>
            </a:r>
          </a:p>
          <a:p>
            <a:pPr lvl="1"/>
            <a:r>
              <a:rPr lang="en-US" dirty="0" smtClean="0"/>
              <a:t>0, 430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219 + 430 = 649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1, 10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2300 + 10 = 2310</a:t>
            </a:r>
            <a:endParaRPr lang="en-US" dirty="0" smtClean="0"/>
          </a:p>
          <a:p>
            <a:pPr lvl="1"/>
            <a:r>
              <a:rPr lang="en-US" dirty="0" smtClean="0"/>
              <a:t>2, 500 </a:t>
            </a:r>
            <a:r>
              <a:rPr lang="en-US" dirty="0">
                <a:sym typeface="Wingdings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offset &gt; bound  illegal access</a:t>
            </a:r>
            <a:endParaRPr lang="en-US" dirty="0" smtClean="0"/>
          </a:p>
          <a:p>
            <a:pPr lvl="1"/>
            <a:r>
              <a:rPr lang="en-US" dirty="0" smtClean="0"/>
              <a:t>3, 400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1327 + 400 = 1727</a:t>
            </a:r>
            <a:endParaRPr lang="en-US" dirty="0" smtClean="0"/>
          </a:p>
          <a:p>
            <a:pPr lvl="1"/>
            <a:r>
              <a:rPr lang="en-US" dirty="0" smtClean="0"/>
              <a:t>4, 112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segment 4 not valid  illegal access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4EEA-4696-1041-AE5C-998581B5340F}" type="datetime1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Operating Systems: Lecture 14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D84A-D9E1-964C-B1EF-5C5C24A64F2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28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8">
      <a:dk1>
        <a:srgbClr val="000000"/>
      </a:dk1>
      <a:lt1>
        <a:srgbClr val="FFFFFF"/>
      </a:lt1>
      <a:dk2>
        <a:srgbClr val="CC0000"/>
      </a:dk2>
      <a:lt2>
        <a:srgbClr val="666699"/>
      </a:lt2>
      <a:accent1>
        <a:srgbClr val="808080"/>
      </a:accent1>
      <a:accent2>
        <a:srgbClr val="999933"/>
      </a:accent2>
      <a:accent3>
        <a:srgbClr val="FFFFFF"/>
      </a:accent3>
      <a:accent4>
        <a:srgbClr val="000000"/>
      </a:accent4>
      <a:accent5>
        <a:srgbClr val="C0C0C0"/>
      </a:accent5>
      <a:accent6>
        <a:srgbClr val="8A8A2D"/>
      </a:accent6>
      <a:hlink>
        <a:srgbClr val="4C6D80"/>
      </a:hlink>
      <a:folHlink>
        <a:srgbClr val="B2B2B2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13548</TotalTime>
  <Words>2870</Words>
  <Application>Microsoft Macintosh PowerPoint</Application>
  <PresentationFormat>On-screen Show (4:3)</PresentationFormat>
  <Paragraphs>627</Paragraphs>
  <Slides>45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Edge</vt:lpstr>
      <vt:lpstr>EECE.4810/EECE.5730 Operating Systems</vt:lpstr>
      <vt:lpstr>Lecture outline</vt:lpstr>
      <vt:lpstr>Growing memory regions independently</vt:lpstr>
      <vt:lpstr>Segmentation</vt:lpstr>
      <vt:lpstr>Segmentation</vt:lpstr>
      <vt:lpstr>Segment table</vt:lpstr>
      <vt:lpstr>Segmentation</vt:lpstr>
      <vt:lpstr>Segmentation example</vt:lpstr>
      <vt:lpstr>Example solution</vt:lpstr>
      <vt:lpstr>Paged Translation</vt:lpstr>
      <vt:lpstr>Paged Translation (Abstract)</vt:lpstr>
      <vt:lpstr>PowerPoint Presentation</vt:lpstr>
      <vt:lpstr>Paging Questions</vt:lpstr>
      <vt:lpstr>Paging basics</vt:lpstr>
      <vt:lpstr>Paging examples</vt:lpstr>
      <vt:lpstr>Paging examples</vt:lpstr>
      <vt:lpstr>Paging issues</vt:lpstr>
      <vt:lpstr>Page table organization</vt:lpstr>
      <vt:lpstr>Multi-level page table</vt:lpstr>
      <vt:lpstr>Multi-level page table example</vt:lpstr>
      <vt:lpstr>Sparse address spaces: basic page table</vt:lpstr>
      <vt:lpstr>Sparse address spaces: 2-level page table</vt:lpstr>
      <vt:lpstr>Multi-level page table</vt:lpstr>
      <vt:lpstr>Hashed Page Tables</vt:lpstr>
      <vt:lpstr>Hashed Page Table</vt:lpstr>
      <vt:lpstr>Hashed page table</vt:lpstr>
      <vt:lpstr>Inverted Page Table</vt:lpstr>
      <vt:lpstr>Inverted Page Table Architecture</vt:lpstr>
      <vt:lpstr>Virtual memory performance</vt:lpstr>
      <vt:lpstr>Details of Page Table</vt:lpstr>
      <vt:lpstr>Demand Paging</vt:lpstr>
      <vt:lpstr>Valid-Invalid Bit</vt:lpstr>
      <vt:lpstr>Page table with non-resident pages</vt:lpstr>
      <vt:lpstr>Page Fault</vt:lpstr>
      <vt:lpstr>Steps in Handling a Page Fault</vt:lpstr>
      <vt:lpstr>Page replacement</vt:lpstr>
      <vt:lpstr>Page replacement</vt:lpstr>
      <vt:lpstr>Page replacement (continued)</vt:lpstr>
      <vt:lpstr>Clock algorithm example</vt:lpstr>
      <vt:lpstr>Clock algorithm implementation</vt:lpstr>
      <vt:lpstr>Dirty bits</vt:lpstr>
      <vt:lpstr>Virtual memory example</vt:lpstr>
      <vt:lpstr>Virtual memory example soln.</vt:lpstr>
      <vt:lpstr>Final notes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Application Programming</dc:title>
  <dc:creator>geigerm</dc:creator>
  <cp:lastModifiedBy>Michael Geiger</cp:lastModifiedBy>
  <cp:revision>3521</cp:revision>
  <dcterms:created xsi:type="dcterms:W3CDTF">2006-04-03T05:03:01Z</dcterms:created>
  <dcterms:modified xsi:type="dcterms:W3CDTF">2018-03-30T16:32:42Z</dcterms:modified>
</cp:coreProperties>
</file>