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9" r:id="rId3"/>
    <p:sldId id="260" r:id="rId4"/>
    <p:sldId id="261" r:id="rId5"/>
    <p:sldId id="262" r:id="rId6"/>
    <p:sldId id="257" r:id="rId7"/>
    <p:sldId id="258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9" autoAdjust="0"/>
    <p:restoredTop sz="89537" autoAdjust="0"/>
  </p:normalViewPr>
  <p:slideViewPr>
    <p:cSldViewPr>
      <p:cViewPr varScale="1">
        <p:scale>
          <a:sx n="86" d="100"/>
          <a:sy n="86" d="100"/>
        </p:scale>
        <p:origin x="-163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60BB92A-F725-B347-AD00-E818C3E27C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97476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89ACF24-DAB8-2F47-A11C-F35BBEDF7E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451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2C2E86A3-4BD8-ED40-9CA8-E59AEEA4F364}" type="slidenum">
              <a:rPr lang="en-US">
                <a:latin typeface="Times New Roman" charset="0"/>
              </a:rPr>
              <a:pPr/>
              <a:t>11</a:t>
            </a:fld>
            <a:endParaRPr lang="en-US">
              <a:latin typeface="Times New Roman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7BBB246F-20FF-4747-B1B0-6070E9844D89}" type="slidenum">
              <a:rPr lang="en-US">
                <a:latin typeface="Helvetica" charset="0"/>
              </a:rPr>
              <a:pPr/>
              <a:t>15</a:t>
            </a:fld>
            <a:endParaRPr lang="en-US">
              <a:latin typeface="Helvetica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30295A-204F-4641-9233-493DB3B0C1BD}" type="datetime1">
              <a:rPr lang="en-US" smtClean="0"/>
              <a:t>3/25/18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Exam 2 Preview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FE3786-70B3-5543-A1CA-D7800AEF12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183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AD1AD6-0C90-7F4A-939B-746F2B1FFFFC}" type="datetime1">
              <a:rPr lang="en-US" smtClean="0"/>
              <a:t>3/25/18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Exam 2 Preview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90E558-F7D8-6B40-BAC0-AA228FD867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711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F4F421-2953-6745-9918-7E55A2989B8A}" type="datetime1">
              <a:rPr lang="en-US" smtClean="0"/>
              <a:t>3/25/18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Exam 2 Preview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6946FF-F3A2-3A4E-8F8D-B1CF5B3449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602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212E56-92A9-5D48-B865-167D14795233}" type="datetime1">
              <a:rPr lang="en-US" smtClean="0"/>
              <a:t>3/25/18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Exam 2 Preview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20F6F5-63DB-0F4C-A110-CB1C38252A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0296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C989A4-6048-9445-B12C-DBC9CCC4BACC}" type="datetime1">
              <a:rPr lang="en-US" smtClean="0"/>
              <a:t>3/25/18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Exam 2 Preview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E1D40-FE52-D94E-9F30-0E312A8517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867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C19866-C93D-694D-B3A1-A42F383A49B8}" type="datetime1">
              <a:rPr lang="en-US" smtClean="0"/>
              <a:t>3/25/18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Exam 2 Preview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BF63C3-277B-6D4E-B60B-156C289CEA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471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AEB88A-BDF5-6A48-844B-524B7463392D}" type="datetime1">
              <a:rPr lang="en-US" smtClean="0"/>
              <a:t>3/25/18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Exam 2 Preview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48EB35-F8F3-2345-85D7-7224A1EA94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857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2E0D7-B80A-3447-A25D-23DA01F1C41F}" type="datetime1">
              <a:rPr lang="en-US" smtClean="0"/>
              <a:t>3/25/18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Exam 2 Preview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0C8E30-EA09-F74C-AE86-244A0DD72A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055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0AEBE5-DE71-D241-BFC0-312DE4929F36}" type="datetime1">
              <a:rPr lang="en-US" smtClean="0"/>
              <a:t>3/25/18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Exam 2 Preview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6FD561-E1ED-D74C-A28A-04E94FC521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306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9C5E0E-9E83-964F-91D6-319ACF95909E}" type="datetime1">
              <a:rPr lang="en-US" smtClean="0"/>
              <a:t>3/25/18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Exam 2 Preview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DB669D-51B8-3646-95F9-20B63EE5F3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06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98C7C4-E6EB-7048-86CC-7EF3B870FFC5}" type="datetime1">
              <a:rPr lang="en-US" smtClean="0"/>
              <a:t>3/25/18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Exam 2 Preview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3F9D73-9420-F34A-AECA-71C9C31783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098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F69134-4C3E-9C47-96A7-827393E6D11E}" type="datetime1">
              <a:rPr lang="en-US" smtClean="0"/>
              <a:t>3/25/18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Exam 2 Preview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91134D-E8B1-524A-8C45-EEF4290B64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254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5D7947-F6B9-304C-A739-673E7788448B}" type="datetime1">
              <a:rPr lang="en-US" smtClean="0"/>
              <a:t>3/25/18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Exam 2 Preview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78CCB0-579D-8D4B-97BF-3C51D9DBB1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591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7AA3EEFE-CD1A-7D44-BECA-9163BCE242C3}" type="datetime1">
              <a:rPr lang="en-US" smtClean="0"/>
              <a:t>3/25/18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Operating Systems: Exam 2 Preview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8C976CF8-0898-794D-83FF-D832461D3A2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71" r:id="rId1"/>
    <p:sldLayoutId id="2147484859" r:id="rId2"/>
    <p:sldLayoutId id="2147484860" r:id="rId3"/>
    <p:sldLayoutId id="2147484861" r:id="rId4"/>
    <p:sldLayoutId id="2147484862" r:id="rId5"/>
    <p:sldLayoutId id="2147484863" r:id="rId6"/>
    <p:sldLayoutId id="2147484864" r:id="rId7"/>
    <p:sldLayoutId id="2147484865" r:id="rId8"/>
    <p:sldLayoutId id="2147484866" r:id="rId9"/>
    <p:sldLayoutId id="2147484867" r:id="rId10"/>
    <p:sldLayoutId id="2147484868" r:id="rId11"/>
    <p:sldLayoutId id="2147484869" r:id="rId12"/>
    <p:sldLayoutId id="2147484870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>
                <a:latin typeface="Garamond" charset="0"/>
              </a:rPr>
              <a:t>EECE.4810/EECE.5730</a:t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Operating Systems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2018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15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Exam </a:t>
            </a:r>
            <a:r>
              <a:rPr lang="en-US" smtClean="0">
                <a:latin typeface="Arial" charset="0"/>
              </a:rPr>
              <a:t>2 Preview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Banker’s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Similar to reserving all resources at beginning, but with more concurrency</a:t>
            </a:r>
          </a:p>
          <a:p>
            <a:r>
              <a:rPr lang="en-US" dirty="0" smtClean="0"/>
              <a:t>State maximum resource needs in advance (without acquiring)</a:t>
            </a:r>
          </a:p>
          <a:p>
            <a:r>
              <a:rPr lang="en-US" dirty="0" smtClean="0"/>
              <a:t>May block when thread attempts to acquire resource</a:t>
            </a:r>
          </a:p>
          <a:p>
            <a:r>
              <a:rPr lang="en-US" dirty="0" smtClean="0"/>
              <a:t>General structure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Phase 1a: </a:t>
            </a:r>
            <a:r>
              <a:rPr lang="en-US" dirty="0" smtClean="0">
                <a:latin typeface="Courier New"/>
                <a:cs typeface="Courier New"/>
              </a:rPr>
              <a:t>state maximum resource need</a:t>
            </a:r>
            <a:endParaRPr lang="en-US" dirty="0">
              <a:latin typeface="Courier New"/>
              <a:cs typeface="Courier New"/>
            </a:endParaRP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Phase 1b: while (!done) </a:t>
            </a:r>
            <a:r>
              <a:rPr lang="en-US" dirty="0" smtClean="0">
                <a:latin typeface="Courier New"/>
                <a:cs typeface="Courier New"/>
              </a:rPr>
              <a:t>{</a:t>
            </a:r>
          </a:p>
          <a:p>
            <a:pPr marL="344487" lvl="1" indent="0">
              <a:buNone/>
            </a:pPr>
            <a:r>
              <a:rPr lang="en-US" dirty="0" smtClean="0">
                <a:latin typeface="Courier New"/>
                <a:cs typeface="Courier New"/>
              </a:rPr>
              <a:t>			acquire some resource (block 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		if not safe)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	work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 }</a:t>
            </a:r>
            <a:endParaRPr lang="en-US" dirty="0">
              <a:latin typeface="Courier New"/>
              <a:cs typeface="Courier New"/>
            </a:endParaRP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Phase 2: release all resources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960E5-DCFF-2B44-AD25-C7A9FA57C8BF}" type="datetime1">
              <a:rPr lang="en-US" smtClean="0"/>
              <a:t>3/25/18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Exam 2 Preview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232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MS PGothic" charset="0"/>
              </a:rPr>
              <a:t>Review: Scheduling </a:t>
            </a:r>
            <a:r>
              <a:rPr lang="en-US" dirty="0">
                <a:ea typeface="MS PGothic" charset="0"/>
              </a:rPr>
              <a:t>Criteria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1"/>
            <a:ext cx="8229600" cy="514032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Helvetica" charset="0"/>
                <a:ea typeface="MS PGothic" charset="0"/>
              </a:rPr>
              <a:t>Several possible, often conflicting goals</a:t>
            </a:r>
          </a:p>
          <a:p>
            <a:r>
              <a:rPr lang="en-US" dirty="0" smtClean="0">
                <a:latin typeface="Helvetica" charset="0"/>
                <a:ea typeface="MS PGothic" charset="0"/>
              </a:rPr>
              <a:t>Want to maximize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  <a:latin typeface="Helvetica" charset="0"/>
                <a:ea typeface="MS PGothic" charset="0"/>
              </a:rPr>
              <a:t>CPU utilization</a:t>
            </a:r>
            <a:r>
              <a:rPr lang="en-US" dirty="0" smtClean="0">
                <a:latin typeface="Helvetica" charset="0"/>
                <a:ea typeface="MS PGothic" charset="0"/>
              </a:rPr>
              <a:t>: keep CPU as busy as possible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  <a:latin typeface="Helvetica" charset="0"/>
                <a:ea typeface="MS PGothic" charset="0"/>
              </a:rPr>
              <a:t>Throughput</a:t>
            </a:r>
            <a:r>
              <a:rPr lang="en-US" dirty="0" smtClean="0">
                <a:latin typeface="Helvetica" charset="0"/>
                <a:ea typeface="MS PGothic" charset="0"/>
              </a:rPr>
              <a:t>: rate at which processes complete per time unit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  <a:latin typeface="Helvetica" charset="0"/>
                <a:ea typeface="MS PGothic" charset="0"/>
              </a:rPr>
              <a:t>Fairness</a:t>
            </a:r>
            <a:r>
              <a:rPr lang="en-US" dirty="0" smtClean="0">
                <a:latin typeface="Helvetica" charset="0"/>
                <a:ea typeface="MS PGothic" charset="0"/>
              </a:rPr>
              <a:t>: ensure CPU shared (relatively) equally</a:t>
            </a:r>
          </a:p>
          <a:p>
            <a:r>
              <a:rPr lang="en-US" dirty="0" smtClean="0">
                <a:latin typeface="Helvetica" charset="0"/>
                <a:ea typeface="MS PGothic" charset="0"/>
              </a:rPr>
              <a:t>Want to minimize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  <a:latin typeface="Helvetica" charset="0"/>
                <a:ea typeface="MS PGothic" charset="0"/>
              </a:rPr>
              <a:t>Turnaround time:</a:t>
            </a:r>
            <a:r>
              <a:rPr lang="en-US" dirty="0" smtClean="0">
                <a:latin typeface="Helvetica" charset="0"/>
                <a:ea typeface="MS PGothic" charset="0"/>
              </a:rPr>
              <a:t> </a:t>
            </a:r>
            <a:r>
              <a:rPr lang="en-US" dirty="0">
                <a:latin typeface="Helvetica" charset="0"/>
                <a:ea typeface="MS PGothic" charset="0"/>
              </a:rPr>
              <a:t>amount of time to execute a particular </a:t>
            </a:r>
            <a:r>
              <a:rPr lang="en-US" dirty="0" smtClean="0">
                <a:latin typeface="Helvetica" charset="0"/>
                <a:ea typeface="MS PGothic" charset="0"/>
              </a:rPr>
              <a:t>process, from arrival to completion (includes waiting time)</a:t>
            </a:r>
          </a:p>
          <a:p>
            <a:pPr lvl="2"/>
            <a:r>
              <a:rPr lang="en-US" dirty="0" smtClean="0">
                <a:latin typeface="Helvetica" charset="0"/>
                <a:ea typeface="MS PGothic" charset="0"/>
              </a:rPr>
              <a:t>Sometimes called </a:t>
            </a:r>
            <a:r>
              <a:rPr lang="en-US" dirty="0" smtClean="0">
                <a:solidFill>
                  <a:srgbClr val="0000FF"/>
                </a:solidFill>
                <a:latin typeface="Helvetica" charset="0"/>
                <a:ea typeface="MS PGothic" charset="0"/>
              </a:rPr>
              <a:t>latency</a:t>
            </a:r>
            <a:r>
              <a:rPr lang="en-US" dirty="0" smtClean="0">
                <a:latin typeface="Helvetica" charset="0"/>
                <a:ea typeface="MS PGothic" charset="0"/>
              </a:rPr>
              <a:t> or </a:t>
            </a:r>
            <a:r>
              <a:rPr lang="en-US" dirty="0" smtClean="0">
                <a:solidFill>
                  <a:srgbClr val="0000FF"/>
                </a:solidFill>
                <a:latin typeface="Helvetica" charset="0"/>
                <a:ea typeface="MS PGothic" charset="0"/>
              </a:rPr>
              <a:t>response time</a:t>
            </a:r>
            <a:r>
              <a:rPr lang="en-US" dirty="0" smtClean="0">
                <a:latin typeface="Helvetica" charset="0"/>
                <a:ea typeface="MS PGothic" charset="0"/>
              </a:rPr>
              <a:t> …</a:t>
            </a:r>
          </a:p>
          <a:p>
            <a:pPr lvl="2"/>
            <a:r>
              <a:rPr lang="en-US" dirty="0" smtClean="0">
                <a:latin typeface="Helvetica" charset="0"/>
                <a:ea typeface="MS PGothic" charset="0"/>
              </a:rPr>
              <a:t>… although our text defines response time as time to first “response” (output) from program, not completion</a:t>
            </a:r>
            <a:endParaRPr lang="en-US" dirty="0">
              <a:latin typeface="Helvetica" charset="0"/>
              <a:ea typeface="MS PGothic" charset="0"/>
            </a:endParaRPr>
          </a:p>
          <a:p>
            <a:pPr lvl="1"/>
            <a:r>
              <a:rPr lang="en-US" dirty="0">
                <a:solidFill>
                  <a:srgbClr val="0000FF"/>
                </a:solidFill>
                <a:latin typeface="Helvetica" charset="0"/>
                <a:ea typeface="MS PGothic" charset="0"/>
              </a:rPr>
              <a:t>Waiting </a:t>
            </a:r>
            <a:r>
              <a:rPr lang="en-US" dirty="0" smtClean="0">
                <a:solidFill>
                  <a:srgbClr val="0000FF"/>
                </a:solidFill>
                <a:latin typeface="Helvetica" charset="0"/>
                <a:ea typeface="MS PGothic" charset="0"/>
              </a:rPr>
              <a:t>time</a:t>
            </a:r>
            <a:r>
              <a:rPr lang="en-US" dirty="0" smtClean="0">
                <a:latin typeface="Helvetica" charset="0"/>
                <a:ea typeface="MS PGothic" charset="0"/>
              </a:rPr>
              <a:t>: </a:t>
            </a:r>
            <a:r>
              <a:rPr lang="en-US" dirty="0">
                <a:latin typeface="Helvetica" charset="0"/>
                <a:ea typeface="MS PGothic" charset="0"/>
              </a:rPr>
              <a:t>amount of time a process has been waiting in the ready </a:t>
            </a:r>
            <a:r>
              <a:rPr lang="en-US" dirty="0" smtClean="0">
                <a:latin typeface="Helvetica" charset="0"/>
                <a:ea typeface="MS PGothic" charset="0"/>
              </a:rPr>
              <a:t>queue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  <a:latin typeface="Helvetica" charset="0"/>
                <a:ea typeface="MS PGothic" charset="0"/>
              </a:rPr>
              <a:t>Starvation</a:t>
            </a:r>
            <a:r>
              <a:rPr lang="en-US" dirty="0" smtClean="0">
                <a:latin typeface="Helvetica" charset="0"/>
                <a:ea typeface="MS PGothic" charset="0"/>
              </a:rPr>
              <a:t>: Thread/process does not get access to resources</a:t>
            </a:r>
          </a:p>
          <a:p>
            <a:pPr lvl="2"/>
            <a:r>
              <a:rPr lang="en-US" dirty="0" smtClean="0">
                <a:latin typeface="Helvetica" charset="0"/>
                <a:ea typeface="MS PGothic" charset="0"/>
              </a:rPr>
              <a:t>Want to avoid, not just minimize!</a:t>
            </a: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6EA9A-532B-C940-8D8A-7ED16B324C9E}" type="datetime1">
              <a:rPr lang="en-US" smtClean="0"/>
              <a:t>3/25/18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Exam 2 Preview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343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Scheduling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First-come, first-served (FCFS)</a:t>
            </a:r>
            <a:r>
              <a:rPr lang="en-US" dirty="0" smtClean="0"/>
              <a:t> or FIFO</a:t>
            </a:r>
          </a:p>
          <a:p>
            <a:pPr lvl="1"/>
            <a:r>
              <a:rPr lang="en-US" dirty="0" smtClean="0"/>
              <a:t>Schedule tasks in order they arrive in ready queue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Shortest job first (SJF)</a:t>
            </a:r>
          </a:p>
          <a:p>
            <a:pPr lvl="1"/>
            <a:r>
              <a:rPr lang="en-US" dirty="0" smtClean="0"/>
              <a:t>Always schedule job with shortest remaining burst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Shortest remaining time first (SRTF)</a:t>
            </a:r>
            <a:r>
              <a:rPr lang="en-US" dirty="0" smtClean="0"/>
              <a:t> or STCF</a:t>
            </a:r>
          </a:p>
          <a:p>
            <a:pPr lvl="1"/>
            <a:r>
              <a:rPr lang="en-US" dirty="0" smtClean="0"/>
              <a:t>Preemptive version of SJF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Priority scheduling</a:t>
            </a:r>
          </a:p>
          <a:p>
            <a:pPr lvl="1"/>
            <a:r>
              <a:rPr lang="en-US" dirty="0" smtClean="0"/>
              <a:t>Priority associated with process; highest priority 1</a:t>
            </a:r>
            <a:r>
              <a:rPr lang="en-US" baseline="30000" dirty="0" smtClean="0"/>
              <a:t>st</a:t>
            </a:r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Round robin</a:t>
            </a:r>
          </a:p>
          <a:p>
            <a:pPr lvl="1"/>
            <a:r>
              <a:rPr lang="en-US" dirty="0" smtClean="0"/>
              <a:t>Each process gets CPU for fixed period of time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E1962-6875-6B4D-948F-BC2308344639}" type="datetime1">
              <a:rPr lang="en-US" smtClean="0"/>
              <a:t>3/25/18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Exam 2 Preview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478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Address spaces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>
                <a:solidFill>
                  <a:srgbClr val="000000"/>
                </a:solidFill>
              </a:rPr>
              <a:t>Multiprogrammed</a:t>
            </a:r>
            <a:r>
              <a:rPr lang="en-US" dirty="0" smtClean="0">
                <a:solidFill>
                  <a:srgbClr val="000000"/>
                </a:solidFill>
              </a:rPr>
              <a:t> system—keep multiple processes resident in main memory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OS should provide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Address </a:t>
            </a:r>
            <a:r>
              <a:rPr lang="en-US" dirty="0">
                <a:solidFill>
                  <a:srgbClr val="0000FF"/>
                </a:solidFill>
              </a:rPr>
              <a:t>independence</a:t>
            </a:r>
            <a:r>
              <a:rPr lang="en-US" dirty="0"/>
              <a:t>: same numeric address used in multiple processes, kept logically </a:t>
            </a:r>
            <a:r>
              <a:rPr lang="en-US" dirty="0" smtClean="0"/>
              <a:t>distinct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Protection</a:t>
            </a:r>
            <a:r>
              <a:rPr lang="en-US" dirty="0"/>
              <a:t>: one process can’t access another’s address space unless explicitly given access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Virtual memory</a:t>
            </a:r>
            <a:r>
              <a:rPr lang="en-US" dirty="0"/>
              <a:t>: address space larger than physical memory </a:t>
            </a:r>
          </a:p>
          <a:p>
            <a:r>
              <a:rPr lang="en-US" dirty="0" smtClean="0"/>
              <a:t>OS typically binds </a:t>
            </a:r>
            <a:r>
              <a:rPr lang="en-US" dirty="0" err="1" smtClean="0"/>
              <a:t>relocatable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virtual addresses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0000FF"/>
                </a:solidFill>
              </a:rPr>
              <a:t>physical address</a:t>
            </a:r>
            <a:r>
              <a:rPr lang="en-US" dirty="0" smtClean="0"/>
              <a:t> at execution time</a:t>
            </a:r>
          </a:p>
          <a:p>
            <a:pPr lvl="1"/>
            <a:r>
              <a:rPr lang="en-US" dirty="0" smtClean="0"/>
              <a:t>Requires dynamic address translation on every reference</a:t>
            </a:r>
          </a:p>
          <a:p>
            <a:pPr marL="344487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74F48-AB5B-8048-82EA-907425323A7A}" type="datetime1">
              <a:rPr lang="en-US" smtClean="0"/>
              <a:t>3/25/18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Exam 2 Preview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501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Base and bounds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Each process allocated contiguous block for entire address space</a:t>
            </a:r>
          </a:p>
          <a:p>
            <a:r>
              <a:rPr lang="en-US" dirty="0" smtClean="0"/>
              <a:t>Address space defined by two values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Base (or relocation register)</a:t>
            </a:r>
            <a:r>
              <a:rPr lang="en-US" dirty="0" smtClean="0"/>
              <a:t>: lowest PA used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Bound (or limit)</a:t>
            </a:r>
            <a:r>
              <a:rPr lang="en-US" dirty="0" smtClean="0"/>
              <a:t>: total size of address space</a:t>
            </a:r>
          </a:p>
          <a:p>
            <a:pPr lvl="1"/>
            <a:r>
              <a:rPr lang="en-US" dirty="0" smtClean="0"/>
              <a:t>Only OS can change values</a:t>
            </a:r>
          </a:p>
          <a:p>
            <a:pPr lvl="1"/>
            <a:r>
              <a:rPr lang="en-US" dirty="0" smtClean="0"/>
              <a:t>HW support: only two registers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/>
              <a:t>Process sees virtual address space</a:t>
            </a:r>
          </a:p>
          <a:p>
            <a:pPr marL="0" indent="0">
              <a:buNone/>
            </a:pPr>
            <a:r>
              <a:rPr lang="en-US" dirty="0" smtClean="0"/>
              <a:t>	0 ≤ address &lt; bound</a:t>
            </a:r>
          </a:p>
          <a:p>
            <a:r>
              <a:rPr lang="en-US" dirty="0" smtClean="0"/>
              <a:t>Simple translation: PA = VA + base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BEF99-9E4B-B242-8E2D-D21A605E5679}" type="datetime1">
              <a:rPr lang="en-US" smtClean="0"/>
              <a:t>3/25/18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Exam 2 Preview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024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Multiple-partition allocation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327659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OS maintains variable-sized partitions for efficiency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Hole</a:t>
            </a:r>
            <a:r>
              <a:rPr lang="en-US" dirty="0">
                <a:solidFill>
                  <a:srgbClr val="0000FF"/>
                </a:solidFill>
              </a:rPr>
              <a:t>s</a:t>
            </a:r>
            <a:r>
              <a:rPr lang="en-US" dirty="0" smtClean="0"/>
              <a:t> (blocks of available memory) scattered throughout memory; list maintained by OS</a:t>
            </a:r>
          </a:p>
          <a:p>
            <a:r>
              <a:rPr lang="en-US" dirty="0" smtClean="0"/>
              <a:t>Memory allocated from list using:</a:t>
            </a:r>
          </a:p>
          <a:p>
            <a:pPr lvl="1"/>
            <a:r>
              <a:rPr lang="en-US" dirty="0" smtClean="0"/>
              <a:t>First-fit: allocate to first hole that’s big enough</a:t>
            </a:r>
          </a:p>
          <a:p>
            <a:pPr lvl="1"/>
            <a:r>
              <a:rPr lang="en-US" dirty="0" smtClean="0"/>
              <a:t>Best-fit: allocate to smallest hole that’s big enough</a:t>
            </a:r>
          </a:p>
          <a:p>
            <a:pPr lvl="1"/>
            <a:r>
              <a:rPr lang="en-US" dirty="0" smtClean="0"/>
              <a:t>Worst-fit: allocate to largest available hole</a:t>
            </a:r>
            <a:endParaRPr lang="en-US" dirty="0"/>
          </a:p>
        </p:txBody>
      </p:sp>
      <p:pic>
        <p:nvPicPr>
          <p:cNvPr id="2560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343400"/>
            <a:ext cx="6675437" cy="217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6A892-76D1-944A-B22B-B85761A4CB56}" type="datetime1">
              <a:rPr lang="en-US" smtClean="0"/>
              <a:t>3/25/18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Exam 2 Preview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194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Fragmentation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Internal fragmentation</a:t>
            </a:r>
          </a:p>
          <a:p>
            <a:pPr lvl="1"/>
            <a:r>
              <a:rPr lang="en-US" dirty="0" smtClean="0"/>
              <a:t>Wasted space inside partition</a:t>
            </a:r>
            <a:endParaRPr lang="en-US" dirty="0"/>
          </a:p>
          <a:p>
            <a:r>
              <a:rPr lang="en-US" dirty="0" smtClean="0">
                <a:solidFill>
                  <a:srgbClr val="0000FF"/>
                </a:solidFill>
              </a:rPr>
              <a:t>External fragmentation</a:t>
            </a:r>
          </a:p>
          <a:p>
            <a:pPr lvl="1"/>
            <a:r>
              <a:rPr lang="en-US" dirty="0" smtClean="0"/>
              <a:t>Total memory space exists to satisfy request but is non-contiguous</a:t>
            </a:r>
          </a:p>
          <a:p>
            <a:pPr lvl="1"/>
            <a:r>
              <a:rPr lang="en-US" dirty="0" smtClean="0"/>
              <a:t>Result of leftover space as processes exit</a:t>
            </a:r>
          </a:p>
          <a:p>
            <a:pPr lvl="1"/>
            <a:r>
              <a:rPr lang="en-US" dirty="0" smtClean="0"/>
              <a:t>Can resolve through compaction</a:t>
            </a:r>
          </a:p>
          <a:p>
            <a:pPr lvl="2"/>
            <a:r>
              <a:rPr lang="en-US" dirty="0" smtClean="0"/>
              <a:t>Shuffle memory blocks to make partitions use consecutive addresses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A3B44-16BF-DD4D-90F3-899BCD4466BA}" type="datetime1">
              <a:rPr lang="en-US" smtClean="0"/>
              <a:t>3/25/18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Exam 2 Preview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0F1F-2016-AB47-89E8-85EB545AF70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978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Final notes</a:t>
            </a:r>
            <a:endParaRPr lang="en-US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time: </a:t>
            </a:r>
            <a:r>
              <a:rPr lang="en-US" dirty="0" smtClean="0"/>
              <a:t>Exam 2—</a:t>
            </a:r>
            <a:r>
              <a:rPr lang="en-US" b="1" dirty="0" smtClean="0"/>
              <a:t>PLEASE BE ON TIME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Reminders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Program 3 to be posted; due TBD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9960C486-A2D0-B24D-959F-C5B1B781854E}" type="datetime1">
              <a:rPr lang="en-US" smtClean="0"/>
              <a:t>3/25/18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Operating Systems: Exam 2 Preview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08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 smtClean="0"/>
              <a:t>Program </a:t>
            </a:r>
            <a:r>
              <a:rPr lang="en-US" dirty="0" smtClean="0"/>
              <a:t>3 to be posted; due TBD</a:t>
            </a:r>
          </a:p>
          <a:p>
            <a:pPr lvl="1"/>
            <a:r>
              <a:rPr lang="en-US" dirty="0" smtClean="0"/>
              <a:t>Exam 2: Wednesday, 3/28 in class</a:t>
            </a:r>
          </a:p>
          <a:p>
            <a:pPr lvl="2"/>
            <a:r>
              <a:rPr lang="en-US" dirty="0" smtClean="0"/>
              <a:t>Will cover everything after Exam 1</a:t>
            </a:r>
          </a:p>
          <a:p>
            <a:r>
              <a:rPr lang="en-US" dirty="0" smtClean="0"/>
              <a:t>Today’s lecture: </a:t>
            </a:r>
            <a:r>
              <a:rPr lang="en-US" dirty="0" smtClean="0"/>
              <a:t>Exam 2 Preview</a:t>
            </a:r>
            <a:endParaRPr lang="en-US" dirty="0" smtClean="0"/>
          </a:p>
          <a:p>
            <a:pPr lvl="1"/>
            <a:r>
              <a:rPr lang="en-US" dirty="0" smtClean="0"/>
              <a:t>Address translation basics</a:t>
            </a:r>
          </a:p>
          <a:p>
            <a:pPr lvl="1"/>
            <a:r>
              <a:rPr lang="en-US" dirty="0" smtClean="0"/>
              <a:t>Address translation schemes</a:t>
            </a:r>
          </a:p>
          <a:p>
            <a:pPr lvl="2"/>
            <a:r>
              <a:rPr lang="en-US" dirty="0" smtClean="0"/>
              <a:t>Base and bounds</a:t>
            </a:r>
          </a:p>
          <a:p>
            <a:pPr lvl="2"/>
            <a:r>
              <a:rPr lang="en-US" dirty="0" smtClean="0"/>
              <a:t>Segmentation</a:t>
            </a:r>
          </a:p>
          <a:p>
            <a:pPr lvl="2"/>
            <a:r>
              <a:rPr lang="en-US" dirty="0" smtClean="0"/>
              <a:t>Paging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222A226-078A-3945-8391-D77014E6089B}" type="datetime1">
              <a:rPr lang="en-US" smtClean="0">
                <a:latin typeface="Garamond"/>
                <a:cs typeface="Garamond"/>
              </a:rPr>
              <a:t>3/25/18</a:t>
            </a:fld>
            <a:endParaRPr lang="en-US" dirty="0">
              <a:latin typeface="Garamond"/>
              <a:cs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Operating Systems: Exam 2 Preview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 smtClean="0">
                <a:latin typeface="Garamond"/>
                <a:cs typeface="Garamond"/>
              </a:rPr>
              <a:pPr/>
              <a:t>2</a:t>
            </a:fld>
            <a:endParaRPr lang="en-US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841772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Exam </a:t>
            </a:r>
            <a:r>
              <a:rPr lang="en-US" dirty="0" smtClean="0">
                <a:latin typeface="Garamond" charset="0"/>
              </a:rPr>
              <a:t>2 </a:t>
            </a:r>
            <a:r>
              <a:rPr lang="en-US" dirty="0" smtClean="0">
                <a:latin typeface="Garamond" charset="0"/>
              </a:rPr>
              <a:t>notes</a:t>
            </a:r>
            <a:endParaRPr lang="en-US" dirty="0">
              <a:latin typeface="Garamond" charset="0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8229600" cy="5064126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Allowed </a:t>
            </a:r>
            <a:r>
              <a:rPr lang="en-US" sz="2600" dirty="0" smtClean="0">
                <a:latin typeface="Arial" charset="0"/>
              </a:rPr>
              <a:t>one 8.5</a:t>
            </a:r>
            <a:r>
              <a:rPr lang="ja-JP" altLang="en-US" sz="2600" dirty="0">
                <a:latin typeface="Arial" charset="0"/>
              </a:rPr>
              <a:t>”</a:t>
            </a:r>
            <a:r>
              <a:rPr lang="en-US" sz="2600" dirty="0">
                <a:latin typeface="Arial" charset="0"/>
              </a:rPr>
              <a:t> x 11</a:t>
            </a:r>
            <a:r>
              <a:rPr lang="ja-JP" altLang="en-US" sz="2600" dirty="0">
                <a:latin typeface="Arial" charset="0"/>
              </a:rPr>
              <a:t>”</a:t>
            </a:r>
            <a:r>
              <a:rPr lang="en-US" sz="2600" dirty="0">
                <a:latin typeface="Arial" charset="0"/>
              </a:rPr>
              <a:t> double-sided </a:t>
            </a:r>
            <a:r>
              <a:rPr lang="en-US" sz="2600" dirty="0" smtClean="0">
                <a:latin typeface="Arial" charset="0"/>
              </a:rPr>
              <a:t>sheet </a:t>
            </a:r>
            <a:r>
              <a:rPr lang="en-US" sz="2600" dirty="0">
                <a:latin typeface="Arial" charset="0"/>
              </a:rPr>
              <a:t>of notes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No other </a:t>
            </a:r>
            <a:r>
              <a:rPr lang="en-US" sz="2600" dirty="0" smtClean="0">
                <a:latin typeface="Arial" charset="0"/>
              </a:rPr>
              <a:t>notes; no </a:t>
            </a:r>
            <a:r>
              <a:rPr lang="en-US" sz="2600" dirty="0">
                <a:latin typeface="Arial" charset="0"/>
              </a:rPr>
              <a:t>electronic devices (calculator, </a:t>
            </a:r>
            <a:r>
              <a:rPr lang="en-US" sz="2600" dirty="0" smtClean="0">
                <a:latin typeface="Arial" charset="0"/>
              </a:rPr>
              <a:t>phone</a:t>
            </a:r>
            <a:r>
              <a:rPr lang="en-US" sz="2600" dirty="0">
                <a:latin typeface="Arial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Exam will last 1</a:t>
            </a:r>
            <a:r>
              <a:rPr lang="en-US" sz="2600" dirty="0" smtClean="0">
                <a:latin typeface="Arial" charset="0"/>
              </a:rPr>
              <a:t> hour, 15 minutes—</a:t>
            </a:r>
            <a:r>
              <a:rPr lang="en-US" sz="2600" b="1" u="sng" dirty="0" smtClean="0">
                <a:latin typeface="Arial" charset="0"/>
              </a:rPr>
              <a:t>please be on time</a:t>
            </a:r>
            <a:endParaRPr lang="en-US" sz="22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Covers </a:t>
            </a:r>
            <a:r>
              <a:rPr lang="en-US" sz="2600" dirty="0" smtClean="0">
                <a:latin typeface="Arial" charset="0"/>
              </a:rPr>
              <a:t>lectures </a:t>
            </a:r>
            <a:r>
              <a:rPr lang="en-US" sz="2600" dirty="0" smtClean="0">
                <a:latin typeface="Arial" charset="0"/>
              </a:rPr>
              <a:t>9-11, 13-14</a:t>
            </a:r>
            <a:endParaRPr lang="en-US" sz="26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4</a:t>
            </a:r>
            <a:r>
              <a:rPr lang="en-US" sz="2600" dirty="0" smtClean="0">
                <a:latin typeface="Arial" charset="0"/>
              </a:rPr>
              <a:t> questions, each with multiple parts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charset="0"/>
              </a:rPr>
              <a:t>Synchronization (monitors &amp; semaphores only)</a:t>
            </a:r>
            <a:endParaRPr lang="en-US" sz="2200" dirty="0" smtClean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charset="0"/>
              </a:rPr>
              <a:t>Deadlock</a:t>
            </a:r>
            <a:endParaRPr lang="en-US" sz="2200" dirty="0" smtClean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charset="0"/>
              </a:rPr>
              <a:t>Scheduling</a:t>
            </a:r>
            <a:endParaRPr lang="en-US" sz="2200" dirty="0" smtClean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charset="0"/>
              </a:rPr>
              <a:t>Memory management basics</a:t>
            </a:r>
            <a:endParaRPr lang="en-US" sz="22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600" dirty="0" smtClean="0">
                <a:latin typeface="Arial" charset="0"/>
              </a:rPr>
              <a:t>Formats include short answer (i.e., explain concept) or problem-solving (i.e. 1 correct numeric answer)</a:t>
            </a:r>
          </a:p>
          <a:p>
            <a:pPr>
              <a:lnSpc>
                <a:spcPct val="90000"/>
              </a:lnSpc>
            </a:pPr>
            <a:r>
              <a:rPr lang="en-US" sz="2600" dirty="0" smtClean="0">
                <a:solidFill>
                  <a:srgbClr val="FF0000"/>
                </a:solidFill>
                <a:latin typeface="Arial" charset="0"/>
              </a:rPr>
              <a:t>EECE.5730 students will have additional work on some problems</a:t>
            </a:r>
            <a:endParaRPr lang="en-US" sz="22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D1AD5DE-D2FF-C043-B9E4-2E1FAB6EFB8D}" type="datetime1">
              <a:rPr lang="en-US" smtClean="0">
                <a:latin typeface="Garamond" charset="0"/>
              </a:rPr>
              <a:t>3/25/18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Exam 2 Preview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EEADEEE-1CBF-0D43-91EB-925F9AC4C867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679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Monitors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Combine two types of synchronization</a:t>
            </a:r>
          </a:p>
          <a:p>
            <a:pPr lvl="1"/>
            <a:r>
              <a:rPr lang="en-US" dirty="0" smtClean="0"/>
              <a:t>Lock for mutual exclusion</a:t>
            </a:r>
          </a:p>
          <a:p>
            <a:pPr lvl="1"/>
            <a:r>
              <a:rPr lang="en-US" dirty="0" smtClean="0"/>
              <a:t>Condition variables for ordering constraints</a:t>
            </a:r>
          </a:p>
          <a:p>
            <a:endParaRPr lang="en-US" dirty="0"/>
          </a:p>
          <a:p>
            <a:r>
              <a:rPr lang="en-US" dirty="0" smtClean="0"/>
              <a:t>Monitor = shared data + 1+ locks + CVs associated with lock</a:t>
            </a:r>
          </a:p>
          <a:p>
            <a:pPr lvl="1"/>
            <a:r>
              <a:rPr lang="en-US" dirty="0" smtClean="0"/>
              <a:t>In OOP, “shared objects”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086CC-84A3-244F-9F76-96EAB5CC3FBF}" type="datetime1">
              <a:rPr lang="en-US" smtClean="0"/>
              <a:t>3/25/18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Exam 2 Preview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821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Review: Programming </a:t>
            </a:r>
            <a:r>
              <a:rPr lang="en-US" dirty="0" smtClean="0"/>
              <a:t>with </a:t>
            </a:r>
            <a:r>
              <a:rPr lang="en-US" dirty="0" smtClean="0"/>
              <a:t>monitors (P2)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List shared data needed for problem</a:t>
            </a:r>
          </a:p>
          <a:p>
            <a:r>
              <a:rPr lang="en-US" dirty="0" smtClean="0"/>
              <a:t>Assign locks to each group of shared data</a:t>
            </a:r>
          </a:p>
          <a:p>
            <a:pPr lvl="1"/>
            <a:r>
              <a:rPr lang="en-US" dirty="0" smtClean="0"/>
              <a:t>Enforces mutual exclusion</a:t>
            </a:r>
          </a:p>
          <a:p>
            <a:r>
              <a:rPr lang="en-US" dirty="0" smtClean="0"/>
              <a:t>Assign condition variables for every condition thread holding lock may have to wait on</a:t>
            </a:r>
          </a:p>
          <a:p>
            <a:pPr lvl="1"/>
            <a:r>
              <a:rPr lang="en-US" dirty="0" smtClean="0"/>
              <a:t>Before/after conditions: while (!condition) wait</a:t>
            </a:r>
          </a:p>
          <a:p>
            <a:r>
              <a:rPr lang="en-US" dirty="0" smtClean="0"/>
              <a:t>Call signal() or broadcast() when thread changes something another thread might be waiting for</a:t>
            </a:r>
          </a:p>
          <a:p>
            <a:r>
              <a:rPr lang="en-US" dirty="0" smtClean="0"/>
              <a:t>Need queue of threads associated with every lock, condition variable</a:t>
            </a:r>
          </a:p>
          <a:p>
            <a:pPr lvl="1"/>
            <a:r>
              <a:rPr lang="en-US" dirty="0" smtClean="0"/>
              <a:t>Implicitly handled in common thread libraries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26705-5BAB-C142-B4F6-4B9A2160CCF8}" type="datetime1">
              <a:rPr lang="en-US" smtClean="0"/>
              <a:t>3/25/18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Exam 2 Preview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82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Semaphores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Generalized lock/unlock</a:t>
            </a:r>
          </a:p>
          <a:p>
            <a:r>
              <a:rPr lang="en-US" dirty="0" smtClean="0"/>
              <a:t>Definition</a:t>
            </a:r>
          </a:p>
          <a:p>
            <a:pPr lvl="1"/>
            <a:r>
              <a:rPr lang="en-US" dirty="0" smtClean="0"/>
              <a:t>Integer initialized to user-specific value</a:t>
            </a:r>
          </a:p>
          <a:p>
            <a:pPr lvl="1"/>
            <a:r>
              <a:rPr lang="en-US" dirty="0" smtClean="0"/>
              <a:t>Supports two atomic operations</a:t>
            </a:r>
          </a:p>
          <a:p>
            <a:pPr lvl="2"/>
            <a:r>
              <a:rPr lang="en-US" dirty="0" smtClean="0"/>
              <a:t>down(): wait for semaphore value to become positive, then atomically decrement by 1</a:t>
            </a:r>
          </a:p>
          <a:p>
            <a:pPr lvl="3"/>
            <a:r>
              <a:rPr lang="en-US" dirty="0" smtClean="0"/>
              <a:t>Text calls this wait(); originally P()</a:t>
            </a:r>
          </a:p>
          <a:p>
            <a:pPr lvl="3"/>
            <a:r>
              <a:rPr lang="en-US" dirty="0" smtClean="0"/>
              <a:t>To avoid busy waiting, semaphore can maintain list of waiters</a:t>
            </a:r>
          </a:p>
          <a:p>
            <a:pPr lvl="3"/>
            <a:r>
              <a:rPr lang="en-US" dirty="0" smtClean="0"/>
              <a:t>Process calls block() once added to list</a:t>
            </a:r>
          </a:p>
          <a:p>
            <a:pPr lvl="2"/>
            <a:r>
              <a:rPr lang="en-US" dirty="0" smtClean="0"/>
              <a:t>up(): increment semaphore value</a:t>
            </a:r>
          </a:p>
          <a:p>
            <a:pPr lvl="3"/>
            <a:r>
              <a:rPr lang="en-US" dirty="0" smtClean="0"/>
              <a:t>Text calls this signal(); originally V()</a:t>
            </a:r>
          </a:p>
          <a:p>
            <a:pPr lvl="3"/>
            <a:r>
              <a:rPr lang="en-US" dirty="0" smtClean="0"/>
              <a:t>If maintaining list, remove process from list and wake up</a:t>
            </a:r>
          </a:p>
          <a:p>
            <a:pPr lvl="3"/>
            <a:r>
              <a:rPr lang="en-US" dirty="0" smtClean="0"/>
              <a:t>wakeup() call signals blocked process</a:t>
            </a:r>
          </a:p>
          <a:p>
            <a:pPr lvl="1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E35E1-E176-7348-BA77-D9362F7D8839}" type="datetime1">
              <a:rPr lang="en-US" smtClean="0"/>
              <a:t>3/25/18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Exam 2 Preview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66FD-8371-0D43-B157-ACE940524EB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123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Using semaphores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Semaphore types</a:t>
            </a:r>
          </a:p>
          <a:p>
            <a:pPr lvl="1"/>
            <a:r>
              <a:rPr lang="en-US" dirty="0"/>
              <a:t>Counting semaphore: Range of values unrestricted</a:t>
            </a:r>
          </a:p>
          <a:p>
            <a:pPr lvl="1"/>
            <a:r>
              <a:rPr lang="en-US" dirty="0"/>
              <a:t>Binary semaphore: values == 0 or 1 (same as lock)</a:t>
            </a:r>
          </a:p>
          <a:p>
            <a:r>
              <a:rPr lang="en-US" dirty="0" smtClean="0"/>
              <a:t>Can implement both mutual exclusion and ordering</a:t>
            </a:r>
          </a:p>
          <a:p>
            <a:r>
              <a:rPr lang="en-US" dirty="0" smtClean="0"/>
              <a:t>Mutual exclusion</a:t>
            </a:r>
          </a:p>
          <a:p>
            <a:pPr lvl="1"/>
            <a:r>
              <a:rPr lang="en-US" dirty="0" smtClean="0"/>
              <a:t>Initialize semaphore to 1</a:t>
            </a:r>
          </a:p>
          <a:p>
            <a:pPr marL="344487" lvl="1" indent="0">
              <a:buNone/>
            </a:pPr>
            <a:r>
              <a:rPr lang="en-US" dirty="0" smtClean="0">
                <a:latin typeface="Courier New"/>
                <a:cs typeface="Courier New"/>
              </a:rPr>
              <a:t>down();</a:t>
            </a:r>
          </a:p>
          <a:p>
            <a:pPr marL="344487" lvl="1" indent="0">
              <a:buNone/>
            </a:pPr>
            <a:r>
              <a:rPr lang="en-US" dirty="0" smtClean="0">
                <a:latin typeface="Courier New"/>
                <a:cs typeface="Courier New"/>
              </a:rPr>
              <a:t>critical section</a:t>
            </a:r>
          </a:p>
          <a:p>
            <a:pPr marL="344487" lvl="1" indent="0">
              <a:buNone/>
            </a:pPr>
            <a:r>
              <a:rPr lang="en-US" dirty="0" smtClean="0">
                <a:latin typeface="Courier New"/>
                <a:cs typeface="Courier New"/>
              </a:rPr>
              <a:t>up();</a:t>
            </a:r>
          </a:p>
          <a:p>
            <a:r>
              <a:rPr lang="en-US" dirty="0" smtClean="0"/>
              <a:t>Ordering</a:t>
            </a:r>
          </a:p>
          <a:p>
            <a:pPr lvl="1"/>
            <a:r>
              <a:rPr lang="en-US" dirty="0" smtClean="0"/>
              <a:t>Typically initialize to 0</a:t>
            </a:r>
          </a:p>
          <a:p>
            <a:pPr lvl="1"/>
            <a:r>
              <a:rPr lang="en-US" dirty="0" smtClean="0"/>
              <a:t>Say thread A must wait for thread B</a:t>
            </a:r>
          </a:p>
          <a:p>
            <a:pPr lvl="1"/>
            <a:endParaRPr lang="en-US" dirty="0"/>
          </a:p>
          <a:p>
            <a:pPr marL="344487" lvl="1" indent="0">
              <a:buNone/>
            </a:pPr>
            <a:r>
              <a:rPr lang="en-US" u="sng" dirty="0" smtClean="0"/>
              <a:t>Thread A</a:t>
            </a:r>
            <a:r>
              <a:rPr lang="en-US" dirty="0" smtClean="0"/>
              <a:t>			</a:t>
            </a:r>
            <a:r>
              <a:rPr lang="en-US" u="sng" dirty="0" smtClean="0"/>
              <a:t>Thread B</a:t>
            </a:r>
            <a:endParaRPr lang="en-US" dirty="0" smtClean="0"/>
          </a:p>
          <a:p>
            <a:pPr marL="344487" lvl="1" indent="0">
              <a:buNone/>
            </a:pPr>
            <a:r>
              <a:rPr lang="en-US" dirty="0" smtClean="0">
                <a:latin typeface="Courier New"/>
                <a:cs typeface="Courier New"/>
              </a:rPr>
              <a:t>down();			complete task</a:t>
            </a:r>
          </a:p>
          <a:p>
            <a:pPr marL="344487" lvl="1" indent="0">
              <a:buNone/>
            </a:pPr>
            <a:r>
              <a:rPr lang="en-US" dirty="0" smtClean="0">
                <a:latin typeface="Courier New"/>
                <a:cs typeface="Courier New"/>
              </a:rPr>
              <a:t>continue work		up();</a:t>
            </a:r>
          </a:p>
          <a:p>
            <a:pPr marL="344487" lvl="1" indent="0">
              <a:buNone/>
            </a:pPr>
            <a:endParaRPr lang="en-US" u="sn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CF4C-B166-C044-93E3-7F446AC09CC3}" type="datetime1">
              <a:rPr lang="en-US" smtClean="0"/>
              <a:t>3/25/18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Exam 2 Preview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759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Deadlock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Cyclical wait for resources, which prevents involved threads from making progress</a:t>
            </a:r>
          </a:p>
          <a:p>
            <a:r>
              <a:rPr lang="en-US" dirty="0" smtClean="0"/>
              <a:t>Necessary conditions</a:t>
            </a:r>
          </a:p>
          <a:p>
            <a:pPr lvl="1"/>
            <a:r>
              <a:rPr lang="en-US" dirty="0"/>
              <a:t>Limited resource: not enough to serve all threads simultaneously</a:t>
            </a:r>
          </a:p>
          <a:p>
            <a:pPr lvl="1"/>
            <a:r>
              <a:rPr lang="en-US" dirty="0"/>
              <a:t>Hold and wait: threads hold resources while waiting to acquire other resources</a:t>
            </a:r>
          </a:p>
          <a:p>
            <a:pPr lvl="1"/>
            <a:r>
              <a:rPr lang="en-US" dirty="0"/>
              <a:t>No preemption: thread system can’t force one thread to give up resources</a:t>
            </a:r>
          </a:p>
          <a:p>
            <a:pPr lvl="1"/>
            <a:r>
              <a:rPr lang="en-US" dirty="0"/>
              <a:t>Cyclical chain of requests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5018D-96B7-874E-B8C6-B638C0B6FD4B}" type="datetime1">
              <a:rPr lang="en-US" smtClean="0"/>
              <a:t>3/25/18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Exam 2 Preview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442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Deadlock 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Eliminate one of four necessary conditions</a:t>
            </a:r>
          </a:p>
          <a:p>
            <a:r>
              <a:rPr lang="en-US" dirty="0" smtClean="0"/>
              <a:t>Increase resources to decrease waiting</a:t>
            </a:r>
          </a:p>
          <a:p>
            <a:endParaRPr lang="en-US" dirty="0"/>
          </a:p>
          <a:p>
            <a:r>
              <a:rPr lang="en-US" dirty="0" smtClean="0"/>
              <a:t>Eliminate hold and wait: move resource acquisition to beginning</a:t>
            </a:r>
          </a:p>
          <a:p>
            <a:pPr lvl="1"/>
            <a:r>
              <a:rPr lang="en-US" dirty="0" smtClean="0"/>
              <a:t>If can’t (atomically) get all resources, release everything</a:t>
            </a:r>
          </a:p>
          <a:p>
            <a:pPr marL="344487" lvl="1" indent="0">
              <a:buNone/>
            </a:pPr>
            <a:r>
              <a:rPr lang="en-US" dirty="0" smtClean="0">
                <a:latin typeface="Courier New"/>
                <a:cs typeface="Courier New"/>
              </a:rPr>
              <a:t>Phase 1a: acquire all resources</a:t>
            </a:r>
          </a:p>
          <a:p>
            <a:pPr marL="344487" lvl="1" indent="0">
              <a:buNone/>
            </a:pPr>
            <a:r>
              <a:rPr lang="en-US" dirty="0" smtClean="0">
                <a:latin typeface="Courier New"/>
                <a:cs typeface="Courier New"/>
              </a:rPr>
              <a:t>Phase 1b: while (!done) {work}</a:t>
            </a:r>
          </a:p>
          <a:p>
            <a:pPr marL="344487" lvl="1" indent="0">
              <a:buNone/>
            </a:pPr>
            <a:r>
              <a:rPr lang="en-US" dirty="0" smtClean="0">
                <a:latin typeface="Courier New"/>
                <a:cs typeface="Courier New"/>
              </a:rPr>
              <a:t>Phase 2: release all resources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C5FFC-64B2-5D4C-BDAD-42D15D84E9D8}" type="datetime1">
              <a:rPr lang="en-US" smtClean="0"/>
              <a:t>3/25/18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Exam 2 Preview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77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14256</TotalTime>
  <Words>1218</Words>
  <Application>Microsoft Macintosh PowerPoint</Application>
  <PresentationFormat>On-screen Show (4:3)</PresentationFormat>
  <Paragraphs>217</Paragraphs>
  <Slides>17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Edge</vt:lpstr>
      <vt:lpstr>EECE.4810/EECE.5730 Operating Systems</vt:lpstr>
      <vt:lpstr>Lecture outline</vt:lpstr>
      <vt:lpstr>Exam 2 notes</vt:lpstr>
      <vt:lpstr>Review: Monitors</vt:lpstr>
      <vt:lpstr>Review: Programming with monitors (P2)</vt:lpstr>
      <vt:lpstr>Review: Semaphores</vt:lpstr>
      <vt:lpstr>Review: Using semaphores</vt:lpstr>
      <vt:lpstr>Review: Deadlock</vt:lpstr>
      <vt:lpstr>Review: Deadlock prevention</vt:lpstr>
      <vt:lpstr>Review: Banker’s Algorithm</vt:lpstr>
      <vt:lpstr>Review: Scheduling Criteria</vt:lpstr>
      <vt:lpstr>Review: Scheduling algorithms</vt:lpstr>
      <vt:lpstr>Review: Address spaces</vt:lpstr>
      <vt:lpstr>Review: Base and bounds</vt:lpstr>
      <vt:lpstr>Review: Multiple-partition allocation </vt:lpstr>
      <vt:lpstr>Review: Fragmentation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1809</cp:revision>
  <dcterms:created xsi:type="dcterms:W3CDTF">2006-04-03T05:03:01Z</dcterms:created>
  <dcterms:modified xsi:type="dcterms:W3CDTF">2018-03-25T15:32:17Z</dcterms:modified>
</cp:coreProperties>
</file>