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42"/>
  </p:notesMasterIdLst>
  <p:handoutMasterIdLst>
    <p:handoutMasterId r:id="rId43"/>
  </p:handoutMasterIdLst>
  <p:sldIdLst>
    <p:sldId id="256" r:id="rId2"/>
    <p:sldId id="257" r:id="rId3"/>
    <p:sldId id="570" r:id="rId4"/>
    <p:sldId id="571" r:id="rId5"/>
    <p:sldId id="572" r:id="rId6"/>
    <p:sldId id="573" r:id="rId7"/>
    <p:sldId id="574" r:id="rId8"/>
    <p:sldId id="575"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 id="591" r:id="rId23"/>
    <p:sldId id="592" r:id="rId24"/>
    <p:sldId id="589" r:id="rId25"/>
    <p:sldId id="593" r:id="rId26"/>
    <p:sldId id="594" r:id="rId27"/>
    <p:sldId id="595" r:id="rId28"/>
    <p:sldId id="596" r:id="rId29"/>
    <p:sldId id="597" r:id="rId30"/>
    <p:sldId id="598" r:id="rId31"/>
    <p:sldId id="599" r:id="rId32"/>
    <p:sldId id="600" r:id="rId33"/>
    <p:sldId id="601" r:id="rId34"/>
    <p:sldId id="602" r:id="rId35"/>
    <p:sldId id="603" r:id="rId36"/>
    <p:sldId id="604" r:id="rId37"/>
    <p:sldId id="605" r:id="rId38"/>
    <p:sldId id="606" r:id="rId39"/>
    <p:sldId id="590" r:id="rId40"/>
    <p:sldId id="547" r:id="rId4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00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7" autoAdjust="0"/>
    <p:restoredTop sz="89537" autoAdjust="0"/>
  </p:normalViewPr>
  <p:slideViewPr>
    <p:cSldViewPr>
      <p:cViewPr>
        <p:scale>
          <a:sx n="95" d="100"/>
          <a:sy n="95" d="100"/>
        </p:scale>
        <p:origin x="-127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154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BA2F21-F15B-E342-9114-50BEDBE0508E}" type="slidenum">
              <a:rPr lang="en-US"/>
              <a:pPr/>
              <a:t>‹#›</a:t>
            </a:fld>
            <a:endParaRPr lang="en-US"/>
          </a:p>
        </p:txBody>
      </p:sp>
    </p:spTree>
    <p:extLst>
      <p:ext uri="{BB962C8B-B14F-4D97-AF65-F5344CB8AC3E}">
        <p14:creationId xmlns:p14="http://schemas.microsoft.com/office/powerpoint/2010/main" val="21244965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0D8D728-0E1B-5948-9614-5C28E8BA371C}" type="slidenum">
              <a:rPr lang="en-US"/>
              <a:pPr/>
              <a:t>‹#›</a:t>
            </a:fld>
            <a:endParaRPr lang="en-US"/>
          </a:p>
        </p:txBody>
      </p:sp>
    </p:spTree>
    <p:extLst>
      <p:ext uri="{BB962C8B-B14F-4D97-AF65-F5344CB8AC3E}">
        <p14:creationId xmlns:p14="http://schemas.microsoft.com/office/powerpoint/2010/main" val="3905601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71192DB-C40F-5747-9547-ACED72E03579}" type="slidenum">
              <a:rPr lang="en-US"/>
              <a:pPr/>
              <a:t>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Simpler, because allows use of a bitmap.  What's a bitmap?</a:t>
            </a:r>
          </a:p>
          <a:p>
            <a:r>
              <a:rPr lang="en-US" sz="1200" i="1" kern="1200" dirty="0" smtClean="0">
                <a:solidFill>
                  <a:schemeClr val="tx1"/>
                </a:solidFill>
                <a:latin typeface="+mn-lt"/>
                <a:ea typeface="+mn-ea"/>
                <a:cs typeface="+mn-cs"/>
              </a:rPr>
              <a:t>       001111100000001100</a:t>
            </a:r>
          </a:p>
          <a:p>
            <a:r>
              <a:rPr lang="en-US" sz="1200" i="1" kern="1200" dirty="0" smtClean="0">
                <a:solidFill>
                  <a:schemeClr val="tx1"/>
                </a:solidFill>
                <a:latin typeface="+mn-lt"/>
                <a:ea typeface="+mn-ea"/>
                <a:cs typeface="+mn-cs"/>
              </a:rPr>
              <a:t>Each bit represents one page of physical memory -- 1 means allocated, 0 means unallocated.  Lots simpler than </a:t>
            </a:r>
            <a:r>
              <a:rPr lang="en-US" sz="1200" i="1" kern="1200" dirty="0" err="1" smtClean="0">
                <a:solidFill>
                  <a:schemeClr val="tx1"/>
                </a:solidFill>
                <a:latin typeface="+mn-lt"/>
                <a:ea typeface="+mn-ea"/>
                <a:cs typeface="+mn-cs"/>
              </a:rPr>
              <a:t>base&amp;bounds</a:t>
            </a:r>
            <a:r>
              <a:rPr lang="en-US" sz="1200" i="1" kern="1200" dirty="0" smtClean="0">
                <a:solidFill>
                  <a:schemeClr val="tx1"/>
                </a:solidFill>
                <a:latin typeface="+mn-lt"/>
                <a:ea typeface="+mn-ea"/>
                <a:cs typeface="+mn-cs"/>
              </a:rPr>
              <a:t> or segmentation</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Means lots of space taken up with page table entries.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6B65BE02-1E0F-9447-9CFD-D7B6EF152DB5}" type="slidenum">
              <a:rPr lang="en-US">
                <a:latin typeface="Helvetica" charset="0"/>
              </a:rPr>
              <a:pPr/>
              <a:t>3</a:t>
            </a:fld>
            <a:endParaRPr lang="en-US">
              <a:latin typeface="Helvetica" charset="0"/>
            </a:endParaRPr>
          </a:p>
        </p:txBody>
      </p:sp>
      <p:sp>
        <p:nvSpPr>
          <p:cNvPr id="79875" name="Rectangle 2"/>
          <p:cNvSpPr>
            <a:spLocks noGrp="1" noRot="1" noChangeAspect="1" noChangeArrowheads="1" noTextEdit="1"/>
          </p:cNvSpPr>
          <p:nvPr>
            <p:ph type="sldImg"/>
          </p:nvPr>
        </p:nvSpPr>
        <p:spPr>
          <a:xfrm>
            <a:off x="2857500" y="514350"/>
            <a:ext cx="3429000" cy="257175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12981760-B3D2-F04C-B93F-7FD9663D5B5E}" type="slidenum">
              <a:rPr lang="en-US">
                <a:latin typeface="Helvetica" charset="0"/>
              </a:rPr>
              <a:pPr/>
              <a:t>6</a:t>
            </a:fld>
            <a:endParaRPr lang="en-US">
              <a:latin typeface="Helvetica"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7BBB246F-20FF-4747-B1B0-6070E9844D89}" type="slidenum">
              <a:rPr lang="en-US">
                <a:latin typeface="Helvetica" charset="0"/>
              </a:rPr>
              <a:pPr/>
              <a:t>17</a:t>
            </a:fld>
            <a:endParaRPr lang="en-US">
              <a:latin typeface="Helvetica"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AF66BD6A-729F-0949-8E26-A917F3F65F3A}" type="slidenum">
              <a:rPr lang="en-US">
                <a:latin typeface="Helvetica" charset="0"/>
              </a:rPr>
              <a:pPr/>
              <a:t>19</a:t>
            </a:fld>
            <a:endParaRPr lang="en-US">
              <a:latin typeface="Helvetica"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should seem a bit strange: the virtual address space has gaps in it!  Each segment gets mapped to contiguous locations in physical memory, but may be gaps between segments.</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This is a little like walking around in the dark, and there are huge pits in the ground where you die if you step in the pit.</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of course, a correct program will never step off into a pit, so ok.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correct program will never address gaps; if it does, trap to kernel and then core dump. Minor exception: stack, heap can grow.  In UNIX, </a:t>
            </a:r>
            <a:r>
              <a:rPr lang="en-US" sz="1200" kern="1200" dirty="0" err="1" smtClean="0">
                <a:solidFill>
                  <a:schemeClr val="tx1"/>
                </a:solidFill>
                <a:latin typeface="+mn-lt"/>
                <a:ea typeface="+mn-ea"/>
                <a:cs typeface="+mn-cs"/>
              </a:rPr>
              <a:t>sbrk</a:t>
            </a:r>
            <a:r>
              <a:rPr lang="en-US" sz="1200" kern="1200" dirty="0" smtClean="0">
                <a:solidFill>
                  <a:schemeClr val="tx1"/>
                </a:solidFill>
                <a:latin typeface="+mn-lt"/>
                <a:ea typeface="+mn-ea"/>
                <a:cs typeface="+mn-cs"/>
              </a:rPr>
              <a:t>() increases size of heap segment.  For stack, just take fault, system automatically increases size of stack.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Detail: Protection mode in segmentation table entries.  For example, code segment would be read-only (only execution and loads are allowed).  Data and stack segment would be read-write (stores allowed).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must be saved/restored on context switch?  Typically, segment table stored in CPU, not in memory, because it’s small.</a:t>
            </a:r>
          </a:p>
          <a:p>
            <a:r>
              <a:rPr lang="en-US" sz="1200" i="1" kern="1200" dirty="0" smtClean="0">
                <a:solidFill>
                  <a:schemeClr val="tx1"/>
                </a:solidFill>
                <a:latin typeface="+mn-lt"/>
                <a:ea typeface="+mn-ea"/>
                <a:cs typeface="+mn-cs"/>
              </a:rPr>
              <a:t>Contents must be saved/restored.</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4290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68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27683" name="Rectangle 3"/>
          <p:cNvSpPr>
            <a:spLocks noGrp="1" noChangeArrowheads="1"/>
          </p:cNvSpPr>
          <p:nvPr>
            <p:ph type="subTitle" idx="1"/>
          </p:nvPr>
        </p:nvSpPr>
        <p:spPr>
          <a:xfrm>
            <a:off x="1981200" y="35052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DEF98AB8-B468-9340-B989-B1F36EBC2E9C}" type="datetime1">
              <a:rPr lang="en-US" smtClean="0"/>
              <a:t>3/20/18</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Operating Systems: Lecture 14</a:t>
            </a:r>
            <a:endParaRPr lang="en-US" altLang="en-US"/>
          </a:p>
        </p:txBody>
      </p:sp>
      <p:sp>
        <p:nvSpPr>
          <p:cNvPr id="8" name="Rectangle 6"/>
          <p:cNvSpPr>
            <a:spLocks noGrp="1" noChangeArrowheads="1"/>
          </p:cNvSpPr>
          <p:nvPr>
            <p:ph type="sldNum" sz="quarter" idx="12"/>
          </p:nvPr>
        </p:nvSpPr>
        <p:spPr/>
        <p:txBody>
          <a:bodyPr/>
          <a:lstStyle>
            <a:lvl1pPr>
              <a:defRPr/>
            </a:lvl1pPr>
          </a:lstStyle>
          <a:p>
            <a:fld id="{A0EB30DB-1162-9C49-B8C5-04F23F6D3300}" type="slidenum">
              <a:rPr lang="en-US"/>
              <a:pPr/>
              <a:t>‹#›</a:t>
            </a:fld>
            <a:endParaRPr lang="en-US"/>
          </a:p>
        </p:txBody>
      </p:sp>
    </p:spTree>
    <p:extLst>
      <p:ext uri="{BB962C8B-B14F-4D97-AF65-F5344CB8AC3E}">
        <p14:creationId xmlns:p14="http://schemas.microsoft.com/office/powerpoint/2010/main" val="384052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2242FBB-5E73-734D-8D44-A25C50E191D4}" type="datetime1">
              <a:rPr lang="en-US" smtClean="0"/>
              <a:t>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0E88C0B-2D3D-8F4F-8D58-E142EF8FCAE8}" type="slidenum">
              <a:rPr lang="en-US"/>
              <a:pPr/>
              <a:t>‹#›</a:t>
            </a:fld>
            <a:endParaRPr lang="en-US"/>
          </a:p>
        </p:txBody>
      </p:sp>
    </p:spTree>
    <p:extLst>
      <p:ext uri="{BB962C8B-B14F-4D97-AF65-F5344CB8AC3E}">
        <p14:creationId xmlns:p14="http://schemas.microsoft.com/office/powerpoint/2010/main" val="33237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C1BA63F-C39F-874F-B610-C4309D6CB0C4}" type="datetime1">
              <a:rPr lang="en-US" smtClean="0"/>
              <a:t>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8077AC6-D456-C645-9D18-CB10EBB2F823}" type="slidenum">
              <a:rPr lang="en-US"/>
              <a:pPr/>
              <a:t>‹#›</a:t>
            </a:fld>
            <a:endParaRPr lang="en-US"/>
          </a:p>
        </p:txBody>
      </p:sp>
    </p:spTree>
    <p:extLst>
      <p:ext uri="{BB962C8B-B14F-4D97-AF65-F5344CB8AC3E}">
        <p14:creationId xmlns:p14="http://schemas.microsoft.com/office/powerpoint/2010/main" val="415471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8229600"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713163"/>
            <a:ext cx="8229600"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996B801-849D-9E41-8E3F-F1F039E4C2AB}" type="datetime1">
              <a:rPr lang="en-US" smtClean="0"/>
              <a:t>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1BE0F1F-2016-AB47-89E8-85EB545AF702}" type="slidenum">
              <a:rPr lang="en-US"/>
              <a:pPr/>
              <a:t>‹#›</a:t>
            </a:fld>
            <a:endParaRPr lang="en-US"/>
          </a:p>
        </p:txBody>
      </p:sp>
    </p:spTree>
    <p:extLst>
      <p:ext uri="{BB962C8B-B14F-4D97-AF65-F5344CB8AC3E}">
        <p14:creationId xmlns:p14="http://schemas.microsoft.com/office/powerpoint/2010/main" val="308714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143000"/>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64EB84E-10A5-A946-88C6-4DAC2FDF72DC}" type="datetime1">
              <a:rPr lang="en-US" smtClean="0"/>
              <a:t>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CF41C28-608F-1744-BA7B-883A698450F4}" type="slidenum">
              <a:rPr lang="en-US"/>
              <a:pPr/>
              <a:t>‹#›</a:t>
            </a:fld>
            <a:endParaRPr lang="en-US"/>
          </a:p>
        </p:txBody>
      </p:sp>
    </p:spTree>
    <p:extLst>
      <p:ext uri="{BB962C8B-B14F-4D97-AF65-F5344CB8AC3E}">
        <p14:creationId xmlns:p14="http://schemas.microsoft.com/office/powerpoint/2010/main" val="28194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54EE59B-604C-9E4C-8166-BC4FAE692A82}" type="datetime1">
              <a:rPr lang="en-US" smtClean="0"/>
              <a:t>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907D84A-D9E1-964C-B1EF-5C5C24A64F29}" type="slidenum">
              <a:rPr lang="en-US"/>
              <a:pPr/>
              <a:t>‹#›</a:t>
            </a:fld>
            <a:endParaRPr lang="en-US"/>
          </a:p>
        </p:txBody>
      </p:sp>
    </p:spTree>
    <p:extLst>
      <p:ext uri="{BB962C8B-B14F-4D97-AF65-F5344CB8AC3E}">
        <p14:creationId xmlns:p14="http://schemas.microsoft.com/office/powerpoint/2010/main" val="8516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FE936E47-C0EA-A34E-A0D9-7C1DC1A6F46A}" type="datetime1">
              <a:rPr lang="en-US" smtClean="0"/>
              <a:t>3/20/18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65128F6-75BF-EB48-B5DF-6B7193C54925}" type="slidenum">
              <a:rPr lang="en-US"/>
              <a:pPr/>
              <a:t>‹#›</a:t>
            </a:fld>
            <a:endParaRPr lang="en-US"/>
          </a:p>
        </p:txBody>
      </p:sp>
    </p:spTree>
    <p:extLst>
      <p:ext uri="{BB962C8B-B14F-4D97-AF65-F5344CB8AC3E}">
        <p14:creationId xmlns:p14="http://schemas.microsoft.com/office/powerpoint/2010/main" val="62961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79672B1-073C-3543-974A-AC6ADE5AB64F}" type="datetime1">
              <a:rPr lang="en-US" smtClean="0"/>
              <a:t>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B5766FD-8371-0D43-B157-ACE940524EBF}" type="slidenum">
              <a:rPr lang="en-US"/>
              <a:pPr/>
              <a:t>‹#›</a:t>
            </a:fld>
            <a:endParaRPr lang="en-US"/>
          </a:p>
        </p:txBody>
      </p:sp>
    </p:spTree>
    <p:extLst>
      <p:ext uri="{BB962C8B-B14F-4D97-AF65-F5344CB8AC3E}">
        <p14:creationId xmlns:p14="http://schemas.microsoft.com/office/powerpoint/2010/main" val="40447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5AE53EA-1D04-5D41-AA7C-53AA905EFF0D}" type="datetime1">
              <a:rPr lang="en-US" smtClean="0"/>
              <a:t>3/20/18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1C9DFB4-BB63-2E4C-98DC-E7560E7AE711}" type="slidenum">
              <a:rPr lang="en-US"/>
              <a:pPr/>
              <a:t>‹#›</a:t>
            </a:fld>
            <a:endParaRPr lang="en-US"/>
          </a:p>
        </p:txBody>
      </p:sp>
    </p:spTree>
    <p:extLst>
      <p:ext uri="{BB962C8B-B14F-4D97-AF65-F5344CB8AC3E}">
        <p14:creationId xmlns:p14="http://schemas.microsoft.com/office/powerpoint/2010/main" val="407417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86583BFF-CEAA-874B-90B4-795B2DE30848}" type="datetime1">
              <a:rPr lang="en-US" smtClean="0"/>
              <a:t>3/20/18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428733E-2813-BD40-9E9A-9C3DDCF59C73}" type="slidenum">
              <a:rPr lang="en-US"/>
              <a:pPr/>
              <a:t>‹#›</a:t>
            </a:fld>
            <a:endParaRPr lang="en-US"/>
          </a:p>
        </p:txBody>
      </p:sp>
    </p:spTree>
    <p:extLst>
      <p:ext uri="{BB962C8B-B14F-4D97-AF65-F5344CB8AC3E}">
        <p14:creationId xmlns:p14="http://schemas.microsoft.com/office/powerpoint/2010/main" val="224546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35DC23A-8904-8542-B899-7B0F4F2B820B}" type="datetime1">
              <a:rPr lang="en-US" smtClean="0"/>
              <a:t>3/20/18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CCA1AEF5-A6D0-8343-8DB9-986E296C3402}" type="slidenum">
              <a:rPr lang="en-US"/>
              <a:pPr/>
              <a:t>‹#›</a:t>
            </a:fld>
            <a:endParaRPr lang="en-US"/>
          </a:p>
        </p:txBody>
      </p:sp>
    </p:spTree>
    <p:extLst>
      <p:ext uri="{BB962C8B-B14F-4D97-AF65-F5344CB8AC3E}">
        <p14:creationId xmlns:p14="http://schemas.microsoft.com/office/powerpoint/2010/main" val="2758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B04B09A-953B-5E49-B1A0-63A280344673}" type="datetime1">
              <a:rPr lang="en-US" smtClean="0"/>
              <a:t>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7CED29A-583A-E14B-925A-0EBF63183D84}" type="slidenum">
              <a:rPr lang="en-US"/>
              <a:pPr/>
              <a:t>‹#›</a:t>
            </a:fld>
            <a:endParaRPr lang="en-US"/>
          </a:p>
        </p:txBody>
      </p:sp>
    </p:spTree>
    <p:extLst>
      <p:ext uri="{BB962C8B-B14F-4D97-AF65-F5344CB8AC3E}">
        <p14:creationId xmlns:p14="http://schemas.microsoft.com/office/powerpoint/2010/main" val="53227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F46BEBA-7617-B048-A4D1-4C30AF6E1BBB}" type="datetime1">
              <a:rPr lang="en-US" smtClean="0"/>
              <a:t>3/20/18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14</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8792EE8-07C5-384F-B825-8DA5A1E4B676}" type="slidenum">
              <a:rPr lang="en-US"/>
              <a:pPr/>
              <a:t>‹#›</a:t>
            </a:fld>
            <a:endParaRPr lang="en-US"/>
          </a:p>
        </p:txBody>
      </p:sp>
    </p:spTree>
    <p:extLst>
      <p:ext uri="{BB962C8B-B14F-4D97-AF65-F5344CB8AC3E}">
        <p14:creationId xmlns:p14="http://schemas.microsoft.com/office/powerpoint/2010/main" val="14141965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0"/>
            <a:ext cx="82296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66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defRPr>
            </a:lvl1pPr>
          </a:lstStyle>
          <a:p>
            <a:fld id="{2BD00308-68D0-3240-8613-E278066AACE4}" type="datetime1">
              <a:rPr lang="en-US" smtClean="0"/>
              <a:t>3/20/18</a:t>
            </a:fld>
            <a:endParaRPr lang="en-US"/>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r>
              <a:rPr lang="en-US" altLang="en-US" smtClean="0"/>
              <a:t>Operating Systems: Lecture 14</a:t>
            </a:r>
            <a:endParaRPr lang="en-US" altLang="en-US"/>
          </a:p>
        </p:txBody>
      </p:sp>
      <p:sp>
        <p:nvSpPr>
          <p:cNvPr id="3266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fld id="{FEFDC01F-0D3D-ED42-A821-F35DC9695E9B}" type="slidenum">
              <a:rPr lang="en-US"/>
              <a:pPr/>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3"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295400"/>
            <a:ext cx="7623175" cy="2133600"/>
          </a:xfrm>
        </p:spPr>
        <p:txBody>
          <a:bodyPr/>
          <a:lstStyle/>
          <a:p>
            <a:pPr algn="ctr" eaLnBrk="1" hangingPunct="1"/>
            <a:r>
              <a:rPr lang="en-US" sz="4600" dirty="0" smtClean="0">
                <a:latin typeface="Garamond" charset="0"/>
              </a:rPr>
              <a:t>EECE.4810/EECE.5730</a:t>
            </a:r>
            <a:r>
              <a:rPr lang="en-US" sz="4600" dirty="0">
                <a:latin typeface="Garamond" charset="0"/>
              </a:rPr>
              <a:t/>
            </a:r>
            <a:br>
              <a:rPr lang="en-US" sz="4600" dirty="0">
                <a:latin typeface="Garamond" charset="0"/>
              </a:rPr>
            </a:br>
            <a:r>
              <a:rPr lang="en-US" sz="4600" dirty="0" smtClean="0">
                <a:latin typeface="Garamond" charset="0"/>
              </a:rPr>
              <a:t>Operating Systems</a:t>
            </a:r>
            <a:endParaRPr lang="en-US" sz="4600" dirty="0">
              <a:latin typeface="Garamond" charset="0"/>
            </a:endParaRPr>
          </a:p>
        </p:txBody>
      </p:sp>
      <p:sp>
        <p:nvSpPr>
          <p:cNvPr id="3075" name="Rectangle 3"/>
          <p:cNvSpPr>
            <a:spLocks noGrp="1" noChangeArrowheads="1"/>
          </p:cNvSpPr>
          <p:nvPr>
            <p:ph type="subTitle" idx="1"/>
          </p:nvPr>
        </p:nvSpPr>
        <p:spPr>
          <a:xfrm>
            <a:off x="0" y="3505200"/>
            <a:ext cx="9144000" cy="3048000"/>
          </a:xfrm>
        </p:spPr>
        <p:txBody>
          <a:bodyPr>
            <a:normAutofit/>
          </a:bodyPr>
          <a:lstStyle/>
          <a:p>
            <a:pPr algn="ctr" eaLnBrk="1" hangingPunct="1">
              <a:lnSpc>
                <a:spcPct val="90000"/>
              </a:lnSpc>
              <a:buFont typeface="Wingdings" charset="0"/>
              <a:buNone/>
            </a:pPr>
            <a:r>
              <a:rPr lang="en-US" dirty="0" smtClean="0">
                <a:latin typeface="Arial" charset="0"/>
              </a:rPr>
              <a:t>Instructor:  </a:t>
            </a:r>
          </a:p>
          <a:p>
            <a:pPr algn="ctr" eaLnBrk="1" hangingPunct="1">
              <a:lnSpc>
                <a:spcPct val="90000"/>
              </a:lnSpc>
              <a:buFont typeface="Wingdings" charset="0"/>
              <a:buNone/>
            </a:pPr>
            <a:r>
              <a:rPr lang="en-US" dirty="0" smtClean="0">
                <a:latin typeface="Arial" charset="0"/>
              </a:rPr>
              <a:t>Dr</a:t>
            </a:r>
            <a:r>
              <a:rPr lang="en-US" dirty="0">
                <a:latin typeface="Arial" charset="0"/>
              </a:rPr>
              <a:t>. Michael </a:t>
            </a:r>
            <a:r>
              <a:rPr lang="en-US" dirty="0" smtClean="0">
                <a:latin typeface="Arial" charset="0"/>
              </a:rPr>
              <a:t>Geiger</a:t>
            </a:r>
            <a:endParaRPr lang="en-US" dirty="0">
              <a:latin typeface="Arial" charset="0"/>
            </a:endParaRPr>
          </a:p>
          <a:p>
            <a:pPr algn="ctr" eaLnBrk="1" hangingPunct="1">
              <a:lnSpc>
                <a:spcPct val="90000"/>
              </a:lnSpc>
              <a:buFont typeface="Wingdings" charset="0"/>
              <a:buNone/>
            </a:pPr>
            <a:r>
              <a:rPr lang="en-US" dirty="0" smtClean="0">
                <a:latin typeface="Arial" charset="0"/>
              </a:rPr>
              <a:t>Spring 2018</a:t>
            </a:r>
            <a:endParaRPr lang="en-US" dirty="0">
              <a:latin typeface="Arial" charset="0"/>
            </a:endParaRPr>
          </a:p>
          <a:p>
            <a:pPr algn="ctr" eaLnBrk="1" hangingPunct="1">
              <a:lnSpc>
                <a:spcPct val="90000"/>
              </a:lnSpc>
              <a:buFont typeface="Wingdings" charset="0"/>
              <a:buNone/>
            </a:pPr>
            <a:endParaRPr lang="en-US" dirty="0">
              <a:latin typeface="Arial" charset="0"/>
            </a:endParaRPr>
          </a:p>
          <a:p>
            <a:pPr algn="ctr" eaLnBrk="1" hangingPunct="1">
              <a:lnSpc>
                <a:spcPct val="90000"/>
              </a:lnSpc>
              <a:buFont typeface="Wingdings" charset="0"/>
              <a:buNone/>
            </a:pPr>
            <a:r>
              <a:rPr lang="en-US" b="1" dirty="0">
                <a:solidFill>
                  <a:srgbClr val="0000FF"/>
                </a:solidFill>
                <a:latin typeface="Arial" charset="0"/>
              </a:rPr>
              <a:t>Lecture </a:t>
            </a:r>
            <a:r>
              <a:rPr lang="en-US" b="1" dirty="0" smtClean="0">
                <a:solidFill>
                  <a:srgbClr val="0000FF"/>
                </a:solidFill>
                <a:latin typeface="Arial" charset="0"/>
              </a:rPr>
              <a:t>14:</a:t>
            </a:r>
            <a:endParaRPr lang="en-US" b="1" dirty="0">
              <a:solidFill>
                <a:srgbClr val="0000FF"/>
              </a:solidFill>
              <a:latin typeface="Arial" charset="0"/>
            </a:endParaRPr>
          </a:p>
          <a:p>
            <a:pPr algn="ctr" eaLnBrk="1" hangingPunct="1">
              <a:lnSpc>
                <a:spcPct val="90000"/>
              </a:lnSpc>
              <a:buFont typeface="Wingdings" charset="0"/>
              <a:buNone/>
            </a:pPr>
            <a:r>
              <a:rPr lang="en-US" dirty="0" smtClean="0">
                <a:latin typeface="Arial" charset="0"/>
              </a:rPr>
              <a:t>Memory management</a:t>
            </a:r>
            <a:endParaRPr lang="en-US" dirty="0">
              <a:latin typeface="Arial" charset="0"/>
            </a:endParaRPr>
          </a:p>
          <a:p>
            <a:pPr algn="ctr" eaLnBrk="1" hangingPunct="1">
              <a:lnSpc>
                <a:spcPct val="90000"/>
              </a:lnSpc>
              <a:buFont typeface="Wingdings" charset="0"/>
              <a:buNone/>
            </a:pPr>
            <a:endParaRPr lang="en-US"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Concept</a:t>
            </a:r>
            <a:endParaRPr lang="en-US" dirty="0"/>
          </a:p>
        </p:txBody>
      </p:sp>
      <p:pic>
        <p:nvPicPr>
          <p:cNvPr id="4" name="Content Placeholder 3" descr="ch8-01_abstract.pdf"/>
          <p:cNvPicPr>
            <a:picLocks noGrp="1" noChangeAspect="1"/>
          </p:cNvPicPr>
          <p:nvPr>
            <p:ph idx="1"/>
          </p:nvPr>
        </p:nvPicPr>
        <p:blipFill>
          <a:blip r:embed="rId2"/>
          <a:srcRect l="-3258" r="-3258"/>
          <a:stretch>
            <a:fillRect/>
          </a:stretch>
        </p:blipFill>
        <p:spPr/>
      </p:pic>
      <p:sp>
        <p:nvSpPr>
          <p:cNvPr id="3" name="Date Placeholder 2"/>
          <p:cNvSpPr>
            <a:spLocks noGrp="1"/>
          </p:cNvSpPr>
          <p:nvPr>
            <p:ph type="dt" sz="half" idx="10"/>
          </p:nvPr>
        </p:nvSpPr>
        <p:spPr/>
        <p:txBody>
          <a:bodyPr/>
          <a:lstStyle/>
          <a:p>
            <a:fld id="{53C13D7D-2B1A-7A40-BE27-1C2B0AC8C731}"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10</a:t>
            </a:fld>
            <a:endParaRPr lang="en-US"/>
          </a:p>
        </p:txBody>
      </p:sp>
    </p:spTree>
    <p:extLst>
      <p:ext uri="{BB962C8B-B14F-4D97-AF65-F5344CB8AC3E}">
        <p14:creationId xmlns:p14="http://schemas.microsoft.com/office/powerpoint/2010/main" val="12385186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address translation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 </a:t>
            </a:r>
            <a:r>
              <a:rPr lang="en-US" smtClean="0"/>
              <a:t>and bounds</a:t>
            </a:r>
            <a:endParaRPr lang="en-US" dirty="0" smtClean="0"/>
          </a:p>
          <a:p>
            <a:pPr lvl="1"/>
            <a:r>
              <a:rPr lang="en-US" dirty="0" smtClean="0"/>
              <a:t>Contiguous region allocated for entire address space</a:t>
            </a:r>
          </a:p>
          <a:p>
            <a:r>
              <a:rPr lang="en-US" dirty="0" smtClean="0"/>
              <a:t>Segmentation</a:t>
            </a:r>
          </a:p>
          <a:p>
            <a:pPr lvl="1"/>
            <a:r>
              <a:rPr lang="en-US" dirty="0" smtClean="0"/>
              <a:t>Address space split into variable-sized segments</a:t>
            </a:r>
          </a:p>
          <a:p>
            <a:r>
              <a:rPr lang="en-US" dirty="0" smtClean="0"/>
              <a:t>Paging</a:t>
            </a:r>
          </a:p>
          <a:p>
            <a:pPr lvl="1"/>
            <a:r>
              <a:rPr lang="en-US" dirty="0" smtClean="0"/>
              <a:t>Address space split into fixed-size pages</a:t>
            </a:r>
          </a:p>
          <a:p>
            <a:pPr lvl="1"/>
            <a:endParaRPr lang="en-US" dirty="0"/>
          </a:p>
          <a:p>
            <a:r>
              <a:rPr lang="en-US" dirty="0" smtClean="0"/>
              <a:t>Tradeoffs between</a:t>
            </a:r>
          </a:p>
          <a:p>
            <a:pPr lvl="1"/>
            <a:r>
              <a:rPr lang="en-US" dirty="0" smtClean="0"/>
              <a:t>Flexibility (sharing, growth, VM)</a:t>
            </a:r>
          </a:p>
          <a:p>
            <a:pPr lvl="1"/>
            <a:r>
              <a:rPr lang="en-US" dirty="0" smtClean="0"/>
              <a:t>Size of data needed to support translation</a:t>
            </a:r>
          </a:p>
          <a:p>
            <a:pPr lvl="1"/>
            <a:r>
              <a:rPr lang="en-US" dirty="0" smtClean="0"/>
              <a:t>Speed of translation</a:t>
            </a:r>
            <a:endParaRPr lang="en-US" dirty="0"/>
          </a:p>
        </p:txBody>
      </p:sp>
      <p:sp>
        <p:nvSpPr>
          <p:cNvPr id="4" name="Date Placeholder 3"/>
          <p:cNvSpPr>
            <a:spLocks noGrp="1"/>
          </p:cNvSpPr>
          <p:nvPr>
            <p:ph type="dt" sz="half" idx="10"/>
          </p:nvPr>
        </p:nvSpPr>
        <p:spPr/>
        <p:txBody>
          <a:bodyPr/>
          <a:lstStyle/>
          <a:p>
            <a:fld id="{87C472D4-CB8A-CF4E-8C9D-337ACD311B97}"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11</a:t>
            </a:fld>
            <a:endParaRPr lang="en-US"/>
          </a:p>
        </p:txBody>
      </p:sp>
    </p:spTree>
    <p:extLst>
      <p:ext uri="{BB962C8B-B14F-4D97-AF65-F5344CB8AC3E}">
        <p14:creationId xmlns:p14="http://schemas.microsoft.com/office/powerpoint/2010/main" val="212635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and bounds</a:t>
            </a:r>
            <a:endParaRPr lang="en-US" dirty="0"/>
          </a:p>
        </p:txBody>
      </p:sp>
      <p:sp>
        <p:nvSpPr>
          <p:cNvPr id="3" name="Content Placeholder 2"/>
          <p:cNvSpPr>
            <a:spLocks noGrp="1"/>
          </p:cNvSpPr>
          <p:nvPr>
            <p:ph idx="1"/>
          </p:nvPr>
        </p:nvSpPr>
        <p:spPr/>
        <p:txBody>
          <a:bodyPr>
            <a:normAutofit lnSpcReduction="10000"/>
          </a:bodyPr>
          <a:lstStyle/>
          <a:p>
            <a:r>
              <a:rPr lang="en-US" dirty="0" smtClean="0"/>
              <a:t>Each process allocated contiguous block for entire address space</a:t>
            </a:r>
          </a:p>
          <a:p>
            <a:r>
              <a:rPr lang="en-US" dirty="0" smtClean="0"/>
              <a:t>Address space defined by two values</a:t>
            </a:r>
          </a:p>
          <a:p>
            <a:pPr lvl="1"/>
            <a:r>
              <a:rPr lang="en-US" dirty="0" smtClean="0">
                <a:solidFill>
                  <a:srgbClr val="0000FF"/>
                </a:solidFill>
              </a:rPr>
              <a:t>Base (or relocation register)</a:t>
            </a:r>
            <a:r>
              <a:rPr lang="en-US" dirty="0" smtClean="0"/>
              <a:t>: lowest PA used</a:t>
            </a:r>
          </a:p>
          <a:p>
            <a:pPr lvl="1"/>
            <a:r>
              <a:rPr lang="en-US" dirty="0" smtClean="0">
                <a:solidFill>
                  <a:srgbClr val="0000FF"/>
                </a:solidFill>
              </a:rPr>
              <a:t>Bound (or limit)</a:t>
            </a:r>
            <a:r>
              <a:rPr lang="en-US" dirty="0" smtClean="0"/>
              <a:t>: total size of address space</a:t>
            </a:r>
          </a:p>
          <a:p>
            <a:pPr lvl="1"/>
            <a:r>
              <a:rPr lang="en-US" dirty="0" smtClean="0"/>
              <a:t>Only OS can change values</a:t>
            </a:r>
          </a:p>
          <a:p>
            <a:pPr lvl="1"/>
            <a:r>
              <a:rPr lang="en-US" dirty="0" smtClean="0"/>
              <a:t>HW support: only two registers</a:t>
            </a:r>
            <a:endParaRPr lang="en-US" dirty="0" smtClean="0">
              <a:solidFill>
                <a:srgbClr val="0000FF"/>
              </a:solidFill>
            </a:endParaRPr>
          </a:p>
          <a:p>
            <a:r>
              <a:rPr lang="en-US" dirty="0" smtClean="0"/>
              <a:t>Process sees virtual address space</a:t>
            </a:r>
          </a:p>
          <a:p>
            <a:pPr marL="0" indent="0">
              <a:buNone/>
            </a:pPr>
            <a:r>
              <a:rPr lang="en-US" dirty="0" smtClean="0"/>
              <a:t>	0 ≤ address &lt; bound</a:t>
            </a:r>
          </a:p>
          <a:p>
            <a:r>
              <a:rPr lang="en-US" dirty="0" smtClean="0"/>
              <a:t>Simple translation: PA = VA + base</a:t>
            </a:r>
          </a:p>
          <a:p>
            <a:endParaRPr lang="en-US" dirty="0"/>
          </a:p>
        </p:txBody>
      </p:sp>
      <p:sp>
        <p:nvSpPr>
          <p:cNvPr id="4" name="Date Placeholder 3"/>
          <p:cNvSpPr>
            <a:spLocks noGrp="1"/>
          </p:cNvSpPr>
          <p:nvPr>
            <p:ph type="dt" sz="half" idx="10"/>
          </p:nvPr>
        </p:nvSpPr>
        <p:spPr/>
        <p:txBody>
          <a:bodyPr/>
          <a:lstStyle/>
          <a:p>
            <a:fld id="{0EEDB182-E155-DE4A-B75D-986342899751}"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12</a:t>
            </a:fld>
            <a:endParaRPr lang="en-US"/>
          </a:p>
        </p:txBody>
      </p:sp>
    </p:spTree>
    <p:extLst>
      <p:ext uri="{BB962C8B-B14F-4D97-AF65-F5344CB8AC3E}">
        <p14:creationId xmlns:p14="http://schemas.microsoft.com/office/powerpoint/2010/main" val="2255952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Virtually Addressed Base and Bounds</a:t>
            </a:r>
            <a:endParaRPr lang="en-US" dirty="0"/>
          </a:p>
        </p:txBody>
      </p:sp>
      <p:pic>
        <p:nvPicPr>
          <p:cNvPr id="4" name="Content Placeholder 3" descr="ch8-02_virtualbase.pdf"/>
          <p:cNvPicPr>
            <a:picLocks noGrp="1" noChangeAspect="1"/>
          </p:cNvPicPr>
          <p:nvPr>
            <p:ph idx="1"/>
          </p:nvPr>
        </p:nvPicPr>
        <p:blipFill>
          <a:blip r:embed="rId3"/>
          <a:srcRect t="-9440" b="-9440"/>
          <a:stretch>
            <a:fillRect/>
          </a:stretch>
        </p:blipFill>
        <p:spPr>
          <a:xfrm>
            <a:off x="-298052" y="942828"/>
            <a:ext cx="9760135" cy="5367698"/>
          </a:xfrm>
        </p:spPr>
      </p:pic>
      <p:sp>
        <p:nvSpPr>
          <p:cNvPr id="3" name="Date Placeholder 2"/>
          <p:cNvSpPr>
            <a:spLocks noGrp="1"/>
          </p:cNvSpPr>
          <p:nvPr>
            <p:ph type="dt" sz="half" idx="10"/>
          </p:nvPr>
        </p:nvSpPr>
        <p:spPr/>
        <p:txBody>
          <a:bodyPr/>
          <a:lstStyle/>
          <a:p>
            <a:fld id="{52820F05-AEDA-284B-9D57-2749152A0F34}"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13</a:t>
            </a:fld>
            <a:endParaRPr lang="en-US"/>
          </a:p>
        </p:txBody>
      </p:sp>
    </p:spTree>
    <p:extLst>
      <p:ext uri="{BB962C8B-B14F-4D97-AF65-F5344CB8AC3E}">
        <p14:creationId xmlns:p14="http://schemas.microsoft.com/office/powerpoint/2010/main" val="21636038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a:t>
            </a:r>
            <a:r>
              <a:rPr lang="en-US" dirty="0"/>
              <a:t>b</a:t>
            </a:r>
            <a:r>
              <a:rPr lang="en-US" dirty="0" smtClean="0"/>
              <a:t>ounds pros/cons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benefits?</a:t>
            </a:r>
          </a:p>
          <a:p>
            <a:endParaRPr lang="en-US" dirty="0"/>
          </a:p>
          <a:p>
            <a:endParaRPr lang="en-US" dirty="0" smtClean="0"/>
          </a:p>
          <a:p>
            <a:endParaRPr lang="en-US" dirty="0"/>
          </a:p>
          <a:p>
            <a:endParaRPr lang="en-US" dirty="0" smtClean="0"/>
          </a:p>
          <a:p>
            <a:r>
              <a:rPr lang="en-US" dirty="0" smtClean="0"/>
              <a:t>What are downsides?</a:t>
            </a:r>
          </a:p>
          <a:p>
            <a:endParaRPr lang="en-US" dirty="0"/>
          </a:p>
          <a:p>
            <a:endParaRPr lang="en-US" dirty="0" smtClean="0"/>
          </a:p>
          <a:p>
            <a:endParaRPr lang="en-US" dirty="0"/>
          </a:p>
          <a:p>
            <a:r>
              <a:rPr lang="en-US" dirty="0" smtClean="0"/>
              <a:t>Does base and bounds support:</a:t>
            </a:r>
          </a:p>
          <a:p>
            <a:pPr lvl="1"/>
            <a:r>
              <a:rPr lang="en-US" dirty="0" smtClean="0"/>
              <a:t>Address independence?</a:t>
            </a:r>
          </a:p>
          <a:p>
            <a:pPr lvl="1"/>
            <a:r>
              <a:rPr lang="en-US" dirty="0" smtClean="0"/>
              <a:t>Protection?</a:t>
            </a:r>
          </a:p>
          <a:p>
            <a:pPr lvl="1"/>
            <a:r>
              <a:rPr lang="en-US" dirty="0" smtClean="0"/>
              <a:t>Virtual memory?</a:t>
            </a:r>
          </a:p>
          <a:p>
            <a:pPr lvl="1"/>
            <a:endParaRPr lang="en-US" dirty="0" smtClean="0"/>
          </a:p>
        </p:txBody>
      </p:sp>
      <p:sp>
        <p:nvSpPr>
          <p:cNvPr id="4" name="Date Placeholder 3"/>
          <p:cNvSpPr>
            <a:spLocks noGrp="1"/>
          </p:cNvSpPr>
          <p:nvPr>
            <p:ph type="dt" sz="half" idx="10"/>
          </p:nvPr>
        </p:nvSpPr>
        <p:spPr/>
        <p:txBody>
          <a:bodyPr/>
          <a:lstStyle/>
          <a:p>
            <a:fld id="{34FD68CE-EFBC-8E44-93B0-F27E78F8C499}"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14</a:t>
            </a:fld>
            <a:endParaRPr lang="en-US"/>
          </a:p>
        </p:txBody>
      </p:sp>
    </p:spTree>
    <p:extLst>
      <p:ext uri="{BB962C8B-B14F-4D97-AF65-F5344CB8AC3E}">
        <p14:creationId xmlns:p14="http://schemas.microsoft.com/office/powerpoint/2010/main" val="10373630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a:t>
            </a:r>
            <a:r>
              <a:rPr lang="en-US" dirty="0"/>
              <a:t>b</a:t>
            </a:r>
            <a:r>
              <a:rPr lang="en-US" dirty="0" smtClean="0"/>
              <a:t>ounds pros/cons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Pros</a:t>
            </a:r>
          </a:p>
          <a:p>
            <a:pPr lvl="1"/>
            <a:r>
              <a:rPr lang="en-US" dirty="0" smtClean="0"/>
              <a:t>Simple</a:t>
            </a:r>
          </a:p>
          <a:p>
            <a:pPr lvl="1"/>
            <a:r>
              <a:rPr lang="en-US" dirty="0" smtClean="0"/>
              <a:t>Fast (2 registers, adder, comparator)</a:t>
            </a:r>
          </a:p>
          <a:p>
            <a:pPr lvl="1"/>
            <a:r>
              <a:rPr lang="en-US" dirty="0" smtClean="0"/>
              <a:t>Context switch—save base/bound (</a:t>
            </a:r>
            <a:r>
              <a:rPr lang="en-US" dirty="0" err="1" smtClean="0"/>
              <a:t>mem</a:t>
            </a:r>
            <a:r>
              <a:rPr lang="en-US" dirty="0" smtClean="0"/>
              <a:t> if needed)</a:t>
            </a:r>
          </a:p>
          <a:p>
            <a:pPr lvl="1"/>
            <a:r>
              <a:rPr lang="en-US" dirty="0" smtClean="0"/>
              <a:t>Safe … as far as multiple processes are concerned</a:t>
            </a:r>
          </a:p>
          <a:p>
            <a:pPr lvl="1"/>
            <a:r>
              <a:rPr lang="en-US" dirty="0" smtClean="0"/>
              <a:t>Can relocate in physical memory without changing process</a:t>
            </a:r>
          </a:p>
          <a:p>
            <a:r>
              <a:rPr lang="en-US" dirty="0" smtClean="0"/>
              <a:t>Cons</a:t>
            </a:r>
          </a:p>
          <a:p>
            <a:pPr lvl="1"/>
            <a:r>
              <a:rPr lang="en-US" dirty="0" smtClean="0"/>
              <a:t>Can’t keep program from accidentally overwriting its own code</a:t>
            </a:r>
          </a:p>
          <a:p>
            <a:pPr lvl="1"/>
            <a:r>
              <a:rPr lang="en-US" dirty="0" smtClean="0"/>
              <a:t>Can’t share (partial) code/data with other processes</a:t>
            </a:r>
          </a:p>
          <a:p>
            <a:pPr lvl="1"/>
            <a:r>
              <a:rPr lang="en-US" dirty="0" smtClean="0"/>
              <a:t>Can’t grow stack/heap as needed</a:t>
            </a:r>
          </a:p>
          <a:p>
            <a:pPr lvl="1"/>
            <a:r>
              <a:rPr lang="en-US" dirty="0" smtClean="0"/>
              <a:t>Fragmentation</a:t>
            </a:r>
            <a:endParaRPr lang="en-US" dirty="0"/>
          </a:p>
        </p:txBody>
      </p:sp>
      <p:sp>
        <p:nvSpPr>
          <p:cNvPr id="4" name="Date Placeholder 3"/>
          <p:cNvSpPr>
            <a:spLocks noGrp="1"/>
          </p:cNvSpPr>
          <p:nvPr>
            <p:ph type="dt" sz="half" idx="10"/>
          </p:nvPr>
        </p:nvSpPr>
        <p:spPr/>
        <p:txBody>
          <a:bodyPr/>
          <a:lstStyle/>
          <a:p>
            <a:fld id="{375E3CBE-84E2-514E-A886-32DC1825B793}"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15</a:t>
            </a:fld>
            <a:endParaRPr lang="en-US"/>
          </a:p>
        </p:txBody>
      </p:sp>
    </p:spTree>
    <p:extLst>
      <p:ext uri="{BB962C8B-B14F-4D97-AF65-F5344CB8AC3E}">
        <p14:creationId xmlns:p14="http://schemas.microsoft.com/office/powerpoint/2010/main" val="13414035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Base and bounds sharing</a:t>
            </a:r>
            <a:endParaRPr lang="en-US" dirty="0"/>
          </a:p>
        </p:txBody>
      </p:sp>
      <p:pic>
        <p:nvPicPr>
          <p:cNvPr id="7" name="Content Placeholder 6"/>
          <p:cNvPicPr>
            <a:picLocks noGrp="1" noChangeAspect="1"/>
          </p:cNvPicPr>
          <p:nvPr>
            <p:ph sz="half" idx="1"/>
          </p:nvPr>
        </p:nvPicPr>
        <p:blipFill>
          <a:blip r:embed="rId2"/>
          <a:srcRect l="-3056" r="-3056"/>
          <a:stretch>
            <a:fillRect/>
          </a:stretch>
        </p:blipFill>
        <p:spPr>
          <a:xfrm>
            <a:off x="457200" y="1392237"/>
            <a:ext cx="8229600" cy="2417763"/>
          </a:xfrm>
        </p:spPr>
      </p:pic>
      <p:sp>
        <p:nvSpPr>
          <p:cNvPr id="8" name="Text Placeholder 7"/>
          <p:cNvSpPr>
            <a:spLocks noGrp="1"/>
          </p:cNvSpPr>
          <p:nvPr>
            <p:ph type="body" sz="half" idx="2"/>
          </p:nvPr>
        </p:nvSpPr>
        <p:spPr>
          <a:xfrm>
            <a:off x="457200" y="4267200"/>
            <a:ext cx="8229600" cy="1863726"/>
          </a:xfrm>
        </p:spPr>
        <p:txBody>
          <a:bodyPr/>
          <a:lstStyle/>
          <a:p>
            <a:r>
              <a:rPr lang="en-US" dirty="0" smtClean="0"/>
              <a:t>Even if we split code/data, sharing all or none </a:t>
            </a:r>
            <a:endParaRPr lang="en-US" dirty="0"/>
          </a:p>
        </p:txBody>
      </p:sp>
      <p:sp>
        <p:nvSpPr>
          <p:cNvPr id="4" name="Date Placeholder 3"/>
          <p:cNvSpPr>
            <a:spLocks noGrp="1"/>
          </p:cNvSpPr>
          <p:nvPr>
            <p:ph type="dt" sz="half" idx="10"/>
          </p:nvPr>
        </p:nvSpPr>
        <p:spPr/>
        <p:txBody>
          <a:bodyPr/>
          <a:lstStyle/>
          <a:p>
            <a:fld id="{B1135798-BACC-7B47-9561-AAD038AC3144}"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16</a:t>
            </a:fld>
            <a:endParaRPr lang="en-US"/>
          </a:p>
        </p:txBody>
      </p:sp>
    </p:spTree>
    <p:extLst>
      <p:ext uri="{BB962C8B-B14F-4D97-AF65-F5344CB8AC3E}">
        <p14:creationId xmlns:p14="http://schemas.microsoft.com/office/powerpoint/2010/main" val="18071363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Multiple-partition allocation</a:t>
            </a:r>
            <a:br>
              <a:rPr lang="en-US" smtClean="0"/>
            </a:br>
            <a:endParaRPr lang="en-US"/>
          </a:p>
        </p:txBody>
      </p:sp>
      <p:sp>
        <p:nvSpPr>
          <p:cNvPr id="25603" name="Rectangle 3"/>
          <p:cNvSpPr>
            <a:spLocks noGrp="1" noChangeArrowheads="1"/>
          </p:cNvSpPr>
          <p:nvPr>
            <p:ph idx="1"/>
          </p:nvPr>
        </p:nvSpPr>
        <p:spPr>
          <a:xfrm>
            <a:off x="457200" y="1066800"/>
            <a:ext cx="8229600" cy="3276599"/>
          </a:xfrm>
        </p:spPr>
        <p:txBody>
          <a:bodyPr>
            <a:normAutofit fontScale="77500" lnSpcReduction="20000"/>
          </a:bodyPr>
          <a:lstStyle/>
          <a:p>
            <a:r>
              <a:rPr lang="en-US" dirty="0" smtClean="0"/>
              <a:t>Degree of multiprogramming limited by number of partitions</a:t>
            </a:r>
          </a:p>
          <a:p>
            <a:r>
              <a:rPr lang="en-US" dirty="0" smtClean="0"/>
              <a:t>Variable-sized partitions for efficiency</a:t>
            </a:r>
          </a:p>
          <a:p>
            <a:r>
              <a:rPr lang="en-US" dirty="0" smtClean="0">
                <a:solidFill>
                  <a:srgbClr val="0000FF"/>
                </a:solidFill>
              </a:rPr>
              <a:t>Hole</a:t>
            </a:r>
            <a:r>
              <a:rPr lang="en-US" dirty="0" smtClean="0"/>
              <a:t> – block of available memory; holes of various size are scattered throughout memory</a:t>
            </a:r>
          </a:p>
          <a:p>
            <a:r>
              <a:rPr lang="en-US" dirty="0" smtClean="0"/>
              <a:t>When a process arrives, it is allocated memory from a hole large enough to accommodate it</a:t>
            </a:r>
          </a:p>
          <a:p>
            <a:r>
              <a:rPr lang="en-US" dirty="0" smtClean="0"/>
              <a:t>Process exiting frees its partition, adjacent free partitions combined</a:t>
            </a:r>
          </a:p>
          <a:p>
            <a:r>
              <a:rPr lang="en-US" dirty="0" smtClean="0"/>
              <a:t>Operating system maintains information about:</a:t>
            </a:r>
            <a:br>
              <a:rPr lang="en-US" dirty="0" smtClean="0"/>
            </a:br>
            <a:r>
              <a:rPr lang="en-US" dirty="0" smtClean="0"/>
              <a:t>a) allocated partitions    b) free partitions (hole)</a:t>
            </a:r>
            <a:endParaRPr lang="en-US" dirty="0"/>
          </a:p>
        </p:txBody>
      </p:sp>
      <p:pic>
        <p:nvPicPr>
          <p:cNvPr id="25604"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95400" y="4343400"/>
            <a:ext cx="6675437"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182B4EF5-A80B-EC4E-966E-F68B1EA664E0}"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17</a:t>
            </a:fld>
            <a:endParaRPr lang="en-US"/>
          </a:p>
        </p:txBody>
      </p:sp>
    </p:spTree>
    <p:extLst>
      <p:ext uri="{BB962C8B-B14F-4D97-AF65-F5344CB8AC3E}">
        <p14:creationId xmlns:p14="http://schemas.microsoft.com/office/powerpoint/2010/main" val="38098103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Fragmentation</a:t>
            </a:r>
            <a:endParaRPr lang="en-US" dirty="0"/>
          </a:p>
        </p:txBody>
      </p:sp>
      <p:sp>
        <p:nvSpPr>
          <p:cNvPr id="9" name="Content Placeholder 8"/>
          <p:cNvSpPr>
            <a:spLocks noGrp="1"/>
          </p:cNvSpPr>
          <p:nvPr>
            <p:ph idx="1"/>
          </p:nvPr>
        </p:nvSpPr>
        <p:spPr/>
        <p:txBody>
          <a:bodyPr/>
          <a:lstStyle/>
          <a:p>
            <a:r>
              <a:rPr lang="en-US" dirty="0" smtClean="0">
                <a:solidFill>
                  <a:srgbClr val="0000FF"/>
                </a:solidFill>
              </a:rPr>
              <a:t>Internal fragmentation</a:t>
            </a:r>
          </a:p>
          <a:p>
            <a:pPr lvl="1"/>
            <a:r>
              <a:rPr lang="en-US" dirty="0" smtClean="0"/>
              <a:t>Wasted space inside partition</a:t>
            </a:r>
            <a:endParaRPr lang="en-US" dirty="0"/>
          </a:p>
          <a:p>
            <a:r>
              <a:rPr lang="en-US" dirty="0" smtClean="0">
                <a:solidFill>
                  <a:srgbClr val="0000FF"/>
                </a:solidFill>
              </a:rPr>
              <a:t>External fragmentation</a:t>
            </a:r>
          </a:p>
          <a:p>
            <a:pPr lvl="1"/>
            <a:r>
              <a:rPr lang="en-US" dirty="0" smtClean="0"/>
              <a:t>Total memory space exists to satisfy request but is non-contiguous</a:t>
            </a:r>
          </a:p>
          <a:p>
            <a:pPr lvl="1"/>
            <a:r>
              <a:rPr lang="en-US" dirty="0" smtClean="0"/>
              <a:t>Result of leftover space as processes exit</a:t>
            </a:r>
          </a:p>
          <a:p>
            <a:pPr lvl="1"/>
            <a:r>
              <a:rPr lang="en-US" dirty="0" smtClean="0"/>
              <a:t>Can resolve through compaction</a:t>
            </a:r>
          </a:p>
          <a:p>
            <a:pPr lvl="2"/>
            <a:r>
              <a:rPr lang="en-US" dirty="0" smtClean="0"/>
              <a:t>Shuffle memory blocks to make partitions use consecutive addresses</a:t>
            </a:r>
          </a:p>
          <a:p>
            <a:pPr lvl="1"/>
            <a:endParaRPr lang="en-US" dirty="0" smtClean="0"/>
          </a:p>
          <a:p>
            <a:endParaRPr lang="en-US" dirty="0"/>
          </a:p>
        </p:txBody>
      </p:sp>
      <p:sp>
        <p:nvSpPr>
          <p:cNvPr id="5" name="Date Placeholder 4"/>
          <p:cNvSpPr>
            <a:spLocks noGrp="1"/>
          </p:cNvSpPr>
          <p:nvPr>
            <p:ph type="dt" sz="half" idx="10"/>
          </p:nvPr>
        </p:nvSpPr>
        <p:spPr/>
        <p:txBody>
          <a:bodyPr/>
          <a:lstStyle/>
          <a:p>
            <a:fld id="{1820DC87-F05B-1349-997F-BBCDF4D64724}" type="datetime1">
              <a:rPr lang="en-US" smtClean="0"/>
              <a:t>3/20/18</a:t>
            </a:fld>
            <a:endParaRPr lang="en-US"/>
          </a:p>
        </p:txBody>
      </p:sp>
      <p:sp>
        <p:nvSpPr>
          <p:cNvPr id="6" name="Footer Placeholder 5"/>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7" name="Slide Number Placeholder 6"/>
          <p:cNvSpPr>
            <a:spLocks noGrp="1"/>
          </p:cNvSpPr>
          <p:nvPr>
            <p:ph type="sldNum" sz="quarter" idx="12"/>
          </p:nvPr>
        </p:nvSpPr>
        <p:spPr/>
        <p:txBody>
          <a:bodyPr/>
          <a:lstStyle/>
          <a:p>
            <a:fld id="{F1BE0F1F-2016-AB47-89E8-85EB545AF702}" type="slidenum">
              <a:rPr lang="en-US" smtClean="0"/>
              <a:pPr/>
              <a:t>18</a:t>
            </a:fld>
            <a:endParaRPr lang="en-US"/>
          </a:p>
        </p:txBody>
      </p:sp>
    </p:spTree>
    <p:extLst>
      <p:ext uri="{BB962C8B-B14F-4D97-AF65-F5344CB8AC3E}">
        <p14:creationId xmlns:p14="http://schemas.microsoft.com/office/powerpoint/2010/main" val="3855640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Storage Allocation Problem</a:t>
            </a:r>
            <a:endParaRPr lang="en-US" dirty="0"/>
          </a:p>
        </p:txBody>
      </p:sp>
      <p:sp>
        <p:nvSpPr>
          <p:cNvPr id="26627" name="Rectangle 3"/>
          <p:cNvSpPr>
            <a:spLocks noGrp="1" noChangeArrowheads="1"/>
          </p:cNvSpPr>
          <p:nvPr>
            <p:ph idx="1"/>
          </p:nvPr>
        </p:nvSpPr>
        <p:spPr/>
        <p:txBody>
          <a:bodyPr>
            <a:normAutofit lnSpcReduction="10000"/>
          </a:bodyPr>
          <a:lstStyle/>
          <a:p>
            <a:r>
              <a:rPr lang="en-US" dirty="0" smtClean="0"/>
              <a:t>Given space request and list of holes in memory, how do we satisfy it?</a:t>
            </a:r>
          </a:p>
          <a:p>
            <a:r>
              <a:rPr lang="en-US" dirty="0" smtClean="0">
                <a:solidFill>
                  <a:srgbClr val="0000FF"/>
                </a:solidFill>
              </a:rPr>
              <a:t>First-fit</a:t>
            </a:r>
            <a:r>
              <a:rPr lang="en-US" dirty="0" smtClean="0"/>
              <a:t>:  Allocate the first hole that is big enough</a:t>
            </a:r>
          </a:p>
          <a:p>
            <a:r>
              <a:rPr lang="en-US" dirty="0" smtClean="0">
                <a:solidFill>
                  <a:srgbClr val="0000FF"/>
                </a:solidFill>
              </a:rPr>
              <a:t>Best-fit</a:t>
            </a:r>
            <a:r>
              <a:rPr lang="en-US" dirty="0" smtClean="0"/>
              <a:t>:  Allocate the smallest hole that is big enough; must search entire list, unless ordered by size  </a:t>
            </a:r>
          </a:p>
          <a:p>
            <a:pPr lvl="1"/>
            <a:r>
              <a:rPr lang="en-US" dirty="0" smtClean="0"/>
              <a:t>Produces the smallest leftover hole</a:t>
            </a:r>
          </a:p>
          <a:p>
            <a:r>
              <a:rPr lang="en-US" dirty="0" smtClean="0">
                <a:solidFill>
                  <a:srgbClr val="0000FF"/>
                </a:solidFill>
              </a:rPr>
              <a:t>Worst-fit</a:t>
            </a:r>
            <a:r>
              <a:rPr lang="en-US" dirty="0" smtClean="0"/>
              <a:t>:  Allocate the largest hole; must also search entire list  </a:t>
            </a:r>
          </a:p>
          <a:p>
            <a:pPr lvl="1"/>
            <a:r>
              <a:rPr lang="en-US" dirty="0" smtClean="0"/>
              <a:t>Produces the largest leftover hole</a:t>
            </a:r>
            <a:endParaRPr lang="en-US" dirty="0"/>
          </a:p>
        </p:txBody>
      </p:sp>
      <p:sp>
        <p:nvSpPr>
          <p:cNvPr id="2" name="Date Placeholder 1"/>
          <p:cNvSpPr>
            <a:spLocks noGrp="1"/>
          </p:cNvSpPr>
          <p:nvPr>
            <p:ph type="dt" sz="half" idx="10"/>
          </p:nvPr>
        </p:nvSpPr>
        <p:spPr/>
        <p:txBody>
          <a:bodyPr/>
          <a:lstStyle/>
          <a:p>
            <a:fld id="{051FA5F5-388A-2E46-9BFF-5053933D6341}" type="datetime1">
              <a:rPr lang="en-US" smtClean="0"/>
              <a:t>3/20/18</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19</a:t>
            </a:fld>
            <a:endParaRPr lang="en-US"/>
          </a:p>
        </p:txBody>
      </p:sp>
    </p:spTree>
    <p:extLst>
      <p:ext uri="{BB962C8B-B14F-4D97-AF65-F5344CB8AC3E}">
        <p14:creationId xmlns:p14="http://schemas.microsoft.com/office/powerpoint/2010/main" val="21053669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smtClean="0"/>
              <a:t>Lecture outline</a:t>
            </a:r>
            <a:endParaRPr lang="en-US"/>
          </a:p>
        </p:txBody>
      </p:sp>
      <p:sp>
        <p:nvSpPr>
          <p:cNvPr id="4099" name="Rectangle 5"/>
          <p:cNvSpPr>
            <a:spLocks noGrp="1" noChangeArrowheads="1"/>
          </p:cNvSpPr>
          <p:nvPr>
            <p:ph idx="1"/>
          </p:nvPr>
        </p:nvSpPr>
        <p:spPr/>
        <p:txBody>
          <a:bodyPr>
            <a:normAutofit lnSpcReduction="10000"/>
          </a:bodyPr>
          <a:lstStyle/>
          <a:p>
            <a:r>
              <a:rPr lang="en-US" dirty="0" smtClean="0"/>
              <a:t>Announcements/reminders</a:t>
            </a:r>
          </a:p>
          <a:p>
            <a:pPr lvl="1"/>
            <a:r>
              <a:rPr lang="en-US" dirty="0"/>
              <a:t>Program 2 </a:t>
            </a:r>
            <a:r>
              <a:rPr lang="en-US" dirty="0" smtClean="0"/>
              <a:t>due today</a:t>
            </a:r>
          </a:p>
          <a:p>
            <a:pPr lvl="1"/>
            <a:r>
              <a:rPr lang="en-US" dirty="0" smtClean="0"/>
              <a:t>Program 3 to be posted; due TBD</a:t>
            </a:r>
          </a:p>
          <a:p>
            <a:pPr lvl="1"/>
            <a:r>
              <a:rPr lang="en-US" dirty="0" smtClean="0"/>
              <a:t>Exam 2: Wednesday, 3/28 in class</a:t>
            </a:r>
          </a:p>
          <a:p>
            <a:pPr lvl="2"/>
            <a:r>
              <a:rPr lang="en-US" dirty="0" smtClean="0"/>
              <a:t>Will cover everything after Exam 1</a:t>
            </a:r>
          </a:p>
          <a:p>
            <a:r>
              <a:rPr lang="en-US" dirty="0" smtClean="0"/>
              <a:t>Today’s lecture: memory management</a:t>
            </a:r>
          </a:p>
          <a:p>
            <a:pPr lvl="1"/>
            <a:r>
              <a:rPr lang="en-US" dirty="0" smtClean="0"/>
              <a:t>Address translation basics</a:t>
            </a:r>
          </a:p>
          <a:p>
            <a:pPr lvl="1"/>
            <a:r>
              <a:rPr lang="en-US" dirty="0" smtClean="0"/>
              <a:t>Address translation schemes</a:t>
            </a:r>
          </a:p>
          <a:p>
            <a:pPr lvl="2"/>
            <a:r>
              <a:rPr lang="en-US" dirty="0" smtClean="0"/>
              <a:t>Base and bounds</a:t>
            </a:r>
          </a:p>
          <a:p>
            <a:pPr lvl="2"/>
            <a:r>
              <a:rPr lang="en-US" dirty="0" smtClean="0"/>
              <a:t>Segmentation</a:t>
            </a:r>
          </a:p>
          <a:p>
            <a:pPr lvl="2"/>
            <a:r>
              <a:rPr lang="en-US" dirty="0" smtClean="0"/>
              <a:t>Paging</a:t>
            </a:r>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1490B345-90F7-4949-99C4-DE9DBA14E9FA}" type="datetime1">
              <a:rPr lang="en-US" smtClean="0">
                <a:latin typeface="Garamond"/>
                <a:cs typeface="Garamond"/>
              </a:rPr>
              <a:t>3/20/18</a:t>
            </a:fld>
            <a:endParaRPr lang="en-US" dirty="0">
              <a:latin typeface="Garamond"/>
              <a:cs typeface="Garamond"/>
            </a:endParaRPr>
          </a:p>
        </p:txBody>
      </p:sp>
      <p:sp>
        <p:nvSpPr>
          <p:cNvPr id="5" name="Footer Placeholder 4"/>
          <p:cNvSpPr>
            <a:spLocks noGrp="1"/>
          </p:cNvSpPr>
          <p:nvPr>
            <p:ph type="ftr" sz="quarter" idx="11"/>
          </p:nvPr>
        </p:nvSpPr>
        <p:spPr/>
        <p:txBody>
          <a:bodyPr/>
          <a:lstStyle/>
          <a:p>
            <a:r>
              <a:rPr lang="en-US" altLang="en-US" smtClean="0"/>
              <a:t>Operating Systems: Lecture 14</a:t>
            </a:r>
            <a:endParaRPr lang="en-US" alt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9D3E96A-8697-5D45-A3FC-286C4E3CE4E7}" type="slidenum">
              <a:rPr lang="en-US" smtClean="0">
                <a:latin typeface="Garamond"/>
                <a:cs typeface="Garamond"/>
              </a:rPr>
              <a:pPr/>
              <a:t>2</a:t>
            </a:fld>
            <a:endParaRPr lang="en-US" dirty="0">
              <a:latin typeface="Garamond"/>
              <a:cs typeface="Garamond"/>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allocation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are given:</a:t>
            </a:r>
          </a:p>
          <a:p>
            <a:pPr lvl="1"/>
            <a:r>
              <a:rPr lang="en-US" dirty="0" smtClean="0"/>
              <a:t>List of holes: 300 KB, 600 KB, 350 KB, 200 KB, 750 KB, 125 KB</a:t>
            </a:r>
          </a:p>
          <a:p>
            <a:pPr lvl="1"/>
            <a:r>
              <a:rPr lang="en-US" dirty="0" smtClean="0"/>
              <a:t>List of processes with address space sizes: 115 KB, 500 KB, 358 KB, 200 KB, 375 KB</a:t>
            </a:r>
          </a:p>
          <a:p>
            <a:r>
              <a:rPr lang="en-US" dirty="0" smtClean="0"/>
              <a:t>How would these processes be placed using</a:t>
            </a:r>
          </a:p>
          <a:p>
            <a:pPr lvl="1"/>
            <a:r>
              <a:rPr lang="en-US" dirty="0" smtClean="0"/>
              <a:t>First-fit?</a:t>
            </a:r>
          </a:p>
          <a:p>
            <a:pPr lvl="1"/>
            <a:r>
              <a:rPr lang="en-US" dirty="0" smtClean="0"/>
              <a:t>Best-fit?</a:t>
            </a:r>
          </a:p>
          <a:p>
            <a:pPr lvl="1"/>
            <a:r>
              <a:rPr lang="en-US" dirty="0" smtClean="0"/>
              <a:t>Worst-fit?</a:t>
            </a:r>
          </a:p>
          <a:p>
            <a:r>
              <a:rPr lang="en-US" dirty="0" smtClean="0"/>
              <a:t>Which uses memory most efficiently?</a:t>
            </a:r>
          </a:p>
          <a:p>
            <a:r>
              <a:rPr lang="en-US" dirty="0" smtClean="0"/>
              <a:t>Which is most time-efficient?</a:t>
            </a:r>
          </a:p>
          <a:p>
            <a:pPr lvl="1"/>
            <a:r>
              <a:rPr lang="en-US" dirty="0" smtClean="0"/>
              <a:t>Time based on time required to search list of holes</a:t>
            </a:r>
            <a:endParaRPr lang="en-US" dirty="0"/>
          </a:p>
        </p:txBody>
      </p:sp>
      <p:sp>
        <p:nvSpPr>
          <p:cNvPr id="4" name="Date Placeholder 3"/>
          <p:cNvSpPr>
            <a:spLocks noGrp="1"/>
          </p:cNvSpPr>
          <p:nvPr>
            <p:ph type="dt" sz="half" idx="10"/>
          </p:nvPr>
        </p:nvSpPr>
        <p:spPr/>
        <p:txBody>
          <a:bodyPr/>
          <a:lstStyle/>
          <a:p>
            <a:fld id="{0B5D63EE-C9E3-E343-B978-138FC11A9104}"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20</a:t>
            </a:fld>
            <a:endParaRPr lang="en-US"/>
          </a:p>
        </p:txBody>
      </p:sp>
    </p:spTree>
    <p:extLst>
      <p:ext uri="{BB962C8B-B14F-4D97-AF65-F5344CB8AC3E}">
        <p14:creationId xmlns:p14="http://schemas.microsoft.com/office/powerpoint/2010/main" val="4054558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solution: first fit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Address spaces and how they fit:</a:t>
            </a:r>
          </a:p>
          <a:p>
            <a:r>
              <a:rPr lang="en-US" dirty="0" smtClean="0"/>
              <a:t>115 KB </a:t>
            </a:r>
            <a:r>
              <a:rPr lang="en-US" dirty="0" smtClean="0">
                <a:sym typeface="Wingdings"/>
              </a:rPr>
              <a:t> 300 KB hole</a:t>
            </a:r>
          </a:p>
          <a:p>
            <a:pPr lvl="1"/>
            <a:r>
              <a:rPr lang="en-US" dirty="0" smtClean="0">
                <a:sym typeface="Wingdings"/>
              </a:rPr>
              <a:t>Holes now: </a:t>
            </a:r>
            <a:r>
              <a:rPr lang="en-US" dirty="0" smtClean="0">
                <a:solidFill>
                  <a:srgbClr val="FF0000"/>
                </a:solidFill>
                <a:sym typeface="Wingdings"/>
              </a:rPr>
              <a:t>185</a:t>
            </a:r>
            <a:r>
              <a:rPr lang="en-US" dirty="0" smtClean="0">
                <a:solidFill>
                  <a:srgbClr val="000000"/>
                </a:solidFill>
                <a:sym typeface="Wingdings"/>
              </a:rPr>
              <a:t>, 600, 350, 200, 750, 125 KB</a:t>
            </a:r>
          </a:p>
          <a:p>
            <a:r>
              <a:rPr lang="en-US" dirty="0" smtClean="0">
                <a:solidFill>
                  <a:srgbClr val="000000"/>
                </a:solidFill>
                <a:sym typeface="Wingdings"/>
              </a:rPr>
              <a:t>500 KB  600 KB hole</a:t>
            </a:r>
          </a:p>
          <a:p>
            <a:pPr lvl="1"/>
            <a:r>
              <a:rPr lang="en-US" dirty="0">
                <a:sym typeface="Wingdings"/>
              </a:rPr>
              <a:t>Holes now: 185</a:t>
            </a:r>
            <a:r>
              <a:rPr lang="en-US" dirty="0">
                <a:solidFill>
                  <a:srgbClr val="000000"/>
                </a:solidFill>
                <a:sym typeface="Wingdings"/>
              </a:rPr>
              <a:t>, </a:t>
            </a:r>
            <a:r>
              <a:rPr lang="en-US" dirty="0" smtClean="0">
                <a:solidFill>
                  <a:srgbClr val="FF0000"/>
                </a:solidFill>
                <a:sym typeface="Wingdings"/>
              </a:rPr>
              <a:t>100</a:t>
            </a:r>
            <a:r>
              <a:rPr lang="en-US" dirty="0" smtClean="0">
                <a:solidFill>
                  <a:srgbClr val="000000"/>
                </a:solidFill>
                <a:sym typeface="Wingdings"/>
              </a:rPr>
              <a:t>, </a:t>
            </a:r>
            <a:r>
              <a:rPr lang="en-US" dirty="0">
                <a:solidFill>
                  <a:srgbClr val="000000"/>
                </a:solidFill>
                <a:sym typeface="Wingdings"/>
              </a:rPr>
              <a:t>350, 200, 750, 125 </a:t>
            </a:r>
            <a:r>
              <a:rPr lang="en-US" dirty="0" smtClean="0">
                <a:solidFill>
                  <a:srgbClr val="000000"/>
                </a:solidFill>
                <a:sym typeface="Wingdings"/>
              </a:rPr>
              <a:t>KB</a:t>
            </a:r>
          </a:p>
          <a:p>
            <a:r>
              <a:rPr lang="en-US" dirty="0" smtClean="0">
                <a:solidFill>
                  <a:srgbClr val="000000"/>
                </a:solidFill>
                <a:sym typeface="Wingdings"/>
              </a:rPr>
              <a:t>358 KB  750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dirty="0">
                <a:solidFill>
                  <a:srgbClr val="000000"/>
                </a:solidFill>
                <a:sym typeface="Wingdings"/>
              </a:rPr>
              <a:t>, 350, 200, </a:t>
            </a:r>
            <a:r>
              <a:rPr lang="en-US" dirty="0" smtClean="0">
                <a:solidFill>
                  <a:srgbClr val="FF0000"/>
                </a:solidFill>
                <a:sym typeface="Wingdings"/>
              </a:rPr>
              <a:t>392</a:t>
            </a:r>
            <a:r>
              <a:rPr lang="en-US" dirty="0" smtClean="0">
                <a:solidFill>
                  <a:srgbClr val="000000"/>
                </a:solidFill>
                <a:sym typeface="Wingdings"/>
              </a:rPr>
              <a:t>, </a:t>
            </a:r>
            <a:r>
              <a:rPr lang="en-US" dirty="0">
                <a:solidFill>
                  <a:srgbClr val="000000"/>
                </a:solidFill>
                <a:sym typeface="Wingdings"/>
              </a:rPr>
              <a:t>125 </a:t>
            </a:r>
            <a:r>
              <a:rPr lang="en-US" dirty="0" smtClean="0">
                <a:solidFill>
                  <a:srgbClr val="000000"/>
                </a:solidFill>
                <a:sym typeface="Wingdings"/>
              </a:rPr>
              <a:t>KB</a:t>
            </a:r>
          </a:p>
          <a:p>
            <a:r>
              <a:rPr lang="en-US" dirty="0" smtClean="0">
                <a:solidFill>
                  <a:srgbClr val="000000"/>
                </a:solidFill>
                <a:sym typeface="Wingdings"/>
              </a:rPr>
              <a:t>200 KB  350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dirty="0">
                <a:solidFill>
                  <a:srgbClr val="000000"/>
                </a:solidFill>
                <a:sym typeface="Wingdings"/>
              </a:rPr>
              <a:t>, </a:t>
            </a:r>
            <a:r>
              <a:rPr lang="en-US" dirty="0" smtClean="0">
                <a:solidFill>
                  <a:srgbClr val="FF0000"/>
                </a:solidFill>
                <a:sym typeface="Wingdings"/>
              </a:rPr>
              <a:t>150</a:t>
            </a:r>
            <a:r>
              <a:rPr lang="en-US" dirty="0" smtClean="0">
                <a:solidFill>
                  <a:srgbClr val="000000"/>
                </a:solidFill>
                <a:sym typeface="Wingdings"/>
              </a:rPr>
              <a:t>, </a:t>
            </a:r>
            <a:r>
              <a:rPr lang="en-US" dirty="0">
                <a:solidFill>
                  <a:srgbClr val="000000"/>
                </a:solidFill>
                <a:sym typeface="Wingdings"/>
              </a:rPr>
              <a:t>200, </a:t>
            </a:r>
            <a:r>
              <a:rPr lang="en-US" dirty="0">
                <a:sym typeface="Wingdings"/>
              </a:rPr>
              <a:t>392</a:t>
            </a:r>
            <a:r>
              <a:rPr lang="en-US" dirty="0">
                <a:solidFill>
                  <a:srgbClr val="000000"/>
                </a:solidFill>
                <a:sym typeface="Wingdings"/>
              </a:rPr>
              <a:t>, 125 </a:t>
            </a:r>
            <a:r>
              <a:rPr lang="en-US" dirty="0" smtClean="0">
                <a:solidFill>
                  <a:srgbClr val="000000"/>
                </a:solidFill>
                <a:sym typeface="Wingdings"/>
              </a:rPr>
              <a:t>KB</a:t>
            </a:r>
          </a:p>
          <a:p>
            <a:r>
              <a:rPr lang="en-US" dirty="0" smtClean="0">
                <a:solidFill>
                  <a:srgbClr val="000000"/>
                </a:solidFill>
                <a:sym typeface="Wingdings"/>
              </a:rPr>
              <a:t>375 KB  392 KB hole</a:t>
            </a:r>
          </a:p>
          <a:p>
            <a:pPr lvl="1"/>
            <a:r>
              <a:rPr lang="en-US" dirty="0">
                <a:sym typeface="Wingdings"/>
              </a:rPr>
              <a:t>Holes now: 185</a:t>
            </a:r>
            <a:r>
              <a:rPr lang="en-US" dirty="0">
                <a:solidFill>
                  <a:srgbClr val="000000"/>
                </a:solidFill>
                <a:sym typeface="Wingdings"/>
              </a:rPr>
              <a:t>, </a:t>
            </a:r>
            <a:r>
              <a:rPr lang="en-US" dirty="0">
                <a:sym typeface="Wingdings"/>
              </a:rPr>
              <a:t>100</a:t>
            </a:r>
            <a:r>
              <a:rPr lang="en-US" dirty="0">
                <a:solidFill>
                  <a:srgbClr val="000000"/>
                </a:solidFill>
                <a:sym typeface="Wingdings"/>
              </a:rPr>
              <a:t>, 350, 200, </a:t>
            </a:r>
            <a:r>
              <a:rPr lang="en-US" dirty="0" smtClean="0">
                <a:solidFill>
                  <a:srgbClr val="FF0000"/>
                </a:solidFill>
                <a:sym typeface="Wingdings"/>
              </a:rPr>
              <a:t>17</a:t>
            </a:r>
            <a:r>
              <a:rPr lang="en-US" dirty="0" smtClean="0">
                <a:solidFill>
                  <a:srgbClr val="000000"/>
                </a:solidFill>
                <a:sym typeface="Wingdings"/>
              </a:rPr>
              <a:t>, </a:t>
            </a:r>
            <a:r>
              <a:rPr lang="en-US" dirty="0">
                <a:solidFill>
                  <a:srgbClr val="000000"/>
                </a:solidFill>
                <a:sym typeface="Wingdings"/>
              </a:rPr>
              <a:t>125 KB</a:t>
            </a: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21F53D6D-7CAF-7543-A237-04565D48D581}"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21</a:t>
            </a:fld>
            <a:endParaRPr lang="en-US"/>
          </a:p>
        </p:txBody>
      </p:sp>
    </p:spTree>
    <p:extLst>
      <p:ext uri="{BB962C8B-B14F-4D97-AF65-F5344CB8AC3E}">
        <p14:creationId xmlns:p14="http://schemas.microsoft.com/office/powerpoint/2010/main" val="1667030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solution: best fit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Address spaces and how they fit:</a:t>
            </a:r>
          </a:p>
          <a:p>
            <a:r>
              <a:rPr lang="en-US" dirty="0" smtClean="0"/>
              <a:t>115 KB </a:t>
            </a:r>
            <a:r>
              <a:rPr lang="en-US" dirty="0" smtClean="0">
                <a:sym typeface="Wingdings"/>
              </a:rPr>
              <a:t> 125 KB hole</a:t>
            </a:r>
          </a:p>
          <a:p>
            <a:pPr lvl="1"/>
            <a:r>
              <a:rPr lang="en-US" dirty="0" smtClean="0">
                <a:sym typeface="Wingdings"/>
              </a:rPr>
              <a:t>Holes now: 300, 600, 350, 200, 750, </a:t>
            </a:r>
            <a:r>
              <a:rPr lang="en-US" dirty="0" smtClean="0">
                <a:solidFill>
                  <a:srgbClr val="FF0000"/>
                </a:solidFill>
                <a:sym typeface="Wingdings"/>
              </a:rPr>
              <a:t>10</a:t>
            </a:r>
            <a:r>
              <a:rPr lang="en-US" dirty="0" smtClean="0">
                <a:sym typeface="Wingdings"/>
              </a:rPr>
              <a:t> KB</a:t>
            </a:r>
          </a:p>
          <a:p>
            <a:r>
              <a:rPr lang="en-US" dirty="0" smtClean="0">
                <a:sym typeface="Wingdings"/>
              </a:rPr>
              <a:t>500 KB  600 KB hole</a:t>
            </a:r>
          </a:p>
          <a:p>
            <a:pPr lvl="1"/>
            <a:r>
              <a:rPr lang="en-US" dirty="0">
                <a:sym typeface="Wingdings"/>
              </a:rPr>
              <a:t>Holes now: </a:t>
            </a:r>
            <a:r>
              <a:rPr lang="en-US" dirty="0" smtClean="0">
                <a:sym typeface="Wingdings"/>
              </a:rPr>
              <a:t>300, </a:t>
            </a:r>
            <a:r>
              <a:rPr lang="en-US" dirty="0" smtClean="0">
                <a:solidFill>
                  <a:srgbClr val="FF0000"/>
                </a:solidFill>
                <a:sym typeface="Wingdings"/>
              </a:rPr>
              <a:t>100</a:t>
            </a:r>
            <a:r>
              <a:rPr lang="en-US" dirty="0" smtClean="0">
                <a:sym typeface="Wingdings"/>
              </a:rPr>
              <a:t>, </a:t>
            </a:r>
            <a:r>
              <a:rPr lang="en-US" dirty="0">
                <a:sym typeface="Wingdings"/>
              </a:rPr>
              <a:t>350, 200, 750, </a:t>
            </a:r>
            <a:r>
              <a:rPr lang="en-US" dirty="0" smtClean="0">
                <a:sym typeface="Wingdings"/>
              </a:rPr>
              <a:t>10 KB</a:t>
            </a:r>
          </a:p>
          <a:p>
            <a:r>
              <a:rPr lang="en-US" dirty="0" smtClean="0">
                <a:sym typeface="Wingdings"/>
              </a:rPr>
              <a:t>358 KB  750 KB hole</a:t>
            </a:r>
          </a:p>
          <a:p>
            <a:pPr lvl="1"/>
            <a:r>
              <a:rPr lang="en-US" dirty="0">
                <a:sym typeface="Wingdings"/>
              </a:rPr>
              <a:t>Holes now: </a:t>
            </a:r>
            <a:r>
              <a:rPr lang="en-US" dirty="0" smtClean="0">
                <a:sym typeface="Wingdings"/>
              </a:rPr>
              <a:t>300, </a:t>
            </a:r>
            <a:r>
              <a:rPr lang="en-US" dirty="0">
                <a:sym typeface="Wingdings"/>
              </a:rPr>
              <a:t>100, 350, 200, </a:t>
            </a:r>
            <a:r>
              <a:rPr lang="en-US" dirty="0" smtClean="0">
                <a:solidFill>
                  <a:srgbClr val="FF0000"/>
                </a:solidFill>
                <a:sym typeface="Wingdings"/>
              </a:rPr>
              <a:t>392</a:t>
            </a:r>
            <a:r>
              <a:rPr lang="en-US" dirty="0" smtClean="0">
                <a:sym typeface="Wingdings"/>
              </a:rPr>
              <a:t>, 10 KB</a:t>
            </a:r>
          </a:p>
          <a:p>
            <a:r>
              <a:rPr lang="en-US" dirty="0" smtClean="0">
                <a:sym typeface="Wingdings"/>
              </a:rPr>
              <a:t>200 KB  200 KB hole</a:t>
            </a:r>
          </a:p>
          <a:p>
            <a:pPr lvl="1"/>
            <a:r>
              <a:rPr lang="en-US" dirty="0">
                <a:sym typeface="Wingdings"/>
              </a:rPr>
              <a:t>Holes now: </a:t>
            </a:r>
            <a:r>
              <a:rPr lang="en-US" dirty="0" smtClean="0">
                <a:sym typeface="Wingdings"/>
              </a:rPr>
              <a:t>300, </a:t>
            </a:r>
            <a:r>
              <a:rPr lang="en-US" dirty="0">
                <a:sym typeface="Wingdings"/>
              </a:rPr>
              <a:t>100, 3</a:t>
            </a:r>
            <a:r>
              <a:rPr lang="en-US" dirty="0" smtClean="0">
                <a:sym typeface="Wingdings"/>
              </a:rPr>
              <a:t>50, </a:t>
            </a:r>
            <a:r>
              <a:rPr lang="en-US" dirty="0" smtClean="0">
                <a:solidFill>
                  <a:srgbClr val="FF0000"/>
                </a:solidFill>
                <a:sym typeface="Wingdings"/>
              </a:rPr>
              <a:t>0</a:t>
            </a:r>
            <a:r>
              <a:rPr lang="en-US" dirty="0" smtClean="0">
                <a:sym typeface="Wingdings"/>
              </a:rPr>
              <a:t>, </a:t>
            </a:r>
            <a:r>
              <a:rPr lang="en-US" dirty="0">
                <a:sym typeface="Wingdings"/>
              </a:rPr>
              <a:t>392, </a:t>
            </a:r>
            <a:r>
              <a:rPr lang="en-US" dirty="0" smtClean="0">
                <a:sym typeface="Wingdings"/>
              </a:rPr>
              <a:t>10 KB</a:t>
            </a:r>
          </a:p>
          <a:p>
            <a:r>
              <a:rPr lang="en-US" dirty="0" smtClean="0">
                <a:sym typeface="Wingdings"/>
              </a:rPr>
              <a:t>375 KB  392 KB hole</a:t>
            </a:r>
          </a:p>
          <a:p>
            <a:pPr lvl="1"/>
            <a:r>
              <a:rPr lang="en-US" dirty="0">
                <a:sym typeface="Wingdings"/>
              </a:rPr>
              <a:t>Holes now: </a:t>
            </a:r>
            <a:r>
              <a:rPr lang="en-US" dirty="0" smtClean="0">
                <a:sym typeface="Wingdings"/>
              </a:rPr>
              <a:t>300, </a:t>
            </a:r>
            <a:r>
              <a:rPr lang="en-US" dirty="0">
                <a:sym typeface="Wingdings"/>
              </a:rPr>
              <a:t>100, 350</a:t>
            </a:r>
            <a:r>
              <a:rPr lang="en-US" dirty="0" smtClean="0">
                <a:sym typeface="Wingdings"/>
              </a:rPr>
              <a:t>, </a:t>
            </a:r>
            <a:r>
              <a:rPr lang="en-US" dirty="0" smtClean="0">
                <a:solidFill>
                  <a:srgbClr val="FF0000"/>
                </a:solidFill>
                <a:sym typeface="Wingdings"/>
              </a:rPr>
              <a:t>17</a:t>
            </a:r>
            <a:r>
              <a:rPr lang="en-US" dirty="0" smtClean="0">
                <a:sym typeface="Wingdings"/>
              </a:rPr>
              <a:t>, 10 KB</a:t>
            </a:r>
            <a:endParaRPr lang="en-US" dirty="0">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758D1DF6-DEE8-8E47-A8A1-76A017C3FDA1}"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22</a:t>
            </a:fld>
            <a:endParaRPr lang="en-US"/>
          </a:p>
        </p:txBody>
      </p:sp>
    </p:spTree>
    <p:extLst>
      <p:ext uri="{BB962C8B-B14F-4D97-AF65-F5344CB8AC3E}">
        <p14:creationId xmlns:p14="http://schemas.microsoft.com/office/powerpoint/2010/main" val="1140227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solution: worst fit</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 spaces and how they fit:</a:t>
            </a:r>
          </a:p>
          <a:p>
            <a:r>
              <a:rPr lang="en-US" dirty="0" smtClean="0"/>
              <a:t>115 KB </a:t>
            </a:r>
            <a:r>
              <a:rPr lang="en-US" dirty="0" smtClean="0">
                <a:sym typeface="Wingdings"/>
              </a:rPr>
              <a:t> 750 KB hole</a:t>
            </a:r>
          </a:p>
          <a:p>
            <a:pPr lvl="1"/>
            <a:r>
              <a:rPr lang="en-US" dirty="0" smtClean="0">
                <a:sym typeface="Wingdings"/>
              </a:rPr>
              <a:t>Holes now: 300, 600, 350, 200, </a:t>
            </a:r>
            <a:r>
              <a:rPr lang="en-US" dirty="0" smtClean="0">
                <a:solidFill>
                  <a:srgbClr val="FF0000"/>
                </a:solidFill>
                <a:sym typeface="Wingdings"/>
              </a:rPr>
              <a:t>635</a:t>
            </a:r>
            <a:r>
              <a:rPr lang="en-US" dirty="0" smtClean="0">
                <a:sym typeface="Wingdings"/>
              </a:rPr>
              <a:t>, 125 KB</a:t>
            </a:r>
          </a:p>
          <a:p>
            <a:r>
              <a:rPr lang="en-US" dirty="0" smtClean="0">
                <a:sym typeface="Wingdings"/>
              </a:rPr>
              <a:t>500 KB  635 KB hole</a:t>
            </a:r>
          </a:p>
          <a:p>
            <a:pPr lvl="1"/>
            <a:r>
              <a:rPr lang="en-US" dirty="0">
                <a:sym typeface="Wingdings"/>
              </a:rPr>
              <a:t>Holes now: 300, 600, 350, 200, </a:t>
            </a:r>
            <a:r>
              <a:rPr lang="en-US" dirty="0" smtClean="0">
                <a:solidFill>
                  <a:srgbClr val="FF0000"/>
                </a:solidFill>
                <a:sym typeface="Wingdings"/>
              </a:rPr>
              <a:t>135</a:t>
            </a:r>
            <a:r>
              <a:rPr lang="en-US" dirty="0">
                <a:sym typeface="Wingdings"/>
              </a:rPr>
              <a:t>, 125 KB</a:t>
            </a:r>
            <a:endParaRPr lang="en-US" dirty="0" smtClean="0">
              <a:sym typeface="Wingdings"/>
            </a:endParaRPr>
          </a:p>
          <a:p>
            <a:r>
              <a:rPr lang="en-US" dirty="0" smtClean="0">
                <a:sym typeface="Wingdings"/>
              </a:rPr>
              <a:t>358 KB  600 KB hole</a:t>
            </a:r>
          </a:p>
          <a:p>
            <a:pPr lvl="1"/>
            <a:r>
              <a:rPr lang="en-US" dirty="0" smtClean="0">
                <a:sym typeface="Wingdings"/>
              </a:rPr>
              <a:t>Holes </a:t>
            </a:r>
            <a:r>
              <a:rPr lang="en-US" dirty="0">
                <a:sym typeface="Wingdings"/>
              </a:rPr>
              <a:t>now: </a:t>
            </a:r>
            <a:r>
              <a:rPr lang="en-US" dirty="0" smtClean="0">
                <a:sym typeface="Wingdings"/>
              </a:rPr>
              <a:t>300, </a:t>
            </a:r>
            <a:r>
              <a:rPr lang="en-US" dirty="0" smtClean="0">
                <a:solidFill>
                  <a:srgbClr val="FF0000"/>
                </a:solidFill>
                <a:sym typeface="Wingdings"/>
              </a:rPr>
              <a:t>242</a:t>
            </a:r>
            <a:r>
              <a:rPr lang="en-US" dirty="0" smtClean="0">
                <a:sym typeface="Wingdings"/>
              </a:rPr>
              <a:t>, </a:t>
            </a:r>
            <a:r>
              <a:rPr lang="en-US" dirty="0">
                <a:sym typeface="Wingdings"/>
              </a:rPr>
              <a:t>350, 200, </a:t>
            </a:r>
            <a:r>
              <a:rPr lang="en-US" dirty="0" smtClean="0">
                <a:sym typeface="Wingdings"/>
              </a:rPr>
              <a:t>135, </a:t>
            </a:r>
            <a:r>
              <a:rPr lang="en-US" dirty="0">
                <a:sym typeface="Wingdings"/>
              </a:rPr>
              <a:t>125 </a:t>
            </a:r>
            <a:r>
              <a:rPr lang="en-US" dirty="0" smtClean="0">
                <a:sym typeface="Wingdings"/>
              </a:rPr>
              <a:t>KB</a:t>
            </a:r>
          </a:p>
          <a:p>
            <a:r>
              <a:rPr lang="en-US" dirty="0" smtClean="0">
                <a:sym typeface="Wingdings"/>
              </a:rPr>
              <a:t>200 KB  350 KB hole</a:t>
            </a:r>
          </a:p>
          <a:p>
            <a:pPr lvl="1"/>
            <a:r>
              <a:rPr lang="en-US" dirty="0">
                <a:sym typeface="Wingdings"/>
              </a:rPr>
              <a:t>Holes now: </a:t>
            </a:r>
            <a:r>
              <a:rPr lang="en-US" dirty="0" smtClean="0">
                <a:sym typeface="Wingdings"/>
              </a:rPr>
              <a:t>300, 242, </a:t>
            </a:r>
            <a:r>
              <a:rPr lang="en-US" dirty="0" smtClean="0">
                <a:solidFill>
                  <a:srgbClr val="FF0000"/>
                </a:solidFill>
                <a:sym typeface="Wingdings"/>
              </a:rPr>
              <a:t>150</a:t>
            </a:r>
            <a:r>
              <a:rPr lang="en-US" dirty="0" smtClean="0">
                <a:sym typeface="Wingdings"/>
              </a:rPr>
              <a:t>, 200, 135, </a:t>
            </a:r>
            <a:r>
              <a:rPr lang="en-US" dirty="0">
                <a:sym typeface="Wingdings"/>
              </a:rPr>
              <a:t>125 </a:t>
            </a:r>
            <a:r>
              <a:rPr lang="en-US" dirty="0" smtClean="0">
                <a:sym typeface="Wingdings"/>
              </a:rPr>
              <a:t>KB</a:t>
            </a:r>
          </a:p>
          <a:p>
            <a:r>
              <a:rPr lang="en-US" dirty="0" smtClean="0">
                <a:sym typeface="Wingdings"/>
              </a:rPr>
              <a:t>375 KB  </a:t>
            </a:r>
            <a:r>
              <a:rPr lang="en-US" dirty="0" smtClean="0">
                <a:solidFill>
                  <a:srgbClr val="FF0000"/>
                </a:solidFill>
                <a:sym typeface="Wingdings"/>
              </a:rPr>
              <a:t>doesn’t fit!</a:t>
            </a:r>
          </a:p>
          <a:p>
            <a:pPr lvl="1"/>
            <a:endParaRPr lang="en-US" dirty="0">
              <a:solidFill>
                <a:srgbClr val="000000"/>
              </a:solidFill>
              <a:sym typeface="Wingdings"/>
            </a:endParaRPr>
          </a:p>
          <a:p>
            <a:pPr lvl="1"/>
            <a:endParaRPr lang="en-US" dirty="0">
              <a:solidFill>
                <a:srgbClr val="000000"/>
              </a:solidFill>
              <a:sym typeface="Wingdings"/>
            </a:endParaRPr>
          </a:p>
          <a:p>
            <a:pPr lvl="1"/>
            <a:endParaRPr lang="en-US" dirty="0">
              <a:solidFill>
                <a:srgbClr val="000000"/>
              </a:solidFill>
              <a:sym typeface="Wingdings"/>
            </a:endParaRPr>
          </a:p>
          <a:p>
            <a:endParaRPr lang="en-US" dirty="0">
              <a:solidFill>
                <a:srgbClr val="000000"/>
              </a:solidFill>
            </a:endParaRPr>
          </a:p>
        </p:txBody>
      </p:sp>
      <p:sp>
        <p:nvSpPr>
          <p:cNvPr id="4" name="Date Placeholder 3"/>
          <p:cNvSpPr>
            <a:spLocks noGrp="1"/>
          </p:cNvSpPr>
          <p:nvPr>
            <p:ph type="dt" sz="half" idx="10"/>
          </p:nvPr>
        </p:nvSpPr>
        <p:spPr/>
        <p:txBody>
          <a:bodyPr/>
          <a:lstStyle/>
          <a:p>
            <a:fld id="{B1BBA105-B9C1-5D41-8AB0-E2D48E93903C}"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23</a:t>
            </a:fld>
            <a:endParaRPr lang="en-US"/>
          </a:p>
        </p:txBody>
      </p:sp>
    </p:spTree>
    <p:extLst>
      <p:ext uri="{BB962C8B-B14F-4D97-AF65-F5344CB8AC3E}">
        <p14:creationId xmlns:p14="http://schemas.microsoft.com/office/powerpoint/2010/main" val="358710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Growing memory regions independently</a:t>
            </a:r>
            <a:endParaRPr lang="en-US" dirty="0"/>
          </a:p>
        </p:txBody>
      </p:sp>
      <p:pic>
        <p:nvPicPr>
          <p:cNvPr id="7" name="Content Placeholder 6"/>
          <p:cNvPicPr>
            <a:picLocks noGrp="1" noChangeAspect="1"/>
          </p:cNvPicPr>
          <p:nvPr>
            <p:ph sz="half" idx="1"/>
          </p:nvPr>
        </p:nvPicPr>
        <p:blipFill>
          <a:blip r:embed="rId2"/>
          <a:srcRect t="-359" b="-359"/>
          <a:stretch>
            <a:fillRect/>
          </a:stretch>
        </p:blipFill>
        <p:spPr>
          <a:xfrm>
            <a:off x="457200" y="1143001"/>
            <a:ext cx="8229600" cy="3809999"/>
          </a:xfrm>
        </p:spPr>
      </p:pic>
      <p:sp>
        <p:nvSpPr>
          <p:cNvPr id="8" name="Text Placeholder 7"/>
          <p:cNvSpPr>
            <a:spLocks noGrp="1"/>
          </p:cNvSpPr>
          <p:nvPr>
            <p:ph type="body" sz="half" idx="2"/>
          </p:nvPr>
        </p:nvSpPr>
        <p:spPr>
          <a:xfrm>
            <a:off x="457200" y="5181600"/>
            <a:ext cx="8229600" cy="949326"/>
          </a:xfrm>
        </p:spPr>
        <p:txBody>
          <a:bodyPr>
            <a:normAutofit fontScale="92500" lnSpcReduction="10000"/>
          </a:bodyPr>
          <a:lstStyle/>
          <a:p>
            <a:r>
              <a:rPr lang="en-US" dirty="0" smtClean="0"/>
              <a:t>How can these regions grow independently?</a:t>
            </a:r>
          </a:p>
          <a:p>
            <a:r>
              <a:rPr lang="en-US" dirty="0" smtClean="0"/>
              <a:t>Each needs own space!</a:t>
            </a:r>
            <a:r>
              <a:rPr lang="en-US" dirty="0"/>
              <a:t> </a:t>
            </a:r>
            <a:r>
              <a:rPr lang="en-US" dirty="0" smtClean="0">
                <a:sym typeface="Wingdings"/>
              </a:rPr>
              <a:t> segmentation/paging</a:t>
            </a:r>
            <a:endParaRPr lang="en-US" dirty="0" smtClean="0"/>
          </a:p>
        </p:txBody>
      </p:sp>
      <p:sp>
        <p:nvSpPr>
          <p:cNvPr id="4" name="Date Placeholder 3"/>
          <p:cNvSpPr>
            <a:spLocks noGrp="1"/>
          </p:cNvSpPr>
          <p:nvPr>
            <p:ph type="dt" sz="half" idx="10"/>
          </p:nvPr>
        </p:nvSpPr>
        <p:spPr/>
        <p:txBody>
          <a:bodyPr/>
          <a:lstStyle/>
          <a:p>
            <a:fld id="{152928C7-EC64-2D44-A0C2-0EE77CEEBAC8}"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24</a:t>
            </a:fld>
            <a:endParaRPr lang="en-US"/>
          </a:p>
        </p:txBody>
      </p:sp>
    </p:spTree>
    <p:extLst>
      <p:ext uri="{BB962C8B-B14F-4D97-AF65-F5344CB8AC3E}">
        <p14:creationId xmlns:p14="http://schemas.microsoft.com/office/powerpoint/2010/main" val="3506645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Base &amp; bounds groups entire address space together</a:t>
            </a:r>
          </a:p>
          <a:p>
            <a:r>
              <a:rPr lang="en-US" dirty="0" smtClean="0"/>
              <a:t>Programs more logically organized into units</a:t>
            </a:r>
          </a:p>
          <a:p>
            <a:pPr lvl="1"/>
            <a:r>
              <a:rPr lang="en-US" dirty="0" smtClean="0"/>
              <a:t>Main program, functions, stack, heap, etc.</a:t>
            </a:r>
          </a:p>
          <a:p>
            <a:r>
              <a:rPr lang="en-US" dirty="0" smtClean="0">
                <a:solidFill>
                  <a:srgbClr val="0000FF"/>
                </a:solidFill>
              </a:rPr>
              <a:t>Segment</a:t>
            </a:r>
            <a:r>
              <a:rPr lang="en-US" dirty="0" smtClean="0"/>
              <a:t>: contiguous region of memory</a:t>
            </a:r>
          </a:p>
          <a:p>
            <a:pPr lvl="1"/>
            <a:r>
              <a:rPr lang="en-US" dirty="0" smtClean="0"/>
              <a:t>Base &amp; bounds = 1 segment</a:t>
            </a:r>
          </a:p>
          <a:p>
            <a:pPr lvl="1"/>
            <a:r>
              <a:rPr lang="en-US" dirty="0" smtClean="0"/>
              <a:t>Generalized segmentation allows &gt;1 segment per program</a:t>
            </a:r>
          </a:p>
          <a:p>
            <a:r>
              <a:rPr lang="en-US" dirty="0" smtClean="0"/>
              <a:t>Each process has a </a:t>
            </a:r>
            <a:r>
              <a:rPr lang="en-US" dirty="0" smtClean="0">
                <a:solidFill>
                  <a:srgbClr val="0000FF"/>
                </a:solidFill>
              </a:rPr>
              <a:t>segment table</a:t>
            </a:r>
            <a:endParaRPr lang="en-US" dirty="0" smtClean="0"/>
          </a:p>
          <a:p>
            <a:pPr lvl="1"/>
            <a:r>
              <a:rPr lang="en-US" dirty="0" smtClean="0"/>
              <a:t>Entry in table = segment</a:t>
            </a:r>
          </a:p>
          <a:p>
            <a:pPr lvl="1"/>
            <a:r>
              <a:rPr lang="en-US" dirty="0" smtClean="0"/>
              <a:t>HW support</a:t>
            </a:r>
          </a:p>
          <a:p>
            <a:pPr lvl="2"/>
            <a:r>
              <a:rPr lang="en-US" dirty="0" smtClean="0"/>
              <a:t>Segment table base register (STBR) points to segment table</a:t>
            </a:r>
          </a:p>
          <a:p>
            <a:pPr lvl="2"/>
            <a:r>
              <a:rPr lang="en-US" dirty="0" smtClean="0"/>
              <a:t>Segment table length register (STLR) indicates number of segments</a:t>
            </a:r>
          </a:p>
          <a:p>
            <a:r>
              <a:rPr lang="en-US" dirty="0" smtClean="0"/>
              <a:t>Segment can be located anywhere in physical memory</a:t>
            </a:r>
          </a:p>
          <a:p>
            <a:pPr lvl="1"/>
            <a:r>
              <a:rPr lang="en-US" dirty="0" smtClean="0"/>
              <a:t>Each segment has: start, length, access permission</a:t>
            </a:r>
          </a:p>
          <a:p>
            <a:r>
              <a:rPr lang="en-US" dirty="0" smtClean="0"/>
              <a:t>Processes can share segments</a:t>
            </a:r>
          </a:p>
          <a:p>
            <a:pPr lvl="1"/>
            <a:r>
              <a:rPr lang="en-US" dirty="0" smtClean="0"/>
              <a:t>Same start, length, same/different access permissions</a:t>
            </a:r>
          </a:p>
        </p:txBody>
      </p:sp>
      <p:sp>
        <p:nvSpPr>
          <p:cNvPr id="3" name="Date Placeholder 2"/>
          <p:cNvSpPr>
            <a:spLocks noGrp="1"/>
          </p:cNvSpPr>
          <p:nvPr>
            <p:ph type="dt" sz="half" idx="10"/>
          </p:nvPr>
        </p:nvSpPr>
        <p:spPr/>
        <p:txBody>
          <a:bodyPr/>
          <a:lstStyle/>
          <a:p>
            <a:fld id="{18565435-7F61-AF41-A33B-12E7E199412B}" type="datetime1">
              <a:rPr lang="en-US" smtClean="0"/>
              <a:t>3/20/18</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25</a:t>
            </a:fld>
            <a:endParaRPr lang="en-US"/>
          </a:p>
        </p:txBody>
      </p:sp>
    </p:spTree>
    <p:extLst>
      <p:ext uri="{BB962C8B-B14F-4D97-AF65-F5344CB8AC3E}">
        <p14:creationId xmlns:p14="http://schemas.microsoft.com/office/powerpoint/2010/main" val="422896934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pic>
        <p:nvPicPr>
          <p:cNvPr id="5" name="Content Placeholder 4" descr="ch8-03_segment.pdf"/>
          <p:cNvPicPr>
            <a:picLocks noGrp="1" noChangeAspect="1"/>
          </p:cNvPicPr>
          <p:nvPr>
            <p:ph idx="1"/>
          </p:nvPr>
        </p:nvPicPr>
        <p:blipFill>
          <a:blip r:embed="rId3"/>
          <a:srcRect l="-3530" r="-3530"/>
          <a:stretch>
            <a:fillRect/>
          </a:stretch>
        </p:blipFill>
        <p:spPr>
          <a:xfrm>
            <a:off x="-577889" y="1030943"/>
            <a:ext cx="10215047" cy="5617882"/>
          </a:xfrm>
        </p:spPr>
      </p:pic>
      <p:sp>
        <p:nvSpPr>
          <p:cNvPr id="3" name="Date Placeholder 2"/>
          <p:cNvSpPr>
            <a:spLocks noGrp="1"/>
          </p:cNvSpPr>
          <p:nvPr>
            <p:ph type="dt" sz="half" idx="10"/>
          </p:nvPr>
        </p:nvSpPr>
        <p:spPr/>
        <p:txBody>
          <a:bodyPr/>
          <a:lstStyle/>
          <a:p>
            <a:fld id="{556219C6-F8EB-EA48-847B-62C2DDA94EB4}" type="datetime1">
              <a:rPr lang="en-US" smtClean="0"/>
              <a:t>3/20/18</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26</a:t>
            </a:fld>
            <a:endParaRPr lang="en-US"/>
          </a:p>
        </p:txBody>
      </p:sp>
    </p:spTree>
    <p:extLst>
      <p:ext uri="{BB962C8B-B14F-4D97-AF65-F5344CB8AC3E}">
        <p14:creationId xmlns:p14="http://schemas.microsoft.com/office/powerpoint/2010/main" val="3459127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 table</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747159044"/>
              </p:ext>
            </p:extLst>
          </p:nvPr>
        </p:nvGraphicFramePr>
        <p:xfrm>
          <a:off x="457200" y="1143000"/>
          <a:ext cx="8229600" cy="185420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4000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700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code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data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n/a</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n/a</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unused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stack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352800"/>
            <a:ext cx="8229600" cy="2778126"/>
          </a:xfrm>
        </p:spPr>
        <p:txBody>
          <a:bodyPr>
            <a:normAutofit fontScale="92500" lnSpcReduction="20000"/>
          </a:bodyPr>
          <a:lstStyle/>
          <a:p>
            <a:r>
              <a:rPr lang="en-US" dirty="0" smtClean="0"/>
              <a:t>Protection handled by segment table contents</a:t>
            </a:r>
          </a:p>
          <a:p>
            <a:pPr lvl="1"/>
            <a:r>
              <a:rPr lang="en-US" dirty="0" smtClean="0"/>
              <a:t>Valid bit (V) indicates if segment in use</a:t>
            </a:r>
          </a:p>
          <a:p>
            <a:pPr lvl="1"/>
            <a:r>
              <a:rPr lang="en-US" dirty="0" smtClean="0"/>
              <a:t>Access indicates privileges (read/write/execute)</a:t>
            </a:r>
          </a:p>
          <a:p>
            <a:r>
              <a:rPr lang="en-US" dirty="0" smtClean="0"/>
              <a:t>Virtual address: segment #, offset</a:t>
            </a:r>
          </a:p>
          <a:p>
            <a:pPr lvl="1"/>
            <a:r>
              <a:rPr lang="en-US" dirty="0" smtClean="0"/>
              <a:t>Segment number must be valid</a:t>
            </a:r>
          </a:p>
          <a:p>
            <a:pPr lvl="1"/>
            <a:r>
              <a:rPr lang="en-US" dirty="0" smtClean="0"/>
              <a:t>Offset must be &lt; bound</a:t>
            </a:r>
          </a:p>
          <a:p>
            <a:pPr lvl="1"/>
            <a:r>
              <a:rPr lang="en-US" dirty="0" smtClean="0"/>
              <a:t>If either false, trap to OS </a:t>
            </a:r>
            <a:r>
              <a:rPr lang="en-US" dirty="0" smtClean="0">
                <a:sym typeface="Wingdings"/>
              </a:rPr>
              <a:t> invalid address</a:t>
            </a:r>
            <a:endParaRPr lang="en-US" dirty="0"/>
          </a:p>
        </p:txBody>
      </p:sp>
      <p:sp>
        <p:nvSpPr>
          <p:cNvPr id="4" name="Date Placeholder 3"/>
          <p:cNvSpPr>
            <a:spLocks noGrp="1"/>
          </p:cNvSpPr>
          <p:nvPr>
            <p:ph type="dt" sz="half" idx="10"/>
          </p:nvPr>
        </p:nvSpPr>
        <p:spPr/>
        <p:txBody>
          <a:bodyPr/>
          <a:lstStyle/>
          <a:p>
            <a:fld id="{F55BE1F1-0D05-F249-8F00-849DE906A872}"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27</a:t>
            </a:fld>
            <a:endParaRPr lang="en-US"/>
          </a:p>
        </p:txBody>
      </p:sp>
    </p:spTree>
    <p:extLst>
      <p:ext uri="{BB962C8B-B14F-4D97-AF65-F5344CB8AC3E}">
        <p14:creationId xmlns:p14="http://schemas.microsoft.com/office/powerpoint/2010/main" val="186465068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3" name="Content Placeholder 2"/>
          <p:cNvSpPr>
            <a:spLocks noGrp="1"/>
          </p:cNvSpPr>
          <p:nvPr>
            <p:ph idx="1"/>
          </p:nvPr>
        </p:nvSpPr>
        <p:spPr/>
        <p:txBody>
          <a:bodyPr>
            <a:normAutofit fontScale="92500"/>
          </a:bodyPr>
          <a:lstStyle/>
          <a:p>
            <a:r>
              <a:rPr lang="en-US" dirty="0" smtClean="0"/>
              <a:t>Pros?</a:t>
            </a:r>
          </a:p>
          <a:p>
            <a:pPr lvl="1"/>
            <a:r>
              <a:rPr lang="en-US" dirty="0" smtClean="0"/>
              <a:t>Can share code/data segments between processes</a:t>
            </a:r>
          </a:p>
          <a:p>
            <a:pPr lvl="1"/>
            <a:r>
              <a:rPr lang="en-US" dirty="0" smtClean="0"/>
              <a:t>Can protect code segment from being overwritten</a:t>
            </a:r>
          </a:p>
          <a:p>
            <a:pPr lvl="1"/>
            <a:r>
              <a:rPr lang="en-US" dirty="0" smtClean="0"/>
              <a:t>Can transparently grow stack/heap as needed</a:t>
            </a:r>
          </a:p>
          <a:p>
            <a:r>
              <a:rPr lang="en-US" dirty="0" smtClean="0"/>
              <a:t>Cons?</a:t>
            </a:r>
          </a:p>
          <a:p>
            <a:pPr lvl="1"/>
            <a:r>
              <a:rPr lang="en-US" dirty="0" smtClean="0"/>
              <a:t>Complex memory management</a:t>
            </a:r>
          </a:p>
          <a:p>
            <a:pPr lvl="2"/>
            <a:r>
              <a:rPr lang="en-US" dirty="0" smtClean="0"/>
              <a:t>Need to find chunk of a particular size</a:t>
            </a:r>
          </a:p>
          <a:p>
            <a:pPr lvl="1"/>
            <a:r>
              <a:rPr lang="en-US" dirty="0" smtClean="0"/>
              <a:t>May need to rearrange memory from time to time to make room for new segment or growing segment</a:t>
            </a:r>
          </a:p>
          <a:p>
            <a:pPr lvl="2"/>
            <a:r>
              <a:rPr lang="en-US" dirty="0" smtClean="0"/>
              <a:t>External fragmentation: wasted space between chunks</a:t>
            </a:r>
            <a:endParaRPr lang="en-US" dirty="0"/>
          </a:p>
        </p:txBody>
      </p:sp>
      <p:sp>
        <p:nvSpPr>
          <p:cNvPr id="4" name="Date Placeholder 3"/>
          <p:cNvSpPr>
            <a:spLocks noGrp="1"/>
          </p:cNvSpPr>
          <p:nvPr>
            <p:ph type="dt" sz="half" idx="10"/>
          </p:nvPr>
        </p:nvSpPr>
        <p:spPr/>
        <p:txBody>
          <a:bodyPr/>
          <a:lstStyle/>
          <a:p>
            <a:fld id="{FA68EB04-2E67-1E42-84B0-20098D6B995A}"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28</a:t>
            </a:fld>
            <a:endParaRPr lang="en-US"/>
          </a:p>
        </p:txBody>
      </p:sp>
    </p:spTree>
    <p:extLst>
      <p:ext uri="{BB962C8B-B14F-4D97-AF65-F5344CB8AC3E}">
        <p14:creationId xmlns:p14="http://schemas.microsoft.com/office/powerpoint/2010/main" val="38615887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example</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043989772"/>
              </p:ext>
            </p:extLst>
          </p:nvPr>
        </p:nvGraphicFramePr>
        <p:xfrm>
          <a:off x="457200" y="1143000"/>
          <a:ext cx="8229600" cy="222504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219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600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2300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1327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580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1952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505200"/>
            <a:ext cx="8229600" cy="2625726"/>
          </a:xfrm>
        </p:spPr>
        <p:txBody>
          <a:bodyPr>
            <a:normAutofit fontScale="77500" lnSpcReduction="20000"/>
          </a:bodyPr>
          <a:lstStyle/>
          <a:p>
            <a:r>
              <a:rPr lang="en-US" dirty="0" smtClean="0"/>
              <a:t>Given segment table above, what are physical addresses for following virtual addresses (of form &lt;</a:t>
            </a:r>
            <a:r>
              <a:rPr lang="en-US" dirty="0" err="1" smtClean="0"/>
              <a:t>seg</a:t>
            </a:r>
            <a:r>
              <a:rPr lang="en-US" dirty="0" smtClean="0"/>
              <a:t> #&gt;, &lt;offset&gt;)?</a:t>
            </a:r>
          </a:p>
          <a:p>
            <a:pPr lvl="1"/>
            <a:r>
              <a:rPr lang="en-US" dirty="0" smtClean="0"/>
              <a:t>0, 430</a:t>
            </a:r>
          </a:p>
          <a:p>
            <a:pPr lvl="1"/>
            <a:r>
              <a:rPr lang="en-US" dirty="0" smtClean="0"/>
              <a:t>1, 10</a:t>
            </a:r>
          </a:p>
          <a:p>
            <a:pPr lvl="1"/>
            <a:r>
              <a:rPr lang="en-US" dirty="0" smtClean="0"/>
              <a:t>2, 500</a:t>
            </a:r>
          </a:p>
          <a:p>
            <a:pPr lvl="1"/>
            <a:r>
              <a:rPr lang="en-US" dirty="0" smtClean="0"/>
              <a:t>3, 400</a:t>
            </a:r>
          </a:p>
          <a:p>
            <a:pPr lvl="1"/>
            <a:r>
              <a:rPr lang="en-US" dirty="0" smtClean="0"/>
              <a:t>4, 112</a:t>
            </a:r>
            <a:endParaRPr lang="en-US" dirty="0"/>
          </a:p>
        </p:txBody>
      </p:sp>
      <p:sp>
        <p:nvSpPr>
          <p:cNvPr id="4" name="Date Placeholder 3"/>
          <p:cNvSpPr>
            <a:spLocks noGrp="1"/>
          </p:cNvSpPr>
          <p:nvPr>
            <p:ph type="dt" sz="half" idx="10"/>
          </p:nvPr>
        </p:nvSpPr>
        <p:spPr/>
        <p:txBody>
          <a:bodyPr/>
          <a:lstStyle/>
          <a:p>
            <a:fld id="{7B034DE1-5204-7349-8125-C088896D390E}"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29</a:t>
            </a:fld>
            <a:endParaRPr lang="en-US"/>
          </a:p>
        </p:txBody>
      </p:sp>
    </p:spTree>
    <p:extLst>
      <p:ext uri="{BB962C8B-B14F-4D97-AF65-F5344CB8AC3E}">
        <p14:creationId xmlns:p14="http://schemas.microsoft.com/office/powerpoint/2010/main" val="14470268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smtClean="0"/>
              <a:t>Memory management</a:t>
            </a:r>
            <a:endParaRPr lang="en-US" dirty="0"/>
          </a:p>
        </p:txBody>
      </p:sp>
      <p:sp>
        <p:nvSpPr>
          <p:cNvPr id="6147" name="Rectangle 1027"/>
          <p:cNvSpPr>
            <a:spLocks noGrp="1" noChangeArrowheads="1"/>
          </p:cNvSpPr>
          <p:nvPr>
            <p:ph idx="1"/>
          </p:nvPr>
        </p:nvSpPr>
        <p:spPr/>
        <p:txBody>
          <a:bodyPr>
            <a:normAutofit fontScale="92500"/>
          </a:bodyPr>
          <a:lstStyle/>
          <a:p>
            <a:r>
              <a:rPr lang="en-US" dirty="0" smtClean="0"/>
              <a:t>Program brought (from disk) into memory and placed within a process to be run</a:t>
            </a:r>
          </a:p>
          <a:p>
            <a:r>
              <a:rPr lang="en-US" dirty="0" smtClean="0"/>
              <a:t>Recall: process = 1+ threads in address space</a:t>
            </a:r>
          </a:p>
          <a:p>
            <a:pPr lvl="1"/>
            <a:r>
              <a:rPr lang="en-US" dirty="0" smtClean="0"/>
              <a:t>Thread: set of executing instructions</a:t>
            </a:r>
          </a:p>
          <a:p>
            <a:pPr lvl="1"/>
            <a:r>
              <a:rPr lang="en-US" dirty="0" smtClean="0"/>
              <a:t>Address space: all memory used by process as it runs</a:t>
            </a:r>
          </a:p>
          <a:p>
            <a:r>
              <a:rPr lang="en-US" dirty="0" smtClean="0"/>
              <a:t>Characterizing address space</a:t>
            </a:r>
          </a:p>
          <a:p>
            <a:pPr lvl="1"/>
            <a:r>
              <a:rPr lang="en-US" dirty="0" smtClean="0"/>
              <a:t>HW view: fixed amount of memory shared between processes</a:t>
            </a:r>
          </a:p>
          <a:p>
            <a:pPr lvl="1"/>
            <a:r>
              <a:rPr lang="en-US" dirty="0" smtClean="0"/>
              <a:t>OS: each process has its own, large memory</a:t>
            </a:r>
          </a:p>
          <a:p>
            <a:pPr lvl="2"/>
            <a:r>
              <a:rPr lang="en-US" dirty="0" smtClean="0">
                <a:solidFill>
                  <a:srgbClr val="0000FF"/>
                </a:solidFill>
              </a:rPr>
              <a:t>Logical</a:t>
            </a:r>
            <a:r>
              <a:rPr lang="en-US" dirty="0" smtClean="0"/>
              <a:t> or </a:t>
            </a:r>
            <a:r>
              <a:rPr lang="en-US" dirty="0" smtClean="0">
                <a:solidFill>
                  <a:srgbClr val="0000FF"/>
                </a:solidFill>
              </a:rPr>
              <a:t>virtual</a:t>
            </a:r>
            <a:r>
              <a:rPr lang="en-US" dirty="0" smtClean="0"/>
              <a:t> address space</a:t>
            </a:r>
          </a:p>
          <a:p>
            <a:endParaRPr lang="en-US" dirty="0" smtClean="0"/>
          </a:p>
          <a:p>
            <a:endParaRPr lang="en-US" dirty="0"/>
          </a:p>
        </p:txBody>
      </p:sp>
      <p:sp>
        <p:nvSpPr>
          <p:cNvPr id="2" name="Date Placeholder 1"/>
          <p:cNvSpPr>
            <a:spLocks noGrp="1"/>
          </p:cNvSpPr>
          <p:nvPr>
            <p:ph type="dt" sz="half" idx="10"/>
          </p:nvPr>
        </p:nvSpPr>
        <p:spPr/>
        <p:txBody>
          <a:bodyPr/>
          <a:lstStyle/>
          <a:p>
            <a:fld id="{D1AD9EBC-9481-D64C-8839-7E9E1BFAC1D5}" type="datetime1">
              <a:rPr lang="en-US" smtClean="0"/>
              <a:t>3/20/18</a:t>
            </a:fld>
            <a:endParaRPr lang="en-US"/>
          </a:p>
        </p:txBody>
      </p:sp>
      <p:sp>
        <p:nvSpPr>
          <p:cNvPr id="3" name="Footer Placeholder 2"/>
          <p:cNvSpPr>
            <a:spLocks noGrp="1"/>
          </p:cNvSpPr>
          <p:nvPr>
            <p:ph type="ftr" sz="quarter" idx="11"/>
          </p:nvPr>
        </p:nvSpPr>
        <p:spPr/>
        <p:txBody>
          <a:bodyPr/>
          <a:lstStyle/>
          <a:p>
            <a:r>
              <a:rPr lang="en-US" altLang="en-US" smtClean="0"/>
              <a:t>Operating Systems: Lecture 14</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3</a:t>
            </a:fld>
            <a:endParaRPr lang="en-US"/>
          </a:p>
        </p:txBody>
      </p:sp>
    </p:spTree>
    <p:extLst>
      <p:ext uri="{BB962C8B-B14F-4D97-AF65-F5344CB8AC3E}">
        <p14:creationId xmlns:p14="http://schemas.microsoft.com/office/powerpoint/2010/main" val="22435126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solution</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29395674"/>
              </p:ext>
            </p:extLst>
          </p:nvPr>
        </p:nvGraphicFramePr>
        <p:xfrm>
          <a:off x="457200" y="1143000"/>
          <a:ext cx="8229600" cy="222504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219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600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2300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1327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580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1952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505200"/>
            <a:ext cx="8229600" cy="2625726"/>
          </a:xfrm>
        </p:spPr>
        <p:txBody>
          <a:bodyPr>
            <a:normAutofit fontScale="77500" lnSpcReduction="20000"/>
          </a:bodyPr>
          <a:lstStyle/>
          <a:p>
            <a:r>
              <a:rPr lang="en-US" dirty="0" smtClean="0"/>
              <a:t>Given segment table above, what are physical addresses for following virtual addresses (of form &lt;</a:t>
            </a:r>
            <a:r>
              <a:rPr lang="en-US" dirty="0" err="1" smtClean="0"/>
              <a:t>seg</a:t>
            </a:r>
            <a:r>
              <a:rPr lang="en-US" dirty="0" smtClean="0"/>
              <a:t> #&gt;, &lt;offset&gt;)?</a:t>
            </a:r>
          </a:p>
          <a:p>
            <a:pPr lvl="1"/>
            <a:r>
              <a:rPr lang="en-US" dirty="0" smtClean="0"/>
              <a:t>0, 430 </a:t>
            </a:r>
            <a:r>
              <a:rPr lang="en-US" dirty="0" smtClean="0">
                <a:sym typeface="Wingdings"/>
              </a:rPr>
              <a:t> </a:t>
            </a:r>
            <a:r>
              <a:rPr lang="en-US" dirty="0" smtClean="0">
                <a:solidFill>
                  <a:srgbClr val="FF0000"/>
                </a:solidFill>
                <a:sym typeface="Wingdings"/>
              </a:rPr>
              <a:t>219 + 430 = 649</a:t>
            </a:r>
            <a:endParaRPr lang="en-US" dirty="0" smtClean="0">
              <a:solidFill>
                <a:srgbClr val="FF0000"/>
              </a:solidFill>
            </a:endParaRPr>
          </a:p>
          <a:p>
            <a:pPr lvl="1"/>
            <a:r>
              <a:rPr lang="en-US" dirty="0" smtClean="0"/>
              <a:t>1, 10 </a:t>
            </a:r>
            <a:r>
              <a:rPr lang="en-US" dirty="0" smtClean="0">
                <a:sym typeface="Wingdings"/>
              </a:rPr>
              <a:t> </a:t>
            </a:r>
            <a:r>
              <a:rPr lang="en-US" dirty="0" smtClean="0">
                <a:solidFill>
                  <a:srgbClr val="FF0000"/>
                </a:solidFill>
                <a:sym typeface="Wingdings"/>
              </a:rPr>
              <a:t>2300 + 10 = 2310</a:t>
            </a:r>
            <a:endParaRPr lang="en-US" dirty="0" smtClean="0"/>
          </a:p>
          <a:p>
            <a:pPr lvl="1"/>
            <a:r>
              <a:rPr lang="en-US" dirty="0" smtClean="0"/>
              <a:t>2, 500 </a:t>
            </a:r>
            <a:r>
              <a:rPr lang="en-US" dirty="0">
                <a:sym typeface="Wingdings"/>
              </a:rPr>
              <a:t> </a:t>
            </a:r>
            <a:r>
              <a:rPr lang="en-US" dirty="0" smtClean="0">
                <a:solidFill>
                  <a:srgbClr val="FF0000"/>
                </a:solidFill>
                <a:sym typeface="Wingdings"/>
              </a:rPr>
              <a:t>offset &gt; bound  illegal access</a:t>
            </a:r>
            <a:endParaRPr lang="en-US" dirty="0" smtClean="0"/>
          </a:p>
          <a:p>
            <a:pPr lvl="1"/>
            <a:r>
              <a:rPr lang="en-US" dirty="0" smtClean="0"/>
              <a:t>3, 400 </a:t>
            </a:r>
            <a:r>
              <a:rPr lang="en-US" dirty="0" smtClean="0">
                <a:sym typeface="Wingdings"/>
              </a:rPr>
              <a:t> </a:t>
            </a:r>
            <a:r>
              <a:rPr lang="en-US" dirty="0" smtClean="0">
                <a:solidFill>
                  <a:srgbClr val="FF0000"/>
                </a:solidFill>
                <a:sym typeface="Wingdings"/>
              </a:rPr>
              <a:t>1327 + 400 = 1727</a:t>
            </a:r>
            <a:endParaRPr lang="en-US" dirty="0" smtClean="0"/>
          </a:p>
          <a:p>
            <a:pPr lvl="1"/>
            <a:r>
              <a:rPr lang="en-US" dirty="0" smtClean="0"/>
              <a:t>4, 112 </a:t>
            </a:r>
            <a:r>
              <a:rPr lang="en-US" dirty="0" smtClean="0">
                <a:sym typeface="Wingdings"/>
              </a:rPr>
              <a:t> </a:t>
            </a:r>
            <a:r>
              <a:rPr lang="en-US" dirty="0" smtClean="0">
                <a:solidFill>
                  <a:srgbClr val="FF0000"/>
                </a:solidFill>
                <a:sym typeface="Wingdings"/>
              </a:rPr>
              <a:t>segment 4 not valid  illegal access</a:t>
            </a:r>
            <a:endParaRPr lang="en-US" dirty="0"/>
          </a:p>
        </p:txBody>
      </p:sp>
      <p:sp>
        <p:nvSpPr>
          <p:cNvPr id="4" name="Date Placeholder 3"/>
          <p:cNvSpPr>
            <a:spLocks noGrp="1"/>
          </p:cNvSpPr>
          <p:nvPr>
            <p:ph type="dt" sz="half" idx="10"/>
          </p:nvPr>
        </p:nvSpPr>
        <p:spPr/>
        <p:txBody>
          <a:bodyPr/>
          <a:lstStyle/>
          <a:p>
            <a:fld id="{874B4EEA-4696-1041-AE5C-998581B5340F}"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30</a:t>
            </a:fld>
            <a:endParaRPr lang="en-US"/>
          </a:p>
        </p:txBody>
      </p:sp>
    </p:spTree>
    <p:extLst>
      <p:ext uri="{BB962C8B-B14F-4D97-AF65-F5344CB8AC3E}">
        <p14:creationId xmlns:p14="http://schemas.microsoft.com/office/powerpoint/2010/main" val="316302897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a:t>
            </a:r>
            <a:endParaRPr lang="en-US" dirty="0"/>
          </a:p>
        </p:txBody>
      </p:sp>
      <p:sp>
        <p:nvSpPr>
          <p:cNvPr id="3" name="Content Placeholder 2"/>
          <p:cNvSpPr>
            <a:spLocks noGrp="1"/>
          </p:cNvSpPr>
          <p:nvPr>
            <p:ph idx="1"/>
          </p:nvPr>
        </p:nvSpPr>
        <p:spPr/>
        <p:txBody>
          <a:bodyPr>
            <a:normAutofit lnSpcReduction="10000"/>
          </a:bodyPr>
          <a:lstStyle/>
          <a:p>
            <a:r>
              <a:rPr lang="en-US" dirty="0" smtClean="0"/>
              <a:t>Manage memory in fixed size units, or </a:t>
            </a:r>
            <a:r>
              <a:rPr lang="en-US" dirty="0" smtClean="0">
                <a:solidFill>
                  <a:srgbClr val="0000FF"/>
                </a:solidFill>
              </a:rPr>
              <a:t>pages</a:t>
            </a:r>
          </a:p>
          <a:p>
            <a:pPr lvl="1"/>
            <a:r>
              <a:rPr lang="en-US" dirty="0" smtClean="0"/>
              <a:t>Often refer to pages in virtual address space, </a:t>
            </a:r>
            <a:r>
              <a:rPr lang="en-US" dirty="0" smtClean="0">
                <a:solidFill>
                  <a:srgbClr val="0000FF"/>
                </a:solidFill>
              </a:rPr>
              <a:t>frames</a:t>
            </a:r>
            <a:r>
              <a:rPr lang="en-US" dirty="0" smtClean="0"/>
              <a:t> in physical address space</a:t>
            </a:r>
          </a:p>
          <a:p>
            <a:r>
              <a:rPr lang="en-US" dirty="0" smtClean="0"/>
              <a:t>Finding a free frame is easy</a:t>
            </a:r>
          </a:p>
          <a:p>
            <a:pPr lvl="1"/>
            <a:r>
              <a:rPr lang="en-US" dirty="0" smtClean="0"/>
              <a:t>Bitmap allocation: 0011111100000001100</a:t>
            </a:r>
          </a:p>
          <a:p>
            <a:pPr lvl="1"/>
            <a:r>
              <a:rPr lang="en-US" dirty="0" smtClean="0"/>
              <a:t>Each bit represents one physical page frame</a:t>
            </a:r>
          </a:p>
          <a:p>
            <a:r>
              <a:rPr lang="en-US" dirty="0" smtClean="0"/>
              <a:t>Each process has its own page table</a:t>
            </a:r>
          </a:p>
          <a:p>
            <a:pPr lvl="1"/>
            <a:r>
              <a:rPr lang="en-US" dirty="0" smtClean="0"/>
              <a:t>Stored in physical memory</a:t>
            </a:r>
          </a:p>
          <a:p>
            <a:pPr lvl="1"/>
            <a:r>
              <a:rPr lang="en-US" dirty="0" smtClean="0"/>
              <a:t>Hardware registers</a:t>
            </a:r>
          </a:p>
          <a:p>
            <a:pPr lvl="2"/>
            <a:r>
              <a:rPr lang="en-US" dirty="0" smtClean="0"/>
              <a:t>pointer to page table start</a:t>
            </a:r>
          </a:p>
          <a:p>
            <a:pPr lvl="2"/>
            <a:r>
              <a:rPr lang="en-US" dirty="0" smtClean="0"/>
              <a:t>page table length</a:t>
            </a:r>
          </a:p>
        </p:txBody>
      </p:sp>
      <p:sp>
        <p:nvSpPr>
          <p:cNvPr id="4" name="Date Placeholder 3"/>
          <p:cNvSpPr>
            <a:spLocks noGrp="1"/>
          </p:cNvSpPr>
          <p:nvPr>
            <p:ph type="dt" sz="half" idx="10"/>
          </p:nvPr>
        </p:nvSpPr>
        <p:spPr/>
        <p:txBody>
          <a:bodyPr/>
          <a:lstStyle/>
          <a:p>
            <a:fld id="{21FFE221-0B6D-0A4D-937C-5A7875DAAAD0}"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31</a:t>
            </a:fld>
            <a:endParaRPr lang="en-US"/>
          </a:p>
        </p:txBody>
      </p:sp>
    </p:spTree>
    <p:extLst>
      <p:ext uri="{BB962C8B-B14F-4D97-AF65-F5344CB8AC3E}">
        <p14:creationId xmlns:p14="http://schemas.microsoft.com/office/powerpoint/2010/main" val="42187580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 (Abstract)</a:t>
            </a:r>
            <a:endParaRPr lang="en-US" dirty="0"/>
          </a:p>
        </p:txBody>
      </p:sp>
      <p:pic>
        <p:nvPicPr>
          <p:cNvPr id="6" name="Content Placeholder 5" descr="ch8-06_pagedSegment.pdf"/>
          <p:cNvPicPr>
            <a:picLocks noGrp="1" noChangeAspect="1"/>
          </p:cNvPicPr>
          <p:nvPr>
            <p:ph idx="1"/>
          </p:nvPr>
        </p:nvPicPr>
        <p:blipFill>
          <a:blip r:embed="rId2"/>
          <a:srcRect l="-12941" r="-12941"/>
          <a:stretch>
            <a:fillRect/>
          </a:stretch>
        </p:blipFill>
        <p:spPr>
          <a:xfrm>
            <a:off x="-614655" y="914400"/>
            <a:ext cx="10084352" cy="5546005"/>
          </a:xfrm>
        </p:spPr>
      </p:pic>
      <p:sp>
        <p:nvSpPr>
          <p:cNvPr id="3" name="Date Placeholder 2"/>
          <p:cNvSpPr>
            <a:spLocks noGrp="1"/>
          </p:cNvSpPr>
          <p:nvPr>
            <p:ph type="dt" sz="half" idx="10"/>
          </p:nvPr>
        </p:nvSpPr>
        <p:spPr/>
        <p:txBody>
          <a:bodyPr/>
          <a:lstStyle/>
          <a:p>
            <a:fld id="{B2C2E826-D673-5A42-8C61-870CB3919EDF}" type="datetime1">
              <a:rPr lang="en-US" smtClean="0"/>
              <a:t>3/20/18</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5" name="Slide Number Placeholder 4"/>
          <p:cNvSpPr>
            <a:spLocks noGrp="1"/>
          </p:cNvSpPr>
          <p:nvPr>
            <p:ph type="sldNum" sz="quarter" idx="12"/>
          </p:nvPr>
        </p:nvSpPr>
        <p:spPr/>
        <p:txBody>
          <a:bodyPr/>
          <a:lstStyle/>
          <a:p>
            <a:fld id="{2907D84A-D9E1-964C-B1EF-5C5C24A64F29}" type="slidenum">
              <a:rPr lang="en-US" smtClean="0"/>
              <a:pPr/>
              <a:t>32</a:t>
            </a:fld>
            <a:endParaRPr lang="en-US"/>
          </a:p>
        </p:txBody>
      </p:sp>
    </p:spTree>
    <p:extLst>
      <p:ext uri="{BB962C8B-B14F-4D97-AF65-F5344CB8AC3E}">
        <p14:creationId xmlns:p14="http://schemas.microsoft.com/office/powerpoint/2010/main" val="375131902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28600"/>
            <a:ext cx="7352594" cy="707886"/>
          </a:xfrm>
          <a:prstGeom prst="rect">
            <a:avLst/>
          </a:prstGeom>
          <a:noFill/>
        </p:spPr>
        <p:txBody>
          <a:bodyPr wrap="none" rtlCol="0">
            <a:spAutoFit/>
          </a:bodyPr>
          <a:lstStyle/>
          <a:p>
            <a:r>
              <a:rPr lang="en-US" sz="4000" dirty="0" smtClean="0">
                <a:solidFill>
                  <a:srgbClr val="FF0000"/>
                </a:solidFill>
                <a:latin typeface="+mj-lt"/>
              </a:rPr>
              <a:t>Paged Translation (Implementation)</a:t>
            </a:r>
            <a:endParaRPr lang="en-US" sz="4000" dirty="0">
              <a:solidFill>
                <a:srgbClr val="FF0000"/>
              </a:solidFill>
              <a:latin typeface="+mj-lt"/>
            </a:endParaRPr>
          </a:p>
        </p:txBody>
      </p:sp>
      <p:pic>
        <p:nvPicPr>
          <p:cNvPr id="7" name="Content Placeholder 6" descr="ch8-05_paged.pdf"/>
          <p:cNvPicPr>
            <a:picLocks noGrp="1" noChangeAspect="1"/>
          </p:cNvPicPr>
          <p:nvPr>
            <p:ph idx="1"/>
          </p:nvPr>
        </p:nvPicPr>
        <p:blipFill>
          <a:blip r:embed="rId2"/>
          <a:srcRect l="-27466" r="-27466"/>
          <a:stretch>
            <a:fillRect/>
          </a:stretch>
        </p:blipFill>
        <p:spPr>
          <a:xfrm>
            <a:off x="-1314685" y="555654"/>
            <a:ext cx="11676120" cy="6421416"/>
          </a:xfrm>
        </p:spPr>
      </p:pic>
      <p:sp>
        <p:nvSpPr>
          <p:cNvPr id="2" name="Date Placeholder 1"/>
          <p:cNvSpPr>
            <a:spLocks noGrp="1"/>
          </p:cNvSpPr>
          <p:nvPr>
            <p:ph type="dt" sz="half" idx="10"/>
          </p:nvPr>
        </p:nvSpPr>
        <p:spPr/>
        <p:txBody>
          <a:bodyPr/>
          <a:lstStyle/>
          <a:p>
            <a:fld id="{4095068F-9382-8A47-81C1-54BAB63B66F1}" type="datetime1">
              <a:rPr lang="en-US" smtClean="0"/>
              <a:t>3/20/18</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33</a:t>
            </a:fld>
            <a:endParaRPr lang="en-US"/>
          </a:p>
        </p:txBody>
      </p:sp>
    </p:spTree>
    <p:extLst>
      <p:ext uri="{BB962C8B-B14F-4D97-AF65-F5344CB8AC3E}">
        <p14:creationId xmlns:p14="http://schemas.microsoft.com/office/powerpoint/2010/main" val="52323428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Paging Questions</a:t>
            </a:r>
            <a:endParaRPr lang="en-US" dirty="0"/>
          </a:p>
        </p:txBody>
      </p:sp>
      <p:sp>
        <p:nvSpPr>
          <p:cNvPr id="6" name="Content Placeholder 5"/>
          <p:cNvSpPr>
            <a:spLocks noGrp="1"/>
          </p:cNvSpPr>
          <p:nvPr>
            <p:ph idx="1"/>
          </p:nvPr>
        </p:nvSpPr>
        <p:spPr/>
        <p:txBody>
          <a:bodyPr>
            <a:normAutofit/>
          </a:bodyPr>
          <a:lstStyle/>
          <a:p>
            <a:r>
              <a:rPr lang="en-US" dirty="0" smtClean="0"/>
              <a:t>With paging, what is saved/restored on a process context switch?</a:t>
            </a:r>
          </a:p>
          <a:p>
            <a:pPr lvl="1"/>
            <a:r>
              <a:rPr lang="en-US" dirty="0" smtClean="0"/>
              <a:t>Pointer to page table, size of page table</a:t>
            </a:r>
          </a:p>
          <a:p>
            <a:pPr lvl="1"/>
            <a:r>
              <a:rPr lang="en-US" dirty="0" smtClean="0"/>
              <a:t>Page table itself is in main memory</a:t>
            </a:r>
          </a:p>
          <a:p>
            <a:pPr lvl="0"/>
            <a:r>
              <a:rPr lang="en-US" dirty="0" smtClean="0"/>
              <a:t>What if page size is very small?</a:t>
            </a:r>
          </a:p>
          <a:p>
            <a:r>
              <a:rPr lang="en-US" dirty="0" smtClean="0"/>
              <a:t>What if page size is very large?</a:t>
            </a:r>
          </a:p>
          <a:p>
            <a:pPr lvl="1"/>
            <a:r>
              <a:rPr lang="en-US" dirty="0" smtClean="0"/>
              <a:t>Internal fragmentation: if we don’t need all of the space inside a fixed size chunk</a:t>
            </a:r>
            <a:endParaRPr lang="en-US" dirty="0"/>
          </a:p>
        </p:txBody>
      </p:sp>
      <p:sp>
        <p:nvSpPr>
          <p:cNvPr id="2" name="Date Placeholder 1"/>
          <p:cNvSpPr>
            <a:spLocks noGrp="1"/>
          </p:cNvSpPr>
          <p:nvPr>
            <p:ph type="dt" sz="half" idx="10"/>
          </p:nvPr>
        </p:nvSpPr>
        <p:spPr/>
        <p:txBody>
          <a:bodyPr/>
          <a:lstStyle/>
          <a:p>
            <a:fld id="{3808688A-9F2C-E244-90D9-0032D750621B}" type="datetime1">
              <a:rPr lang="en-US" smtClean="0"/>
              <a:t>3/20/18</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34</a:t>
            </a:fld>
            <a:endParaRPr lang="en-US"/>
          </a:p>
        </p:txBody>
      </p:sp>
    </p:spTree>
    <p:extLst>
      <p:ext uri="{BB962C8B-B14F-4D97-AF65-F5344CB8AC3E}">
        <p14:creationId xmlns:p14="http://schemas.microsoft.com/office/powerpoint/2010/main" val="292936128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basics</a:t>
            </a:r>
            <a:endParaRPr lang="en-US" dirty="0"/>
          </a:p>
        </p:txBody>
      </p:sp>
      <p:sp>
        <p:nvSpPr>
          <p:cNvPr id="8" name="Text Placeholder 7"/>
          <p:cNvSpPr>
            <a:spLocks noGrp="1"/>
          </p:cNvSpPr>
          <p:nvPr>
            <p:ph idx="1"/>
          </p:nvPr>
        </p:nvSpPr>
        <p:spPr/>
        <p:txBody>
          <a:bodyPr>
            <a:normAutofit fontScale="85000" lnSpcReduction="20000"/>
          </a:bodyPr>
          <a:lstStyle/>
          <a:p>
            <a:r>
              <a:rPr lang="en-US" dirty="0" smtClean="0"/>
              <a:t>Major benefits</a:t>
            </a:r>
          </a:p>
          <a:p>
            <a:pPr lvl="1"/>
            <a:r>
              <a:rPr lang="en-US" dirty="0" smtClean="0"/>
              <a:t>No need for bounds checking</a:t>
            </a:r>
          </a:p>
          <a:p>
            <a:pPr lvl="1"/>
            <a:r>
              <a:rPr lang="en-US" dirty="0" smtClean="0"/>
              <a:t>Easy to allocate fixed-size units</a:t>
            </a:r>
          </a:p>
          <a:p>
            <a:pPr lvl="1"/>
            <a:r>
              <a:rPr lang="en-US" dirty="0" smtClean="0"/>
              <a:t>Simple translation</a:t>
            </a:r>
          </a:p>
          <a:p>
            <a:pPr lvl="2"/>
            <a:r>
              <a:rPr lang="en-US" dirty="0" smtClean="0"/>
              <a:t>Virtual address: page number &amp; offset</a:t>
            </a:r>
          </a:p>
          <a:p>
            <a:pPr lvl="3"/>
            <a:r>
              <a:rPr lang="en-US" dirty="0" smtClean="0"/>
              <a:t>Use page # to index into </a:t>
            </a:r>
            <a:r>
              <a:rPr lang="en-US" dirty="0" smtClean="0">
                <a:solidFill>
                  <a:srgbClr val="0000FF"/>
                </a:solidFill>
              </a:rPr>
              <a:t>page table</a:t>
            </a:r>
          </a:p>
          <a:p>
            <a:pPr lvl="2"/>
            <a:r>
              <a:rPr lang="en-US" dirty="0" smtClean="0"/>
              <a:t>Physical address: frame number &amp; offset</a:t>
            </a:r>
          </a:p>
          <a:p>
            <a:pPr lvl="3"/>
            <a:r>
              <a:rPr lang="en-US" dirty="0" smtClean="0"/>
              <a:t>Page # simply replaced by frame #--no arithmetic</a:t>
            </a:r>
          </a:p>
          <a:p>
            <a:r>
              <a:rPr lang="en-US" dirty="0" smtClean="0"/>
              <a:t>Organization</a:t>
            </a:r>
          </a:p>
          <a:p>
            <a:pPr lvl="1"/>
            <a:r>
              <a:rPr lang="en-US" dirty="0" smtClean="0"/>
              <a:t>Usually one page size (some systems support &gt;1)</a:t>
            </a:r>
          </a:p>
          <a:p>
            <a:pPr lvl="2"/>
            <a:r>
              <a:rPr lang="en-US" dirty="0" smtClean="0"/>
              <a:t>Page size determines offset size (log</a:t>
            </a:r>
            <a:r>
              <a:rPr lang="en-US" baseline="-25000" dirty="0" smtClean="0"/>
              <a:t>2</a:t>
            </a:r>
            <a:r>
              <a:rPr lang="en-US" dirty="0" smtClean="0"/>
              <a:t>(page size))</a:t>
            </a:r>
          </a:p>
          <a:p>
            <a:pPr lvl="1"/>
            <a:r>
              <a:rPr lang="en-US" dirty="0" smtClean="0"/>
              <a:t>VA &gt; PA</a:t>
            </a:r>
          </a:p>
          <a:p>
            <a:pPr lvl="2"/>
            <a:r>
              <a:rPr lang="en-US" dirty="0" smtClean="0"/>
              <a:t>Larger virtual address space than physical address space</a:t>
            </a:r>
          </a:p>
          <a:p>
            <a:pPr lvl="2"/>
            <a:r>
              <a:rPr lang="en-US" dirty="0" smtClean="0"/>
              <a:t># page table entries (PTE) determines page # size</a:t>
            </a:r>
          </a:p>
          <a:p>
            <a:pPr lvl="2"/>
            <a:r>
              <a:rPr lang="en-US" dirty="0" smtClean="0"/>
              <a:t># frames determines frame # size</a:t>
            </a:r>
          </a:p>
          <a:p>
            <a:endParaRPr lang="en-US" dirty="0"/>
          </a:p>
        </p:txBody>
      </p:sp>
      <p:sp>
        <p:nvSpPr>
          <p:cNvPr id="4" name="Date Placeholder 3"/>
          <p:cNvSpPr>
            <a:spLocks noGrp="1"/>
          </p:cNvSpPr>
          <p:nvPr>
            <p:ph type="dt" sz="half" idx="10"/>
          </p:nvPr>
        </p:nvSpPr>
        <p:spPr/>
        <p:txBody>
          <a:bodyPr/>
          <a:lstStyle/>
          <a:p>
            <a:fld id="{7FF903BA-8FD5-0547-80C2-162E86F36B16}"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35</a:t>
            </a:fld>
            <a:endParaRPr lang="en-US"/>
          </a:p>
        </p:txBody>
      </p:sp>
    </p:spTree>
    <p:extLst>
      <p:ext uri="{BB962C8B-B14F-4D97-AF65-F5344CB8AC3E}">
        <p14:creationId xmlns:p14="http://schemas.microsoft.com/office/powerpoint/2010/main" val="230571668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examples</a:t>
            </a:r>
            <a:endParaRPr lang="en-US" dirty="0"/>
          </a:p>
        </p:txBody>
      </p:sp>
      <p:sp>
        <p:nvSpPr>
          <p:cNvPr id="3" name="Content Placeholder 2"/>
          <p:cNvSpPr>
            <a:spLocks noGrp="1"/>
          </p:cNvSpPr>
          <p:nvPr>
            <p:ph idx="1"/>
          </p:nvPr>
        </p:nvSpPr>
        <p:spPr/>
        <p:txBody>
          <a:bodyPr/>
          <a:lstStyle/>
          <a:p>
            <a:r>
              <a:rPr lang="en-US" dirty="0" smtClean="0"/>
              <a:t>Consider logical address space of 256 pages with 4 KB page size, mapped onto physical memory of 64 frames</a:t>
            </a:r>
          </a:p>
          <a:p>
            <a:pPr lvl="1"/>
            <a:r>
              <a:rPr lang="en-US" dirty="0" smtClean="0"/>
              <a:t>How many bits are in the virtual address?</a:t>
            </a:r>
          </a:p>
          <a:p>
            <a:pPr lvl="1"/>
            <a:r>
              <a:rPr lang="en-US" dirty="0" smtClean="0"/>
              <a:t>How many bits are in the physical address?</a:t>
            </a:r>
          </a:p>
          <a:p>
            <a:pPr lvl="1"/>
            <a:r>
              <a:rPr lang="en-US" dirty="0" smtClean="0"/>
              <a:t>What’s the total size of each address space (virtual and physical)?</a:t>
            </a:r>
            <a:endParaRPr lang="en-US" dirty="0"/>
          </a:p>
        </p:txBody>
      </p:sp>
      <p:sp>
        <p:nvSpPr>
          <p:cNvPr id="4" name="Date Placeholder 3"/>
          <p:cNvSpPr>
            <a:spLocks noGrp="1"/>
          </p:cNvSpPr>
          <p:nvPr>
            <p:ph type="dt" sz="half" idx="10"/>
          </p:nvPr>
        </p:nvSpPr>
        <p:spPr/>
        <p:txBody>
          <a:bodyPr/>
          <a:lstStyle/>
          <a:p>
            <a:fld id="{473134A0-A038-4647-BEA6-3DA9365141CD}"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36</a:t>
            </a:fld>
            <a:endParaRPr lang="en-US"/>
          </a:p>
        </p:txBody>
      </p:sp>
    </p:spTree>
    <p:extLst>
      <p:ext uri="{BB962C8B-B14F-4D97-AF65-F5344CB8AC3E}">
        <p14:creationId xmlns:p14="http://schemas.microsoft.com/office/powerpoint/2010/main" val="368194807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Consider logical address space of </a:t>
            </a:r>
            <a:r>
              <a:rPr lang="en-US" dirty="0" smtClean="0">
                <a:solidFill>
                  <a:srgbClr val="FF0000"/>
                </a:solidFill>
              </a:rPr>
              <a:t>256 pages</a:t>
            </a:r>
            <a:r>
              <a:rPr lang="en-US" dirty="0" smtClean="0"/>
              <a:t> with </a:t>
            </a:r>
            <a:r>
              <a:rPr lang="en-US" dirty="0" smtClean="0">
                <a:solidFill>
                  <a:srgbClr val="0000FF"/>
                </a:solidFill>
              </a:rPr>
              <a:t>4 KB </a:t>
            </a:r>
            <a:r>
              <a:rPr lang="en-US" dirty="0" smtClean="0"/>
              <a:t>page size, mapped onto </a:t>
            </a:r>
            <a:r>
              <a:rPr lang="en-US" dirty="0" err="1" smtClean="0"/>
              <a:t>phsyical</a:t>
            </a:r>
            <a:r>
              <a:rPr lang="en-US" dirty="0" smtClean="0"/>
              <a:t> memory of </a:t>
            </a:r>
            <a:r>
              <a:rPr lang="en-US" dirty="0" smtClean="0">
                <a:solidFill>
                  <a:srgbClr val="008000"/>
                </a:solidFill>
              </a:rPr>
              <a:t>64 frames</a:t>
            </a:r>
          </a:p>
          <a:p>
            <a:pPr lvl="1"/>
            <a:r>
              <a:rPr lang="en-US" dirty="0" smtClean="0">
                <a:solidFill>
                  <a:srgbClr val="0000FF"/>
                </a:solidFill>
              </a:rPr>
              <a:t>Offset size = log</a:t>
            </a:r>
            <a:r>
              <a:rPr lang="en-US" baseline="-25000" dirty="0" smtClean="0">
                <a:solidFill>
                  <a:srgbClr val="0000FF"/>
                </a:solidFill>
              </a:rPr>
              <a:t>2</a:t>
            </a:r>
            <a:r>
              <a:rPr lang="en-US" dirty="0" smtClean="0">
                <a:solidFill>
                  <a:srgbClr val="0000FF"/>
                </a:solidFill>
              </a:rPr>
              <a:t>(4 KB) = </a:t>
            </a:r>
            <a:r>
              <a:rPr lang="en-US" dirty="0">
                <a:solidFill>
                  <a:srgbClr val="0000FF"/>
                </a:solidFill>
              </a:rPr>
              <a:t>log</a:t>
            </a:r>
            <a:r>
              <a:rPr lang="en-US" baseline="-25000" dirty="0">
                <a:solidFill>
                  <a:srgbClr val="0000FF"/>
                </a:solidFill>
              </a:rPr>
              <a:t>2</a:t>
            </a:r>
            <a:r>
              <a:rPr lang="en-US" dirty="0" smtClean="0">
                <a:solidFill>
                  <a:srgbClr val="0000FF"/>
                </a:solidFill>
              </a:rPr>
              <a:t>(2</a:t>
            </a:r>
            <a:r>
              <a:rPr lang="en-US" baseline="30000" dirty="0" smtClean="0">
                <a:solidFill>
                  <a:srgbClr val="0000FF"/>
                </a:solidFill>
              </a:rPr>
              <a:t>12</a:t>
            </a:r>
            <a:r>
              <a:rPr lang="en-US" dirty="0" smtClean="0">
                <a:solidFill>
                  <a:srgbClr val="0000FF"/>
                </a:solidFill>
              </a:rPr>
              <a:t> bytes) = 12 bits</a:t>
            </a:r>
          </a:p>
          <a:p>
            <a:pPr lvl="1"/>
            <a:r>
              <a:rPr lang="en-US" dirty="0" smtClean="0"/>
              <a:t>How many bits are in the virtual address?</a:t>
            </a:r>
          </a:p>
          <a:p>
            <a:pPr lvl="2"/>
            <a:r>
              <a:rPr lang="en-US" dirty="0" smtClean="0">
                <a:solidFill>
                  <a:srgbClr val="FF0000"/>
                </a:solidFill>
              </a:rPr>
              <a:t>Page # size </a:t>
            </a:r>
            <a:r>
              <a:rPr lang="en-US" dirty="0">
                <a:solidFill>
                  <a:srgbClr val="FF0000"/>
                </a:solidFill>
              </a:rPr>
              <a:t>= log</a:t>
            </a:r>
            <a:r>
              <a:rPr lang="en-US" baseline="-25000" dirty="0">
                <a:solidFill>
                  <a:srgbClr val="FF0000"/>
                </a:solidFill>
              </a:rPr>
              <a:t>2</a:t>
            </a:r>
            <a:r>
              <a:rPr lang="en-US" dirty="0" smtClean="0">
                <a:solidFill>
                  <a:srgbClr val="FF0000"/>
                </a:solidFill>
              </a:rPr>
              <a:t>(256 pages) </a:t>
            </a:r>
            <a:r>
              <a:rPr lang="en-US" dirty="0">
                <a:solidFill>
                  <a:srgbClr val="FF0000"/>
                </a:solidFill>
              </a:rPr>
              <a:t>= log</a:t>
            </a:r>
            <a:r>
              <a:rPr lang="en-US" baseline="-25000" dirty="0">
                <a:solidFill>
                  <a:srgbClr val="FF0000"/>
                </a:solidFill>
              </a:rPr>
              <a:t>2</a:t>
            </a:r>
            <a:r>
              <a:rPr lang="en-US" dirty="0">
                <a:solidFill>
                  <a:srgbClr val="FF0000"/>
                </a:solidFill>
              </a:rPr>
              <a:t>(</a:t>
            </a:r>
            <a:r>
              <a:rPr lang="en-US" dirty="0" smtClean="0">
                <a:solidFill>
                  <a:srgbClr val="FF0000"/>
                </a:solidFill>
              </a:rPr>
              <a:t>2</a:t>
            </a:r>
            <a:r>
              <a:rPr lang="en-US" baseline="30000" dirty="0">
                <a:solidFill>
                  <a:srgbClr val="FF0000"/>
                </a:solidFill>
              </a:rPr>
              <a:t>8</a:t>
            </a:r>
            <a:r>
              <a:rPr lang="en-US" dirty="0" smtClean="0">
                <a:solidFill>
                  <a:srgbClr val="FF0000"/>
                </a:solidFill>
              </a:rPr>
              <a:t> pages) </a:t>
            </a:r>
            <a:r>
              <a:rPr lang="en-US" dirty="0">
                <a:solidFill>
                  <a:srgbClr val="FF0000"/>
                </a:solidFill>
              </a:rPr>
              <a:t>= </a:t>
            </a:r>
            <a:r>
              <a:rPr lang="en-US" dirty="0" smtClean="0">
                <a:solidFill>
                  <a:srgbClr val="FF0000"/>
                </a:solidFill>
              </a:rPr>
              <a:t>8 bits</a:t>
            </a:r>
          </a:p>
          <a:p>
            <a:pPr lvl="2"/>
            <a:r>
              <a:rPr lang="en-US" dirty="0" smtClean="0">
                <a:solidFill>
                  <a:srgbClr val="FF0000"/>
                </a:solidFill>
              </a:rPr>
              <a:t>VA size = 8 + </a:t>
            </a:r>
            <a:r>
              <a:rPr lang="en-US" dirty="0" smtClean="0">
                <a:solidFill>
                  <a:srgbClr val="0000FF"/>
                </a:solidFill>
              </a:rPr>
              <a:t>12</a:t>
            </a:r>
            <a:r>
              <a:rPr lang="en-US" dirty="0" smtClean="0">
                <a:solidFill>
                  <a:srgbClr val="FF0000"/>
                </a:solidFill>
              </a:rPr>
              <a:t> = 20 bits</a:t>
            </a:r>
          </a:p>
          <a:p>
            <a:pPr lvl="1"/>
            <a:r>
              <a:rPr lang="en-US" dirty="0" smtClean="0"/>
              <a:t>How many bits are in the physical address?</a:t>
            </a:r>
          </a:p>
          <a:p>
            <a:pPr lvl="2"/>
            <a:r>
              <a:rPr lang="en-US" dirty="0" smtClean="0">
                <a:solidFill>
                  <a:srgbClr val="008000"/>
                </a:solidFill>
              </a:rPr>
              <a:t>Frame # </a:t>
            </a:r>
            <a:r>
              <a:rPr lang="en-US" dirty="0">
                <a:solidFill>
                  <a:srgbClr val="008000"/>
                </a:solidFill>
              </a:rPr>
              <a:t>size = log</a:t>
            </a:r>
            <a:r>
              <a:rPr lang="en-US" baseline="-25000" dirty="0">
                <a:solidFill>
                  <a:srgbClr val="008000"/>
                </a:solidFill>
              </a:rPr>
              <a:t>2</a:t>
            </a:r>
            <a:r>
              <a:rPr lang="en-US" dirty="0" smtClean="0">
                <a:solidFill>
                  <a:srgbClr val="008000"/>
                </a:solidFill>
              </a:rPr>
              <a:t>(64 frames) </a:t>
            </a:r>
            <a:r>
              <a:rPr lang="en-US" dirty="0">
                <a:solidFill>
                  <a:srgbClr val="008000"/>
                </a:solidFill>
              </a:rPr>
              <a:t>= log</a:t>
            </a:r>
            <a:r>
              <a:rPr lang="en-US" baseline="-25000" dirty="0">
                <a:solidFill>
                  <a:srgbClr val="008000"/>
                </a:solidFill>
              </a:rPr>
              <a:t>2</a:t>
            </a:r>
            <a:r>
              <a:rPr lang="en-US" dirty="0">
                <a:solidFill>
                  <a:srgbClr val="008000"/>
                </a:solidFill>
              </a:rPr>
              <a:t>(</a:t>
            </a:r>
            <a:r>
              <a:rPr lang="en-US" dirty="0" smtClean="0">
                <a:solidFill>
                  <a:srgbClr val="008000"/>
                </a:solidFill>
              </a:rPr>
              <a:t>2</a:t>
            </a:r>
            <a:r>
              <a:rPr lang="en-US" baseline="30000" dirty="0" smtClean="0">
                <a:solidFill>
                  <a:srgbClr val="008000"/>
                </a:solidFill>
              </a:rPr>
              <a:t>6</a:t>
            </a:r>
            <a:r>
              <a:rPr lang="en-US" dirty="0" smtClean="0">
                <a:solidFill>
                  <a:srgbClr val="008000"/>
                </a:solidFill>
              </a:rPr>
              <a:t> frames) </a:t>
            </a:r>
            <a:r>
              <a:rPr lang="en-US" dirty="0">
                <a:solidFill>
                  <a:srgbClr val="008000"/>
                </a:solidFill>
              </a:rPr>
              <a:t>= </a:t>
            </a:r>
            <a:r>
              <a:rPr lang="en-US" dirty="0" smtClean="0">
                <a:solidFill>
                  <a:srgbClr val="008000"/>
                </a:solidFill>
              </a:rPr>
              <a:t>6 </a:t>
            </a:r>
            <a:r>
              <a:rPr lang="en-US" dirty="0">
                <a:solidFill>
                  <a:srgbClr val="008000"/>
                </a:solidFill>
              </a:rPr>
              <a:t>bits</a:t>
            </a:r>
          </a:p>
          <a:p>
            <a:pPr lvl="2"/>
            <a:r>
              <a:rPr lang="en-US" dirty="0">
                <a:solidFill>
                  <a:srgbClr val="008000"/>
                </a:solidFill>
              </a:rPr>
              <a:t>VA size = </a:t>
            </a:r>
            <a:r>
              <a:rPr lang="en-US" dirty="0" smtClean="0">
                <a:solidFill>
                  <a:srgbClr val="008000"/>
                </a:solidFill>
              </a:rPr>
              <a:t>6 </a:t>
            </a:r>
            <a:r>
              <a:rPr lang="en-US" dirty="0">
                <a:solidFill>
                  <a:srgbClr val="008000"/>
                </a:solidFill>
              </a:rPr>
              <a:t>+</a:t>
            </a:r>
            <a:r>
              <a:rPr lang="en-US" dirty="0">
                <a:solidFill>
                  <a:srgbClr val="FF0000"/>
                </a:solidFill>
              </a:rPr>
              <a:t> </a:t>
            </a:r>
            <a:r>
              <a:rPr lang="en-US" dirty="0">
                <a:solidFill>
                  <a:srgbClr val="0000FF"/>
                </a:solidFill>
              </a:rPr>
              <a:t>12</a:t>
            </a:r>
            <a:r>
              <a:rPr lang="en-US" dirty="0">
                <a:solidFill>
                  <a:srgbClr val="FF0000"/>
                </a:solidFill>
              </a:rPr>
              <a:t> </a:t>
            </a:r>
            <a:r>
              <a:rPr lang="en-US" dirty="0">
                <a:solidFill>
                  <a:srgbClr val="008000"/>
                </a:solidFill>
              </a:rPr>
              <a:t>= </a:t>
            </a:r>
            <a:r>
              <a:rPr lang="en-US" dirty="0" smtClean="0">
                <a:solidFill>
                  <a:srgbClr val="008000"/>
                </a:solidFill>
              </a:rPr>
              <a:t>18 bits</a:t>
            </a:r>
          </a:p>
          <a:p>
            <a:pPr lvl="1"/>
            <a:r>
              <a:rPr lang="en-US" dirty="0" smtClean="0"/>
              <a:t>What’s the total size of each address space (virtual and physical)?</a:t>
            </a:r>
          </a:p>
          <a:p>
            <a:pPr lvl="2"/>
            <a:r>
              <a:rPr lang="en-US" dirty="0" smtClean="0">
                <a:solidFill>
                  <a:srgbClr val="000000"/>
                </a:solidFill>
              </a:rPr>
              <a:t>Address space size = 2</a:t>
            </a:r>
            <a:r>
              <a:rPr lang="en-US" baseline="30000" dirty="0" smtClean="0">
                <a:solidFill>
                  <a:srgbClr val="000000"/>
                </a:solidFill>
              </a:rPr>
              <a:t>address</a:t>
            </a:r>
            <a:r>
              <a:rPr lang="en-US" dirty="0">
                <a:solidFill>
                  <a:srgbClr val="000000"/>
                </a:solidFill>
              </a:rPr>
              <a:t> </a:t>
            </a:r>
            <a:r>
              <a:rPr lang="en-US" baseline="30000" dirty="0" smtClean="0">
                <a:solidFill>
                  <a:srgbClr val="000000"/>
                </a:solidFill>
              </a:rPr>
              <a:t>size</a:t>
            </a:r>
          </a:p>
          <a:p>
            <a:pPr lvl="2"/>
            <a:r>
              <a:rPr lang="en-US" dirty="0" smtClean="0">
                <a:solidFill>
                  <a:srgbClr val="FF0000"/>
                </a:solidFill>
              </a:rPr>
              <a:t>Virtual address space = 2</a:t>
            </a:r>
            <a:r>
              <a:rPr lang="en-US" baseline="30000" dirty="0" smtClean="0">
                <a:solidFill>
                  <a:srgbClr val="FF0000"/>
                </a:solidFill>
              </a:rPr>
              <a:t>20</a:t>
            </a:r>
            <a:r>
              <a:rPr lang="en-US" dirty="0" smtClean="0">
                <a:solidFill>
                  <a:srgbClr val="FF0000"/>
                </a:solidFill>
              </a:rPr>
              <a:t> = 1 MB</a:t>
            </a:r>
          </a:p>
          <a:p>
            <a:pPr lvl="2"/>
            <a:r>
              <a:rPr lang="en-US" dirty="0" smtClean="0">
                <a:solidFill>
                  <a:srgbClr val="008000"/>
                </a:solidFill>
              </a:rPr>
              <a:t>Physical address space = 2</a:t>
            </a:r>
            <a:r>
              <a:rPr lang="en-US" baseline="30000" dirty="0" smtClean="0">
                <a:solidFill>
                  <a:srgbClr val="008000"/>
                </a:solidFill>
              </a:rPr>
              <a:t>18</a:t>
            </a:r>
            <a:r>
              <a:rPr lang="en-US" dirty="0" smtClean="0">
                <a:solidFill>
                  <a:srgbClr val="008000"/>
                </a:solidFill>
              </a:rPr>
              <a:t> </a:t>
            </a:r>
            <a:r>
              <a:rPr lang="en-US" smtClean="0">
                <a:solidFill>
                  <a:srgbClr val="008000"/>
                </a:solidFill>
              </a:rPr>
              <a:t>= 256 KB </a:t>
            </a:r>
            <a:endParaRPr lang="en-US" dirty="0">
              <a:solidFill>
                <a:srgbClr val="008000"/>
              </a:solidFill>
            </a:endParaRPr>
          </a:p>
          <a:p>
            <a:pPr lvl="2"/>
            <a:endParaRPr lang="en-US" dirty="0"/>
          </a:p>
        </p:txBody>
      </p:sp>
      <p:sp>
        <p:nvSpPr>
          <p:cNvPr id="4" name="Date Placeholder 3"/>
          <p:cNvSpPr>
            <a:spLocks noGrp="1"/>
          </p:cNvSpPr>
          <p:nvPr>
            <p:ph type="dt" sz="half" idx="10"/>
          </p:nvPr>
        </p:nvSpPr>
        <p:spPr/>
        <p:txBody>
          <a:bodyPr/>
          <a:lstStyle/>
          <a:p>
            <a:fld id="{F61D443C-2E3D-714E-B9F4-02544F91761B}"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37</a:t>
            </a:fld>
            <a:endParaRPr lang="en-US"/>
          </a:p>
        </p:txBody>
      </p:sp>
    </p:spTree>
    <p:extLst>
      <p:ext uri="{BB962C8B-B14F-4D97-AF65-F5344CB8AC3E}">
        <p14:creationId xmlns:p14="http://schemas.microsoft.com/office/powerpoint/2010/main" val="69152520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issues</a:t>
            </a:r>
            <a:endParaRPr lang="en-US" dirty="0"/>
          </a:p>
        </p:txBody>
      </p:sp>
      <p:sp>
        <p:nvSpPr>
          <p:cNvPr id="3" name="Content Placeholder 2"/>
          <p:cNvSpPr>
            <a:spLocks noGrp="1"/>
          </p:cNvSpPr>
          <p:nvPr>
            <p:ph idx="1"/>
          </p:nvPr>
        </p:nvSpPr>
        <p:spPr/>
        <p:txBody>
          <a:bodyPr/>
          <a:lstStyle/>
          <a:p>
            <a:r>
              <a:rPr lang="en-US" dirty="0" smtClean="0"/>
              <a:t>What’s biggest issue with large virtual address space?</a:t>
            </a:r>
          </a:p>
          <a:p>
            <a:pPr lvl="1"/>
            <a:r>
              <a:rPr lang="en-US" dirty="0" smtClean="0"/>
              <a:t>Size of page table </a:t>
            </a:r>
            <a:r>
              <a:rPr lang="en-US" dirty="0" smtClean="0">
                <a:sym typeface="Wingdings"/>
              </a:rPr>
              <a:t> space in memory, speed of translation</a:t>
            </a:r>
          </a:p>
          <a:p>
            <a:r>
              <a:rPr lang="en-US" dirty="0" smtClean="0">
                <a:sym typeface="Wingdings"/>
              </a:rPr>
              <a:t>How do we determine page to evict if physical address space is full?</a:t>
            </a:r>
            <a:endParaRPr lang="en-US" dirty="0"/>
          </a:p>
        </p:txBody>
      </p:sp>
      <p:sp>
        <p:nvSpPr>
          <p:cNvPr id="4" name="Date Placeholder 3"/>
          <p:cNvSpPr>
            <a:spLocks noGrp="1"/>
          </p:cNvSpPr>
          <p:nvPr>
            <p:ph type="dt" sz="half" idx="10"/>
          </p:nvPr>
        </p:nvSpPr>
        <p:spPr/>
        <p:txBody>
          <a:bodyPr/>
          <a:lstStyle/>
          <a:p>
            <a:fld id="{AF28FC32-30F9-8048-9CC6-556BE897A12D}"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38</a:t>
            </a:fld>
            <a:endParaRPr lang="en-US"/>
          </a:p>
        </p:txBody>
      </p:sp>
    </p:spTree>
    <p:extLst>
      <p:ext uri="{BB962C8B-B14F-4D97-AF65-F5344CB8AC3E}">
        <p14:creationId xmlns:p14="http://schemas.microsoft.com/office/powerpoint/2010/main" val="339899190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Final notes</a:t>
            </a:r>
            <a:endParaRPr lang="en-US"/>
          </a:p>
        </p:txBody>
      </p:sp>
      <p:sp>
        <p:nvSpPr>
          <p:cNvPr id="25603" name="Content Placeholder 2"/>
          <p:cNvSpPr>
            <a:spLocks noGrp="1"/>
          </p:cNvSpPr>
          <p:nvPr>
            <p:ph idx="1"/>
          </p:nvPr>
        </p:nvSpPr>
        <p:spPr/>
        <p:txBody>
          <a:bodyPr>
            <a:normAutofit/>
          </a:bodyPr>
          <a:lstStyle/>
          <a:p>
            <a:r>
              <a:rPr lang="en-US" dirty="0" smtClean="0"/>
              <a:t>Next </a:t>
            </a:r>
            <a:r>
              <a:rPr lang="en-US" dirty="0" smtClean="0"/>
              <a:t>time</a:t>
            </a:r>
          </a:p>
          <a:p>
            <a:pPr lvl="1"/>
            <a:r>
              <a:rPr lang="en-US" dirty="0" smtClean="0"/>
              <a:t>More on memory management</a:t>
            </a:r>
          </a:p>
          <a:p>
            <a:pPr lvl="1"/>
            <a:r>
              <a:rPr lang="en-US" dirty="0" smtClean="0"/>
              <a:t>Exam </a:t>
            </a:r>
            <a:r>
              <a:rPr lang="en-US" smtClean="0"/>
              <a:t>2 Preview</a:t>
            </a:r>
            <a:endParaRPr lang="en-US" dirty="0" smtClean="0"/>
          </a:p>
          <a:p>
            <a:pPr marL="0" indent="0">
              <a:buNone/>
            </a:pPr>
            <a:endParaRPr lang="en-US" dirty="0" smtClean="0"/>
          </a:p>
          <a:p>
            <a:r>
              <a:rPr lang="en-US" dirty="0" smtClean="0"/>
              <a:t>Reminders:</a:t>
            </a:r>
          </a:p>
          <a:p>
            <a:pPr lvl="1"/>
            <a:r>
              <a:rPr lang="en-US" dirty="0"/>
              <a:t>Program 2 due 3/</a:t>
            </a:r>
            <a:r>
              <a:rPr lang="en-US" dirty="0" smtClean="0"/>
              <a:t>21</a:t>
            </a:r>
          </a:p>
          <a:p>
            <a:pPr lvl="1"/>
            <a:r>
              <a:rPr lang="en-US" dirty="0"/>
              <a:t>Program 3 to be posted; due </a:t>
            </a:r>
            <a:r>
              <a:rPr lang="en-US" dirty="0" smtClean="0"/>
              <a:t>TBD</a:t>
            </a:r>
            <a:endParaRPr lang="en-US" dirty="0"/>
          </a:p>
          <a:p>
            <a:pPr lvl="1"/>
            <a:r>
              <a:rPr lang="en-US" dirty="0"/>
              <a:t>Exam 2: Wednesday, 3/28 in class</a:t>
            </a:r>
          </a:p>
          <a:p>
            <a:pPr lvl="2"/>
            <a:r>
              <a:rPr lang="en-US" dirty="0"/>
              <a:t>Will cover everything after Exam 1</a:t>
            </a:r>
          </a:p>
          <a:p>
            <a:pPr lvl="1"/>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92F4F31E-1A91-E74A-B46A-8E1765752DC1}" type="datetime1">
              <a:rPr lang="en-US" smtClean="0"/>
              <a:t>3/20/18</a:t>
            </a:fld>
            <a:endParaRPr lang="en-US"/>
          </a:p>
        </p:txBody>
      </p:sp>
      <p:sp>
        <p:nvSpPr>
          <p:cNvPr id="5" name="Footer Placeholder 4"/>
          <p:cNvSpPr>
            <a:spLocks noGrp="1"/>
          </p:cNvSpPr>
          <p:nvPr>
            <p:ph type="ftr" sz="quarter" idx="11"/>
          </p:nvPr>
        </p:nvSpPr>
        <p:spPr/>
        <p:txBody>
          <a:bodyPr/>
          <a:lstStyle/>
          <a:p>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54581FB-8797-014C-8491-7A0C59EBED1B}" type="slidenum">
              <a:rPr lang="en-US" smtClean="0"/>
              <a:pPr/>
              <a:t>39</a:t>
            </a:fld>
            <a:endParaRPr lang="en-US"/>
          </a:p>
        </p:txBody>
      </p:sp>
    </p:spTree>
    <p:extLst>
      <p:ext uri="{BB962C8B-B14F-4D97-AF65-F5344CB8AC3E}">
        <p14:creationId xmlns:p14="http://schemas.microsoft.com/office/powerpoint/2010/main" val="38262285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space-related abstractions</a:t>
            </a:r>
            <a:endParaRPr lang="en-US" dirty="0"/>
          </a:p>
        </p:txBody>
      </p:sp>
      <p:sp>
        <p:nvSpPr>
          <p:cNvPr id="3" name="Content Placeholder 2"/>
          <p:cNvSpPr>
            <a:spLocks noGrp="1"/>
          </p:cNvSpPr>
          <p:nvPr>
            <p:ph idx="1"/>
          </p:nvPr>
        </p:nvSpPr>
        <p:spPr/>
        <p:txBody>
          <a:bodyPr/>
          <a:lstStyle/>
          <a:p>
            <a:r>
              <a:rPr lang="en-US" dirty="0">
                <a:solidFill>
                  <a:srgbClr val="0000FF"/>
                </a:solidFill>
              </a:rPr>
              <a:t>Address independence</a:t>
            </a:r>
            <a:r>
              <a:rPr lang="en-US" dirty="0"/>
              <a:t>: same numeric address used in multiple processes, kept logically </a:t>
            </a:r>
            <a:r>
              <a:rPr lang="en-US" dirty="0" smtClean="0"/>
              <a:t>distinct</a:t>
            </a:r>
          </a:p>
          <a:p>
            <a:pPr lvl="1"/>
            <a:r>
              <a:rPr lang="en-US" dirty="0" smtClean="0"/>
              <a:t>Most easily handled with </a:t>
            </a:r>
            <a:r>
              <a:rPr lang="en-US" dirty="0" err="1" smtClean="0">
                <a:solidFill>
                  <a:srgbClr val="0000FF"/>
                </a:solidFill>
              </a:rPr>
              <a:t>relocatable</a:t>
            </a:r>
            <a:r>
              <a:rPr lang="en-US" dirty="0" smtClean="0">
                <a:solidFill>
                  <a:srgbClr val="0000FF"/>
                </a:solidFill>
              </a:rPr>
              <a:t> code</a:t>
            </a:r>
            <a:endParaRPr lang="en-US" dirty="0"/>
          </a:p>
          <a:p>
            <a:r>
              <a:rPr lang="en-US" dirty="0">
                <a:solidFill>
                  <a:srgbClr val="0000FF"/>
                </a:solidFill>
              </a:rPr>
              <a:t>Protection</a:t>
            </a:r>
            <a:r>
              <a:rPr lang="en-US" dirty="0"/>
              <a:t>: one process can’t access another’s address space unless explicitly given access</a:t>
            </a:r>
          </a:p>
          <a:p>
            <a:r>
              <a:rPr lang="en-US" dirty="0">
                <a:solidFill>
                  <a:srgbClr val="0000FF"/>
                </a:solidFill>
              </a:rPr>
              <a:t>Virtual memory</a:t>
            </a:r>
            <a:r>
              <a:rPr lang="en-US" dirty="0"/>
              <a:t>: address space larger than physical memory </a:t>
            </a:r>
          </a:p>
          <a:p>
            <a:endParaRPr lang="en-US" dirty="0"/>
          </a:p>
        </p:txBody>
      </p:sp>
      <p:sp>
        <p:nvSpPr>
          <p:cNvPr id="4" name="Date Placeholder 3"/>
          <p:cNvSpPr>
            <a:spLocks noGrp="1"/>
          </p:cNvSpPr>
          <p:nvPr>
            <p:ph type="dt" sz="half" idx="10"/>
          </p:nvPr>
        </p:nvSpPr>
        <p:spPr/>
        <p:txBody>
          <a:bodyPr/>
          <a:lstStyle/>
          <a:p>
            <a:fld id="{6401C440-A876-9B44-B3B6-121EA5C35D3A}"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4</a:t>
            </a:fld>
            <a:endParaRPr lang="en-US"/>
          </a:p>
        </p:txBody>
      </p:sp>
    </p:spTree>
    <p:extLst>
      <p:ext uri="{BB962C8B-B14F-4D97-AF65-F5344CB8AC3E}">
        <p14:creationId xmlns:p14="http://schemas.microsoft.com/office/powerpoint/2010/main" val="8419662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These slides are adapted from the following sources:</a:t>
            </a:r>
          </a:p>
          <a:p>
            <a:pPr lvl="1"/>
            <a:r>
              <a:rPr lang="en-US" dirty="0" err="1" smtClean="0"/>
              <a:t>Silberschatz</a:t>
            </a:r>
            <a:r>
              <a:rPr lang="en-US" dirty="0" smtClean="0"/>
              <a:t>, Galvin, &amp; Gagne, </a:t>
            </a:r>
            <a:r>
              <a:rPr lang="en-US" i="1" dirty="0" smtClean="0"/>
              <a:t>Operating Systems Concepts</a:t>
            </a:r>
            <a:r>
              <a:rPr lang="en-US" dirty="0" smtClean="0"/>
              <a:t>, 9</a:t>
            </a:r>
            <a:r>
              <a:rPr lang="en-US" baseline="30000" dirty="0" smtClean="0"/>
              <a:t>th</a:t>
            </a:r>
            <a:r>
              <a:rPr lang="en-US" dirty="0" smtClean="0"/>
              <a:t> edition</a:t>
            </a:r>
          </a:p>
          <a:p>
            <a:pPr lvl="1"/>
            <a:r>
              <a:rPr lang="en-US" dirty="0" smtClean="0"/>
              <a:t>Anderson &amp; </a:t>
            </a:r>
            <a:r>
              <a:rPr lang="en-US" dirty="0" err="1" smtClean="0"/>
              <a:t>Dahlin</a:t>
            </a:r>
            <a:r>
              <a:rPr lang="en-US" dirty="0" smtClean="0"/>
              <a:t>, </a:t>
            </a:r>
            <a:r>
              <a:rPr lang="en-US" i="1" dirty="0" smtClean="0"/>
              <a:t>Operating Systems: Principles and Practice</a:t>
            </a:r>
            <a:r>
              <a:rPr lang="en-US" dirty="0" smtClean="0"/>
              <a:t>, 2</a:t>
            </a:r>
            <a:r>
              <a:rPr lang="en-US" baseline="30000" dirty="0" smtClean="0"/>
              <a:t>nd</a:t>
            </a:r>
            <a:r>
              <a:rPr lang="en-US" dirty="0" smtClean="0"/>
              <a:t> edition</a:t>
            </a:r>
          </a:p>
          <a:p>
            <a:pPr lvl="1"/>
            <a:r>
              <a:rPr lang="en-US" dirty="0" smtClean="0"/>
              <a:t>Chen &amp; </a:t>
            </a:r>
            <a:r>
              <a:rPr lang="en-US" dirty="0" err="1" smtClean="0"/>
              <a:t>Madhyastha</a:t>
            </a:r>
            <a:r>
              <a:rPr lang="en-US" dirty="0" smtClean="0"/>
              <a:t>, EECS 482 lecture notes, University of Michigan, Fall 2016</a:t>
            </a:r>
            <a:endParaRPr lang="en-US" dirty="0"/>
          </a:p>
        </p:txBody>
      </p:sp>
      <p:sp>
        <p:nvSpPr>
          <p:cNvPr id="4" name="Date Placeholder 3"/>
          <p:cNvSpPr>
            <a:spLocks noGrp="1"/>
          </p:cNvSpPr>
          <p:nvPr>
            <p:ph type="dt" sz="half" idx="10"/>
          </p:nvPr>
        </p:nvSpPr>
        <p:spPr/>
        <p:txBody>
          <a:bodyPr/>
          <a:lstStyle/>
          <a:p>
            <a:fld id="{169ADD85-094B-1443-A30A-A1194913DEEF}"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40</a:t>
            </a:fld>
            <a:endParaRPr lang="en-US"/>
          </a:p>
        </p:txBody>
      </p:sp>
    </p:spTree>
    <p:extLst>
      <p:ext uri="{BB962C8B-B14F-4D97-AF65-F5344CB8AC3E}">
        <p14:creationId xmlns:p14="http://schemas.microsoft.com/office/powerpoint/2010/main" val="39117301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Address Binding</a:t>
            </a:r>
            <a:endParaRPr lang="en-US" dirty="0"/>
          </a:p>
        </p:txBody>
      </p:sp>
      <p:sp>
        <p:nvSpPr>
          <p:cNvPr id="9219" name="Content Placeholder 2"/>
          <p:cNvSpPr>
            <a:spLocks noGrp="1"/>
          </p:cNvSpPr>
          <p:nvPr>
            <p:ph idx="1"/>
          </p:nvPr>
        </p:nvSpPr>
        <p:spPr/>
        <p:txBody>
          <a:bodyPr>
            <a:normAutofit/>
          </a:bodyPr>
          <a:lstStyle/>
          <a:p>
            <a:r>
              <a:rPr lang="en-US" dirty="0" smtClean="0"/>
              <a:t>Addresses represented in different ways at different stages of a program’</a:t>
            </a:r>
            <a:r>
              <a:rPr lang="en-US" altLang="ja-JP" dirty="0" smtClean="0"/>
              <a:t>s life</a:t>
            </a:r>
          </a:p>
          <a:p>
            <a:pPr lvl="1"/>
            <a:r>
              <a:rPr lang="en-US" dirty="0" smtClean="0"/>
              <a:t>Source code addresses usually symbolic</a:t>
            </a:r>
          </a:p>
          <a:p>
            <a:pPr lvl="1"/>
            <a:r>
              <a:rPr lang="en-US" dirty="0" smtClean="0"/>
              <a:t>Compiled code addresses bind to </a:t>
            </a:r>
            <a:r>
              <a:rPr lang="en-US" dirty="0" err="1" smtClean="0">
                <a:solidFill>
                  <a:srgbClr val="0000FF"/>
                </a:solidFill>
              </a:rPr>
              <a:t>relocatable</a:t>
            </a:r>
            <a:r>
              <a:rPr lang="en-US" dirty="0" smtClean="0">
                <a:solidFill>
                  <a:srgbClr val="0000FF"/>
                </a:solidFill>
              </a:rPr>
              <a:t> </a:t>
            </a:r>
            <a:r>
              <a:rPr lang="en-US" dirty="0" smtClean="0"/>
              <a:t>addresses</a:t>
            </a:r>
          </a:p>
          <a:p>
            <a:pPr lvl="2"/>
            <a:r>
              <a:rPr lang="en-US" dirty="0" smtClean="0"/>
              <a:t>i.e. </a:t>
            </a:r>
            <a:r>
              <a:rPr lang="ja-JP" altLang="en-US" dirty="0" smtClean="0"/>
              <a:t>“</a:t>
            </a:r>
            <a:r>
              <a:rPr lang="en-US" altLang="ja-JP" dirty="0" smtClean="0"/>
              <a:t>14 bytes from beginning of this module</a:t>
            </a:r>
            <a:r>
              <a:rPr lang="ja-JP" altLang="en-US" dirty="0" smtClean="0"/>
              <a:t>”</a:t>
            </a:r>
            <a:endParaRPr lang="en-US" altLang="ja-JP" dirty="0" smtClean="0"/>
          </a:p>
          <a:p>
            <a:pPr lvl="1"/>
            <a:r>
              <a:rPr lang="en-US" dirty="0" smtClean="0"/>
              <a:t>Linker or loader will bind </a:t>
            </a:r>
            <a:r>
              <a:rPr lang="en-US" dirty="0" err="1" smtClean="0"/>
              <a:t>relocatable</a:t>
            </a:r>
            <a:r>
              <a:rPr lang="en-US" dirty="0" smtClean="0"/>
              <a:t> addresses to absolute addresses</a:t>
            </a:r>
          </a:p>
          <a:p>
            <a:pPr lvl="2"/>
            <a:r>
              <a:rPr lang="en-US" dirty="0" smtClean="0"/>
              <a:t>i.e. 74014</a:t>
            </a:r>
          </a:p>
          <a:p>
            <a:pPr lvl="1"/>
            <a:r>
              <a:rPr lang="en-US" dirty="0" smtClean="0"/>
              <a:t>Each binding maps one address space to another</a:t>
            </a:r>
          </a:p>
          <a:p>
            <a:endParaRPr lang="en-US" dirty="0" smtClean="0"/>
          </a:p>
          <a:p>
            <a:pPr lvl="1"/>
            <a:endParaRPr lang="en-US" dirty="0"/>
          </a:p>
        </p:txBody>
      </p:sp>
      <p:sp>
        <p:nvSpPr>
          <p:cNvPr id="4" name="Date Placeholder 3"/>
          <p:cNvSpPr>
            <a:spLocks noGrp="1"/>
          </p:cNvSpPr>
          <p:nvPr>
            <p:ph type="dt" sz="half" idx="10"/>
          </p:nvPr>
        </p:nvSpPr>
        <p:spPr/>
        <p:txBody>
          <a:bodyPr/>
          <a:lstStyle/>
          <a:p>
            <a:fld id="{202EA8FB-24CA-BD43-BE27-6DFFB8E1468C}"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5</a:t>
            </a:fld>
            <a:endParaRPr lang="en-US"/>
          </a:p>
        </p:txBody>
      </p:sp>
    </p:spTree>
    <p:extLst>
      <p:ext uri="{BB962C8B-B14F-4D97-AF65-F5344CB8AC3E}">
        <p14:creationId xmlns:p14="http://schemas.microsoft.com/office/powerpoint/2010/main" val="9387152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Address Binding (continued)</a:t>
            </a:r>
            <a:endParaRPr lang="en-US" dirty="0"/>
          </a:p>
        </p:txBody>
      </p:sp>
      <p:sp>
        <p:nvSpPr>
          <p:cNvPr id="10243" name="Rectangle 3"/>
          <p:cNvSpPr>
            <a:spLocks noGrp="1" noChangeArrowheads="1"/>
          </p:cNvSpPr>
          <p:nvPr>
            <p:ph idx="1"/>
          </p:nvPr>
        </p:nvSpPr>
        <p:spPr/>
        <p:txBody>
          <a:bodyPr>
            <a:normAutofit fontScale="85000" lnSpcReduction="10000"/>
          </a:bodyPr>
          <a:lstStyle/>
          <a:p>
            <a:r>
              <a:rPr lang="en-US" dirty="0" smtClean="0"/>
              <a:t>Binding of instructions/data to memory addresses happens at 3 different stages</a:t>
            </a:r>
          </a:p>
          <a:p>
            <a:pPr lvl="1"/>
            <a:r>
              <a:rPr lang="en-US" dirty="0" smtClean="0">
                <a:solidFill>
                  <a:srgbClr val="0000FF"/>
                </a:solidFill>
              </a:rPr>
              <a:t>Compile time</a:t>
            </a:r>
            <a:r>
              <a:rPr lang="en-US" dirty="0" smtClean="0"/>
              <a:t>: If exact memory location known, absolute code can be generated</a:t>
            </a:r>
          </a:p>
          <a:p>
            <a:pPr lvl="2"/>
            <a:r>
              <a:rPr lang="en-US" dirty="0" smtClean="0"/>
              <a:t>Must recompile code if starting location changes</a:t>
            </a:r>
          </a:p>
          <a:p>
            <a:pPr lvl="1"/>
            <a:r>
              <a:rPr lang="en-US" dirty="0" smtClean="0">
                <a:solidFill>
                  <a:srgbClr val="0000FF"/>
                </a:solidFill>
              </a:rPr>
              <a:t>Load time</a:t>
            </a:r>
            <a:r>
              <a:rPr lang="en-US" dirty="0" smtClean="0"/>
              <a:t>: Must generate </a:t>
            </a:r>
            <a:r>
              <a:rPr lang="en-US" dirty="0" err="1" smtClean="0"/>
              <a:t>relocatable</a:t>
            </a:r>
            <a:r>
              <a:rPr lang="en-US" dirty="0" smtClean="0"/>
              <a:t> code if memory location is not known at compile time</a:t>
            </a:r>
          </a:p>
          <a:p>
            <a:pPr lvl="1"/>
            <a:r>
              <a:rPr lang="en-US" dirty="0" smtClean="0">
                <a:solidFill>
                  <a:srgbClr val="0000FF"/>
                </a:solidFill>
              </a:rPr>
              <a:t>Execution time</a:t>
            </a:r>
            <a:r>
              <a:rPr lang="en-US" dirty="0" smtClean="0"/>
              <a:t>: Binding delayed until run time if the process can be moved during its execution from one memory segment to another</a:t>
            </a:r>
          </a:p>
          <a:p>
            <a:r>
              <a:rPr lang="en-US" dirty="0" smtClean="0"/>
              <a:t>Execution time binding most common in </a:t>
            </a:r>
            <a:r>
              <a:rPr lang="en-US" dirty="0" err="1" smtClean="0"/>
              <a:t>multiprogrammed</a:t>
            </a:r>
            <a:r>
              <a:rPr lang="en-US" dirty="0" smtClean="0"/>
              <a:t> systems</a:t>
            </a:r>
          </a:p>
          <a:p>
            <a:pPr lvl="1"/>
            <a:r>
              <a:rPr lang="en-US" dirty="0" smtClean="0"/>
              <a:t>Requires OS (&amp; HW) support for </a:t>
            </a:r>
            <a:r>
              <a:rPr lang="en-US" dirty="0" smtClean="0">
                <a:solidFill>
                  <a:srgbClr val="0000FF"/>
                </a:solidFill>
              </a:rPr>
              <a:t>address translation</a:t>
            </a:r>
          </a:p>
          <a:p>
            <a:pPr lvl="1"/>
            <a:r>
              <a:rPr lang="en-US" dirty="0" smtClean="0"/>
              <a:t>Only scheme in which logical, physical addresses differ</a:t>
            </a:r>
          </a:p>
        </p:txBody>
      </p:sp>
      <p:sp>
        <p:nvSpPr>
          <p:cNvPr id="4" name="Date Placeholder 3"/>
          <p:cNvSpPr>
            <a:spLocks noGrp="1"/>
          </p:cNvSpPr>
          <p:nvPr>
            <p:ph type="dt" sz="half" idx="10"/>
          </p:nvPr>
        </p:nvSpPr>
        <p:spPr/>
        <p:txBody>
          <a:bodyPr/>
          <a:lstStyle/>
          <a:p>
            <a:fld id="{A73DA801-85BB-2E48-B79D-A27E8C788EEB}"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6</a:t>
            </a:fld>
            <a:endParaRPr lang="en-US"/>
          </a:p>
        </p:txBody>
      </p:sp>
    </p:spTree>
    <p:extLst>
      <p:ext uri="{BB962C8B-B14F-4D97-AF65-F5344CB8AC3E}">
        <p14:creationId xmlns:p14="http://schemas.microsoft.com/office/powerpoint/2010/main" val="11847643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a:t>
            </a:r>
            <a:r>
              <a:rPr lang="en-US" dirty="0" smtClean="0"/>
              <a:t>-programmed systems</a:t>
            </a:r>
            <a:endParaRPr lang="en-US" dirty="0"/>
          </a:p>
        </p:txBody>
      </p:sp>
      <p:sp>
        <p:nvSpPr>
          <p:cNvPr id="3" name="Content Placeholder 2"/>
          <p:cNvSpPr>
            <a:spLocks noGrp="1"/>
          </p:cNvSpPr>
          <p:nvPr>
            <p:ph sz="half" idx="1"/>
          </p:nvPr>
        </p:nvSpPr>
        <p:spPr/>
        <p:txBody>
          <a:bodyPr/>
          <a:lstStyle/>
          <a:p>
            <a:r>
              <a:rPr lang="en-US" dirty="0" smtClean="0"/>
              <a:t>1 process occupies memory at a time</a:t>
            </a:r>
          </a:p>
          <a:p>
            <a:r>
              <a:rPr lang="en-US" dirty="0" smtClean="0"/>
              <a:t>Always loaded to same memory location</a:t>
            </a:r>
          </a:p>
          <a:p>
            <a:r>
              <a:rPr lang="en-US" dirty="0" smtClean="0"/>
              <a:t>Space saved for OS</a:t>
            </a:r>
          </a:p>
          <a:p>
            <a:r>
              <a:rPr lang="en-US" dirty="0" smtClean="0"/>
              <a:t>Problems?</a:t>
            </a:r>
          </a:p>
          <a:p>
            <a:pPr lvl="1"/>
            <a:r>
              <a:rPr lang="en-US" dirty="0" smtClean="0"/>
              <a:t>Long context switch</a:t>
            </a:r>
          </a:p>
          <a:p>
            <a:pPr lvl="1"/>
            <a:r>
              <a:rPr lang="en-US" dirty="0" smtClean="0"/>
              <a:t>Inflexibility</a:t>
            </a:r>
          </a:p>
          <a:p>
            <a:pPr lvl="2"/>
            <a:r>
              <a:rPr lang="en-US" dirty="0" smtClean="0"/>
              <a:t>Wasted space</a:t>
            </a:r>
          </a:p>
          <a:p>
            <a:pPr lvl="2"/>
            <a:r>
              <a:rPr lang="en-US" dirty="0" smtClean="0"/>
              <a:t>Not enough space</a:t>
            </a:r>
          </a:p>
        </p:txBody>
      </p:sp>
      <p:pic>
        <p:nvPicPr>
          <p:cNvPr id="8" name="Content Placeholder 7"/>
          <p:cNvPicPr>
            <a:picLocks noGrp="1" noChangeAspect="1"/>
          </p:cNvPicPr>
          <p:nvPr>
            <p:ph sz="half" idx="2"/>
          </p:nvPr>
        </p:nvPicPr>
        <p:blipFill>
          <a:blip r:embed="rId2"/>
          <a:srcRect t="-32605" b="-32605"/>
          <a:stretch>
            <a:fillRect/>
          </a:stretch>
        </p:blipFill>
        <p:spPr/>
      </p:pic>
      <p:sp>
        <p:nvSpPr>
          <p:cNvPr id="4" name="Date Placeholder 3"/>
          <p:cNvSpPr>
            <a:spLocks noGrp="1"/>
          </p:cNvSpPr>
          <p:nvPr>
            <p:ph type="dt" sz="half" idx="10"/>
          </p:nvPr>
        </p:nvSpPr>
        <p:spPr/>
        <p:txBody>
          <a:bodyPr/>
          <a:lstStyle/>
          <a:p>
            <a:fld id="{E301B8B0-9B90-B445-9423-97CB9D61B83F}"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7</a:t>
            </a:fld>
            <a:endParaRPr lang="en-US"/>
          </a:p>
        </p:txBody>
      </p:sp>
    </p:spTree>
    <p:extLst>
      <p:ext uri="{BB962C8B-B14F-4D97-AF65-F5344CB8AC3E}">
        <p14:creationId xmlns:p14="http://schemas.microsoft.com/office/powerpoint/2010/main" val="1421651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Multiprogrammed</a:t>
            </a:r>
            <a:r>
              <a:rPr lang="en-US" dirty="0" smtClean="0"/>
              <a:t> systems</a:t>
            </a:r>
            <a:endParaRPr lang="en-US" dirty="0"/>
          </a:p>
        </p:txBody>
      </p:sp>
      <p:sp>
        <p:nvSpPr>
          <p:cNvPr id="8" name="Content Placeholder 7"/>
          <p:cNvSpPr>
            <a:spLocks noGrp="1"/>
          </p:cNvSpPr>
          <p:nvPr>
            <p:ph idx="1"/>
          </p:nvPr>
        </p:nvSpPr>
        <p:spPr/>
        <p:txBody>
          <a:bodyPr>
            <a:normAutofit lnSpcReduction="10000"/>
          </a:bodyPr>
          <a:lstStyle/>
          <a:p>
            <a:r>
              <a:rPr lang="en-US" dirty="0" smtClean="0"/>
              <a:t>Multiprogramming: &gt;1 process in memory at once</a:t>
            </a:r>
          </a:p>
          <a:p>
            <a:pPr lvl="1"/>
            <a:r>
              <a:rPr lang="en-US" dirty="0" smtClean="0"/>
              <a:t>Requires address translation</a:t>
            </a:r>
          </a:p>
          <a:p>
            <a:pPr lvl="1"/>
            <a:r>
              <a:rPr lang="en-US" dirty="0" smtClean="0"/>
              <a:t>Support for protection in translation mechanism</a:t>
            </a:r>
          </a:p>
          <a:p>
            <a:r>
              <a:rPr lang="en-US" dirty="0" smtClean="0"/>
              <a:t>Forms of address translation</a:t>
            </a:r>
          </a:p>
          <a:p>
            <a:pPr lvl="1"/>
            <a:r>
              <a:rPr lang="en-US" dirty="0" smtClean="0"/>
              <a:t>Static address translation: translate addresses before execution (compile time, load time)</a:t>
            </a:r>
          </a:p>
          <a:p>
            <a:pPr lvl="2"/>
            <a:r>
              <a:rPr lang="en-US" dirty="0" smtClean="0"/>
              <a:t>Can provide address independence; protection, virtual memory more difficult (VM almost impossible)</a:t>
            </a:r>
          </a:p>
          <a:p>
            <a:pPr lvl="1"/>
            <a:r>
              <a:rPr lang="en-US" dirty="0" smtClean="0"/>
              <a:t>Dynamic address translation: translate addresses during execution</a:t>
            </a:r>
          </a:p>
          <a:p>
            <a:pPr lvl="2"/>
            <a:r>
              <a:rPr lang="en-US" dirty="0" smtClean="0"/>
              <a:t>Translation can change as process runs!</a:t>
            </a:r>
          </a:p>
          <a:p>
            <a:pPr marL="0" indent="0">
              <a:buNone/>
            </a:pPr>
            <a:endParaRPr lang="en-US" dirty="0"/>
          </a:p>
        </p:txBody>
      </p:sp>
      <p:sp>
        <p:nvSpPr>
          <p:cNvPr id="5" name="Date Placeholder 4"/>
          <p:cNvSpPr>
            <a:spLocks noGrp="1"/>
          </p:cNvSpPr>
          <p:nvPr>
            <p:ph type="dt" sz="half" idx="10"/>
          </p:nvPr>
        </p:nvSpPr>
        <p:spPr/>
        <p:txBody>
          <a:bodyPr/>
          <a:lstStyle/>
          <a:p>
            <a:fld id="{FED276EA-C86B-2F46-99C5-20D1A4C2F451}" type="datetime1">
              <a:rPr lang="en-US" smtClean="0"/>
              <a:t>3/20/18</a:t>
            </a:fld>
            <a:endParaRPr lang="en-US"/>
          </a:p>
        </p:txBody>
      </p:sp>
      <p:sp>
        <p:nvSpPr>
          <p:cNvPr id="6" name="Footer Placeholder 5"/>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7" name="Slide Number Placeholder 6"/>
          <p:cNvSpPr>
            <a:spLocks noGrp="1"/>
          </p:cNvSpPr>
          <p:nvPr>
            <p:ph type="sldNum" sz="quarter" idx="12"/>
          </p:nvPr>
        </p:nvSpPr>
        <p:spPr/>
        <p:txBody>
          <a:bodyPr/>
          <a:lstStyle/>
          <a:p>
            <a:fld id="{2B5766FD-8371-0D43-B157-ACE940524EBF}" type="slidenum">
              <a:rPr lang="en-US" smtClean="0"/>
              <a:pPr/>
              <a:t>8</a:t>
            </a:fld>
            <a:endParaRPr lang="en-US"/>
          </a:p>
        </p:txBody>
      </p:sp>
    </p:spTree>
    <p:extLst>
      <p:ext uri="{BB962C8B-B14F-4D97-AF65-F5344CB8AC3E}">
        <p14:creationId xmlns:p14="http://schemas.microsoft.com/office/powerpoint/2010/main" val="23787824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address translation</a:t>
            </a:r>
            <a:endParaRPr lang="en-US" dirty="0"/>
          </a:p>
        </p:txBody>
      </p:sp>
      <p:sp>
        <p:nvSpPr>
          <p:cNvPr id="3" name="Content Placeholder 2"/>
          <p:cNvSpPr>
            <a:spLocks noGrp="1"/>
          </p:cNvSpPr>
          <p:nvPr>
            <p:ph idx="1"/>
          </p:nvPr>
        </p:nvSpPr>
        <p:spPr/>
        <p:txBody>
          <a:bodyPr>
            <a:normAutofit fontScale="92500"/>
          </a:bodyPr>
          <a:lstStyle/>
          <a:p>
            <a:r>
              <a:rPr lang="en-US" dirty="0" smtClean="0"/>
              <a:t>Translate </a:t>
            </a:r>
            <a:r>
              <a:rPr lang="en-US" u="sng" dirty="0" smtClean="0"/>
              <a:t>every</a:t>
            </a:r>
            <a:r>
              <a:rPr lang="en-US" dirty="0" smtClean="0"/>
              <a:t> memory reference</a:t>
            </a:r>
          </a:p>
          <a:p>
            <a:pPr lvl="1"/>
            <a:r>
              <a:rPr lang="en-US" dirty="0" smtClean="0"/>
              <a:t>Process uses </a:t>
            </a:r>
            <a:r>
              <a:rPr lang="en-US" dirty="0" smtClean="0">
                <a:solidFill>
                  <a:srgbClr val="0000FF"/>
                </a:solidFill>
              </a:rPr>
              <a:t>virtual addresses</a:t>
            </a:r>
          </a:p>
          <a:p>
            <a:pPr lvl="1"/>
            <a:r>
              <a:rPr lang="en-US" dirty="0" smtClean="0"/>
              <a:t>Hardware uses </a:t>
            </a:r>
            <a:r>
              <a:rPr lang="en-US" dirty="0" smtClean="0">
                <a:solidFill>
                  <a:srgbClr val="0000FF"/>
                </a:solidFill>
              </a:rPr>
              <a:t>physical addresses</a:t>
            </a:r>
          </a:p>
          <a:p>
            <a:r>
              <a:rPr lang="en-US" dirty="0" smtClean="0"/>
              <a:t>Translation enforces protection</a:t>
            </a:r>
          </a:p>
          <a:p>
            <a:pPr lvl="1"/>
            <a:r>
              <a:rPr lang="en-US" dirty="0" smtClean="0"/>
              <a:t>One process can’t access another’s address space unless allowed</a:t>
            </a:r>
          </a:p>
          <a:p>
            <a:r>
              <a:rPr lang="en-US" dirty="0" smtClean="0"/>
              <a:t>Translation enables virtual memory</a:t>
            </a:r>
          </a:p>
          <a:p>
            <a:pPr lvl="1"/>
            <a:r>
              <a:rPr lang="en-US" dirty="0" smtClean="0"/>
              <a:t>Virtual address only in physical memory when necessary</a:t>
            </a:r>
          </a:p>
          <a:p>
            <a:pPr lvl="1"/>
            <a:r>
              <a:rPr lang="en-US" dirty="0" smtClean="0"/>
              <a:t>Can change translations on the fly--physical memory addresses assigned when blocks brought in from disk</a:t>
            </a:r>
            <a:endParaRPr lang="en-US" dirty="0"/>
          </a:p>
        </p:txBody>
      </p:sp>
      <p:sp>
        <p:nvSpPr>
          <p:cNvPr id="4" name="Date Placeholder 3"/>
          <p:cNvSpPr>
            <a:spLocks noGrp="1"/>
          </p:cNvSpPr>
          <p:nvPr>
            <p:ph type="dt" sz="half" idx="10"/>
          </p:nvPr>
        </p:nvSpPr>
        <p:spPr/>
        <p:txBody>
          <a:bodyPr/>
          <a:lstStyle/>
          <a:p>
            <a:fld id="{B0C19BBE-9A14-6C41-96A5-6A9D6AF1A023}" type="datetime1">
              <a:rPr lang="en-US" smtClean="0"/>
              <a:t>3/20/18</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14</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9</a:t>
            </a:fld>
            <a:endParaRPr lang="en-US"/>
          </a:p>
        </p:txBody>
      </p:sp>
    </p:spTree>
    <p:extLst>
      <p:ext uri="{BB962C8B-B14F-4D97-AF65-F5344CB8AC3E}">
        <p14:creationId xmlns:p14="http://schemas.microsoft.com/office/powerpoint/2010/main" val="24957846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13307</TotalTime>
  <Words>2893</Words>
  <Application>Microsoft Macintosh PowerPoint</Application>
  <PresentationFormat>On-screen Show (4:3)</PresentationFormat>
  <Paragraphs>586</Paragraphs>
  <Slides>40</Slides>
  <Notes>11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Edge</vt:lpstr>
      <vt:lpstr>EECE.4810/EECE.5730 Operating Systems</vt:lpstr>
      <vt:lpstr>Lecture outline</vt:lpstr>
      <vt:lpstr>Memory management</vt:lpstr>
      <vt:lpstr>Address space-related abstractions</vt:lpstr>
      <vt:lpstr>Address Binding</vt:lpstr>
      <vt:lpstr>Address Binding (continued)</vt:lpstr>
      <vt:lpstr>Uni-programmed systems</vt:lpstr>
      <vt:lpstr>Multiprogrammed systems</vt:lpstr>
      <vt:lpstr>Dynamic address translation</vt:lpstr>
      <vt:lpstr>Address Translation Concept</vt:lpstr>
      <vt:lpstr>Forms of address translation</vt:lpstr>
      <vt:lpstr>Base and bounds</vt:lpstr>
      <vt:lpstr>Virtually Addressed Base and Bounds</vt:lpstr>
      <vt:lpstr>Base and bounds pros/cons</vt:lpstr>
      <vt:lpstr>Base and bounds pros/cons (continued)</vt:lpstr>
      <vt:lpstr>Base and bounds sharing</vt:lpstr>
      <vt:lpstr>Multiple-partition allocation </vt:lpstr>
      <vt:lpstr>Fragmentation</vt:lpstr>
      <vt:lpstr>Storage Allocation Problem</vt:lpstr>
      <vt:lpstr>Storage allocation example</vt:lpstr>
      <vt:lpstr>Example solution: first fit</vt:lpstr>
      <vt:lpstr>Example solution: best fit</vt:lpstr>
      <vt:lpstr>Example solution: worst fit</vt:lpstr>
      <vt:lpstr>Growing memory regions independently</vt:lpstr>
      <vt:lpstr>Segmentation</vt:lpstr>
      <vt:lpstr>Segmentation</vt:lpstr>
      <vt:lpstr>Segment table</vt:lpstr>
      <vt:lpstr>Segmentation</vt:lpstr>
      <vt:lpstr>Segmentation example</vt:lpstr>
      <vt:lpstr>Example solution</vt:lpstr>
      <vt:lpstr>Paged Translation</vt:lpstr>
      <vt:lpstr>Paged Translation (Abstract)</vt:lpstr>
      <vt:lpstr>PowerPoint Presentation</vt:lpstr>
      <vt:lpstr>Paging Questions</vt:lpstr>
      <vt:lpstr>Paging basics</vt:lpstr>
      <vt:lpstr>Paging examples</vt:lpstr>
      <vt:lpstr>Paging examples</vt:lpstr>
      <vt:lpstr>Paging issues</vt:lpstr>
      <vt:lpstr>Final notes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Application Programming</dc:title>
  <dc:creator>geigerm</dc:creator>
  <cp:lastModifiedBy>Michael Geiger</cp:lastModifiedBy>
  <cp:revision>3509</cp:revision>
  <dcterms:created xsi:type="dcterms:W3CDTF">2006-04-03T05:03:01Z</dcterms:created>
  <dcterms:modified xsi:type="dcterms:W3CDTF">2018-03-21T02:31:44Z</dcterms:modified>
</cp:coreProperties>
</file>