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565" r:id="rId4"/>
    <p:sldId id="566" r:id="rId5"/>
    <p:sldId id="567" r:id="rId6"/>
    <p:sldId id="556" r:id="rId7"/>
    <p:sldId id="557" r:id="rId8"/>
    <p:sldId id="562" r:id="rId9"/>
    <p:sldId id="563" r:id="rId10"/>
    <p:sldId id="564" r:id="rId11"/>
    <p:sldId id="555" r:id="rId12"/>
    <p:sldId id="546" r:id="rId13"/>
    <p:sldId id="568" r:id="rId14"/>
    <p:sldId id="385" r:id="rId15"/>
    <p:sldId id="547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12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C2E86A3-4BD8-ED40-9CA8-E59AEEA4F364}" type="slidenum">
              <a:rPr lang="en-US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4E25D7A-B8BB-A14B-BA60-87E8117D5E31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A06D09-CF90-EE45-BC0B-DBADF41B3352}" type="datetime1">
              <a:rPr lang="en-US" smtClean="0"/>
              <a:t>3/7/18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D220D-F8D5-B545-8A9A-72ED4E50FAC6}" type="datetime1">
              <a:rPr lang="en-US" smtClean="0"/>
              <a:t>3/7/18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2F160-0403-EF49-BF29-788C294C88FA}" type="datetime1">
              <a:rPr lang="en-US" smtClean="0"/>
              <a:t>3/7/18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4B42E-4457-B643-98D1-62567BAC0381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39F71C-0D0B-4A40-951A-99F38E975BC9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496C6-6EDF-584B-A0CE-E2E51466D9C7}" type="datetime1">
              <a:rPr lang="en-US" smtClean="0"/>
              <a:t>3/7/18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F696B-CA27-4B45-B4BF-1DF667E28C91}" type="datetime1">
              <a:rPr lang="en-US" smtClean="0"/>
              <a:t>3/7/18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10F4C-E596-504B-9216-922C8AD27383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7ECAA-E7AB-C842-AED7-F676E73DF7F3}" type="datetime1">
              <a:rPr lang="en-US" smtClean="0"/>
              <a:t>3/7/18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C6016-F42E-AD4A-A363-60A115607498}" type="datetime1">
              <a:rPr lang="en-US" smtClean="0"/>
              <a:t>3/7/18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E28D2-A69D-044F-8B7A-7B660D10E7DB}" type="datetime1">
              <a:rPr lang="en-US" smtClean="0"/>
              <a:t>3/7/18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5246E4-7FE6-9645-8073-2CBA02F017E0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EBF4A-08B0-5640-A3F9-B25DF7F4E8DF}" type="datetime1">
              <a:rPr lang="en-US" smtClean="0"/>
              <a:t>3/7/18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1280E3D-B541-D748-B4C5-FC536A036174}" type="datetime1">
              <a:rPr lang="en-US" smtClean="0"/>
              <a:t>3/7/18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Scheduling examples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Exam 1 Review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 (2)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6707759"/>
              </p:ext>
            </p:extLst>
          </p:nvPr>
        </p:nvGraphicFramePr>
        <p:xfrm>
          <a:off x="457200" y="1600200"/>
          <a:ext cx="8229599" cy="7416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95400"/>
                <a:gridCol w="1055914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1275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1         3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6      11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12      16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17       26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</a:rPr>
                        <a:t>Process (time)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P2 (1-3)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P3 (1)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P4 (1)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P3 (2-7)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P5 (1-5)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</a:rPr>
                        <a:t>P1 (1-10)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8229600" cy="630237"/>
          </a:xfrm>
        </p:spPr>
        <p:txBody>
          <a:bodyPr/>
          <a:lstStyle/>
          <a:p>
            <a:r>
              <a:rPr lang="en-US" dirty="0" smtClean="0"/>
              <a:t>Detailed STCF schedule: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92F0C-BA09-FE41-96FC-712931CD7319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 Placeholder 7"/>
          <p:cNvSpPr txBox="1">
            <a:spLocks/>
          </p:cNvSpPr>
          <p:nvPr/>
        </p:nvSpPr>
        <p:spPr bwMode="auto">
          <a:xfrm>
            <a:off x="457200" y="2590800"/>
            <a:ext cx="82296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3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6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Detailed RR schedule:</a:t>
            </a:r>
            <a:endParaRPr lang="en-US" dirty="0"/>
          </a:p>
        </p:txBody>
      </p:sp>
      <p:graphicFrame>
        <p:nvGraphicFramePr>
          <p:cNvPr id="11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137701"/>
              </p:ext>
            </p:extLst>
          </p:nvPr>
        </p:nvGraphicFramePr>
        <p:xfrm>
          <a:off x="457201" y="3276600"/>
          <a:ext cx="8229598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33400"/>
                <a:gridCol w="434788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Time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18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Proc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P3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08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thus far on average wait time/turnaround time</a:t>
            </a:r>
          </a:p>
          <a:p>
            <a:r>
              <a:rPr lang="en-US" dirty="0" smtClean="0"/>
              <a:t>Real-time systems require tasks to meet deadlines</a:t>
            </a:r>
          </a:p>
          <a:p>
            <a:pPr lvl="1"/>
            <a:r>
              <a:rPr lang="en-US" dirty="0" smtClean="0"/>
              <a:t>Video or audio output</a:t>
            </a:r>
          </a:p>
          <a:p>
            <a:pPr lvl="1"/>
            <a:r>
              <a:rPr lang="en-US" dirty="0" smtClean="0"/>
              <a:t>Control of physical systems</a:t>
            </a:r>
          </a:p>
          <a:p>
            <a:r>
              <a:rPr lang="en-US" dirty="0" smtClean="0"/>
              <a:t>Requires worst-case analysis</a:t>
            </a:r>
          </a:p>
          <a:p>
            <a:pPr lvl="1"/>
            <a:r>
              <a:rPr lang="en-US" dirty="0" smtClean="0"/>
              <a:t>How do we schedule for deadlines in life?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EC05-16B0-0647-B6DA-8A69818A6E4A}" type="datetime1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1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Earliest Deadline First Scheduling (EDF)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Priorities </a:t>
            </a:r>
            <a:r>
              <a:rPr lang="en-US" dirty="0" smtClean="0">
                <a:latin typeface="Helvetica" charset="0"/>
                <a:ea typeface="MS PGothic" charset="0"/>
              </a:rPr>
              <a:t>assigned </a:t>
            </a:r>
            <a:r>
              <a:rPr lang="en-US" dirty="0">
                <a:latin typeface="Helvetica" charset="0"/>
                <a:ea typeface="MS PGothic" charset="0"/>
              </a:rPr>
              <a:t>according to </a:t>
            </a:r>
            <a:r>
              <a:rPr lang="en-US" dirty="0" smtClean="0">
                <a:latin typeface="Helvetica" charset="0"/>
                <a:ea typeface="MS PGothic" charset="0"/>
              </a:rPr>
              <a:t>deadlines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Preempt current job if new job arrives with earlier deadline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Optimal: will meet all deadlines if possible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07B8-11B0-6148-ADF6-ABD8FD19A322}" type="datetime1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" t="40184" r="711" b="39867"/>
          <a:stretch>
            <a:fillRect/>
          </a:stretch>
        </p:blipFill>
        <p:spPr bwMode="auto">
          <a:xfrm>
            <a:off x="1295400" y="4343400"/>
            <a:ext cx="67722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83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Exam </a:t>
            </a:r>
            <a:r>
              <a:rPr lang="en-US" dirty="0" smtClean="0">
                <a:latin typeface="Garamond" charset="0"/>
              </a:rPr>
              <a:t>1 stats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ea typeface="+mn-ea"/>
              </a:rPr>
              <a:t>EECE.4810 stats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Average: </a:t>
            </a:r>
            <a:r>
              <a:rPr lang="en-US" dirty="0" smtClean="0">
                <a:ea typeface="+mn-ea"/>
              </a:rPr>
              <a:t>76.2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Median: </a:t>
            </a:r>
            <a:r>
              <a:rPr lang="en-US" dirty="0" smtClean="0">
                <a:ea typeface="+mn-ea"/>
              </a:rPr>
              <a:t>79.5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Std. deviation: </a:t>
            </a:r>
            <a:r>
              <a:rPr lang="en-US" dirty="0" smtClean="0">
                <a:ea typeface="+mn-ea"/>
              </a:rPr>
              <a:t>12.1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Max: 95</a:t>
            </a: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</a:t>
            </a:r>
            <a:r>
              <a:rPr lang="en-US" dirty="0" smtClean="0"/>
              <a:t>21.1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smtClean="0"/>
              <a:t>28 (75%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</a:t>
            </a:r>
            <a:r>
              <a:rPr lang="en-US" dirty="0" smtClean="0"/>
              <a:t>15.6 </a:t>
            </a:r>
            <a:r>
              <a:rPr lang="en-US" dirty="0"/>
              <a:t>/ </a:t>
            </a:r>
            <a:r>
              <a:rPr lang="en-US" dirty="0" smtClean="0"/>
              <a:t>20 (78%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</a:t>
            </a:r>
            <a:r>
              <a:rPr lang="en-US" dirty="0" smtClean="0"/>
              <a:t>21.1 </a:t>
            </a:r>
            <a:r>
              <a:rPr lang="en-US" dirty="0"/>
              <a:t>/ </a:t>
            </a:r>
            <a:r>
              <a:rPr lang="en-US" dirty="0" smtClean="0"/>
              <a:t>26 (81%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Q4: </a:t>
            </a:r>
            <a:r>
              <a:rPr lang="en-US" dirty="0" smtClean="0"/>
              <a:t>18.5 / 26 (71%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3400" y="1143000"/>
            <a:ext cx="4343400" cy="4987925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u="sng" dirty="0" smtClean="0">
                <a:ea typeface="+mn-ea"/>
              </a:rPr>
              <a:t>EECE.5730 stats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Average: </a:t>
            </a:r>
            <a:r>
              <a:rPr lang="en-US" dirty="0" smtClean="0"/>
              <a:t>77.6/115 (67%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Median: </a:t>
            </a:r>
            <a:r>
              <a:rPr lang="en-US" dirty="0" smtClean="0"/>
              <a:t>80/115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Std. deviation: </a:t>
            </a:r>
            <a:r>
              <a:rPr lang="en-US" dirty="0" smtClean="0"/>
              <a:t>20.6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Max</a:t>
            </a:r>
            <a:r>
              <a:rPr lang="en-US" dirty="0" smtClean="0"/>
              <a:t>: </a:t>
            </a:r>
            <a:r>
              <a:rPr lang="en-US" dirty="0" smtClean="0"/>
              <a:t>109/115 (94.7</a:t>
            </a:r>
            <a:r>
              <a:rPr lang="en-US" dirty="0" smtClean="0"/>
              <a:t>%)</a:t>
            </a:r>
            <a:endParaRPr lang="en-US" dirty="0"/>
          </a:p>
          <a:p>
            <a:pPr>
              <a:buFont typeface="Wingdings" pitchFamily="2" charset="2"/>
              <a:buChar char="n"/>
              <a:defRPr/>
            </a:pPr>
            <a:r>
              <a:rPr lang="en-US" dirty="0"/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</a:t>
            </a:r>
            <a:r>
              <a:rPr lang="en-US" dirty="0" smtClean="0"/>
              <a:t>23.4 </a:t>
            </a:r>
            <a:r>
              <a:rPr lang="en-US" dirty="0"/>
              <a:t>/ </a:t>
            </a:r>
            <a:r>
              <a:rPr lang="en-US" dirty="0" smtClean="0"/>
              <a:t>36</a:t>
            </a:r>
            <a:r>
              <a:rPr lang="en-US" dirty="0" smtClean="0"/>
              <a:t> (65%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</a:t>
            </a:r>
            <a:r>
              <a:rPr lang="en-US" dirty="0" smtClean="0"/>
              <a:t>14.9 / 20 (74%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</a:t>
            </a:r>
            <a:r>
              <a:rPr lang="en-US" dirty="0" smtClean="0"/>
              <a:t>20.0 / 26 (77%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Q4: </a:t>
            </a:r>
            <a:r>
              <a:rPr lang="en-US" dirty="0" smtClean="0"/>
              <a:t>19.3 </a:t>
            </a:r>
            <a:r>
              <a:rPr lang="en-US" dirty="0"/>
              <a:t>/ </a:t>
            </a:r>
            <a:r>
              <a:rPr lang="en-US" dirty="0" smtClean="0"/>
              <a:t>33 </a:t>
            </a:r>
            <a:r>
              <a:rPr lang="en-US" dirty="0" smtClean="0"/>
              <a:t>(</a:t>
            </a:r>
            <a:r>
              <a:rPr lang="en-US" dirty="0" smtClean="0"/>
              <a:t>58%)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AD6573-1B10-E84F-BC6C-737138E5D57F}" type="datetime1">
              <a:rPr lang="en-US" smtClean="0">
                <a:latin typeface="Garamond" charset="0"/>
              </a:rPr>
              <a:t>3/7/18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8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Memory </a:t>
            </a:r>
            <a:r>
              <a:rPr lang="en-US" dirty="0" smtClean="0"/>
              <a:t>management (Monday, 3/19)</a:t>
            </a:r>
          </a:p>
          <a:p>
            <a:r>
              <a:rPr lang="en-US" dirty="0" smtClean="0"/>
              <a:t>Enjoy your Spring Break!</a:t>
            </a:r>
          </a:p>
          <a:p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2 due 3/21 (W after Spring Break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Scheduled power outage in Ball Hall 3/12-3/14</a:t>
            </a:r>
          </a:p>
          <a:p>
            <a:pPr lvl="2"/>
            <a:r>
              <a:rPr lang="en-US" dirty="0"/>
              <a:t>7 AM-2 PM each day (Mon.-Wed. of Spring Break)</a:t>
            </a:r>
          </a:p>
          <a:p>
            <a:pPr lvl="2"/>
            <a:r>
              <a:rPr lang="en-US" dirty="0"/>
              <a:t>Ball 410 </a:t>
            </a:r>
            <a:r>
              <a:rPr lang="en-US" dirty="0" smtClean="0"/>
              <a:t>may be inaccessible </a:t>
            </a:r>
            <a:r>
              <a:rPr lang="en-US" dirty="0"/>
              <a:t>during these times!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83B58C5-467B-8147-9E3B-7F1DACF95D52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8B95-4576-FF48-AA62-C8DA1C17B9FC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Program 2 </a:t>
            </a:r>
            <a:r>
              <a:rPr lang="en-US" dirty="0" smtClean="0"/>
              <a:t>due </a:t>
            </a:r>
            <a:r>
              <a:rPr lang="en-US" dirty="0"/>
              <a:t>3/</a:t>
            </a:r>
            <a:r>
              <a:rPr lang="en-US" dirty="0" smtClean="0"/>
              <a:t>21 (W after Spring Break)</a:t>
            </a:r>
          </a:p>
          <a:p>
            <a:pPr lvl="1"/>
            <a:r>
              <a:rPr lang="en-US" dirty="0" smtClean="0"/>
              <a:t>Scheduled power outage in Ball Hall 3/12-3/14</a:t>
            </a:r>
          </a:p>
          <a:p>
            <a:pPr lvl="2"/>
            <a:r>
              <a:rPr lang="en-US" dirty="0" smtClean="0"/>
              <a:t>7 AM-2 PM each day (Mon.-Wed. of Spring Break)</a:t>
            </a:r>
          </a:p>
          <a:p>
            <a:pPr lvl="2"/>
            <a:r>
              <a:rPr lang="en-US" dirty="0" smtClean="0"/>
              <a:t>Ball 410 may be inaccessible during these times!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Scheduling metrics</a:t>
            </a:r>
          </a:p>
          <a:p>
            <a:pPr lvl="2"/>
            <a:r>
              <a:rPr lang="en-US" dirty="0" smtClean="0"/>
              <a:t>Scheduling algorithms</a:t>
            </a:r>
            <a:endParaRPr lang="en-US" dirty="0" smtClean="0"/>
          </a:p>
          <a:p>
            <a:pPr lvl="1"/>
            <a:r>
              <a:rPr lang="en-US" dirty="0" smtClean="0"/>
              <a:t>Scheduling</a:t>
            </a:r>
          </a:p>
          <a:p>
            <a:pPr lvl="2"/>
            <a:r>
              <a:rPr lang="en-US" dirty="0" smtClean="0"/>
              <a:t>Example problem</a:t>
            </a:r>
          </a:p>
          <a:p>
            <a:pPr lvl="2"/>
            <a:r>
              <a:rPr lang="en-US" dirty="0" smtClean="0"/>
              <a:t>Real time scheduling</a:t>
            </a:r>
            <a:endParaRPr lang="en-US" dirty="0" smtClean="0"/>
          </a:p>
          <a:p>
            <a:pPr lvl="1"/>
            <a:r>
              <a:rPr lang="en-US" dirty="0" smtClean="0"/>
              <a:t>Exam 1 Review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FCA18EB-55F6-C24A-A0BB-4768944EC761}" type="datetime1">
              <a:rPr lang="en-US" smtClean="0">
                <a:latin typeface="Garamond"/>
                <a:cs typeface="Garamond"/>
              </a:rPr>
              <a:t>3/7/18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11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Scheduling </a:t>
            </a:r>
            <a:r>
              <a:rPr lang="en-US" dirty="0" smtClean="0">
                <a:solidFill>
                  <a:srgbClr val="0000FF"/>
                </a:solidFill>
              </a:rPr>
              <a:t>CPU burst</a:t>
            </a:r>
            <a:r>
              <a:rPr lang="en-US" dirty="0" smtClean="0"/>
              <a:t> times according to one or more metrics</a:t>
            </a:r>
          </a:p>
          <a:p>
            <a:r>
              <a:rPr lang="en-US" dirty="0" smtClean="0"/>
              <a:t>Classifying schedulers by decision timing</a:t>
            </a:r>
          </a:p>
          <a:p>
            <a:pPr lvl="1"/>
            <a:r>
              <a:rPr lang="en-US" dirty="0" smtClean="0"/>
              <a:t>When is next process chosen to run?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Nonpreemptive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scheduler </a:t>
            </a:r>
          </a:p>
          <a:p>
            <a:pPr lvl="2"/>
            <a:r>
              <a:rPr lang="en-US" dirty="0" smtClean="0"/>
              <a:t>Only make decision when process switches from running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waiting state (interrupt, I/O request, etc.)</a:t>
            </a:r>
          </a:p>
          <a:p>
            <a:pPr lvl="2"/>
            <a:r>
              <a:rPr lang="en-US" dirty="0" smtClean="0"/>
              <a:t>Processes are not forced to give up CPU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Preemptive</a:t>
            </a:r>
            <a:r>
              <a:rPr lang="en-US" dirty="0" smtClean="0"/>
              <a:t> scheduler</a:t>
            </a:r>
          </a:p>
          <a:p>
            <a:pPr lvl="2"/>
            <a:r>
              <a:rPr lang="en-US" dirty="0" smtClean="0"/>
              <a:t>Make decision when new process arrives in ready queue (waiting </a:t>
            </a:r>
            <a:r>
              <a:rPr lang="en-US" dirty="0" smtClean="0">
                <a:sym typeface="Wingdings"/>
              </a:rPr>
              <a:t> ready) or predefined time quantum expires (running  ready)</a:t>
            </a:r>
          </a:p>
          <a:p>
            <a:pPr lvl="2"/>
            <a:r>
              <a:rPr lang="en-US" dirty="0" smtClean="0">
                <a:sym typeface="Wingdings"/>
              </a:rPr>
              <a:t>Processes can be forced to give up CPU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9FAA-FD1E-174D-8D04-A08CDC621419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Scheduling </a:t>
            </a:r>
            <a:r>
              <a:rPr lang="en-US" dirty="0">
                <a:ea typeface="MS PGothic" charset="0"/>
              </a:rPr>
              <a:t>Criteria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1"/>
            <a:ext cx="8229600" cy="51403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Several possible, often conflicting goals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maximize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CPU utilization</a:t>
            </a:r>
            <a:r>
              <a:rPr lang="en-US" dirty="0" smtClean="0">
                <a:latin typeface="Helvetica" charset="0"/>
                <a:ea typeface="MS PGothic" charset="0"/>
              </a:rPr>
              <a:t>: keep CPU as busy as possible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Throughput</a:t>
            </a:r>
            <a:r>
              <a:rPr lang="en-US" dirty="0" smtClean="0">
                <a:latin typeface="Helvetica" charset="0"/>
                <a:ea typeface="MS PGothic" charset="0"/>
              </a:rPr>
              <a:t>: rate at which processes complete per time unit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Fairness</a:t>
            </a:r>
            <a:r>
              <a:rPr lang="en-US" dirty="0" smtClean="0">
                <a:latin typeface="Helvetica" charset="0"/>
                <a:ea typeface="MS PGothic" charset="0"/>
              </a:rPr>
              <a:t>: ensure CPU shared (relatively) equally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minimize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Turnaround time: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amount of time to execute a particular </a:t>
            </a:r>
            <a:r>
              <a:rPr lang="en-US" dirty="0" smtClean="0">
                <a:latin typeface="Helvetica" charset="0"/>
                <a:ea typeface="MS PGothic" charset="0"/>
              </a:rPr>
              <a:t>process, from arrival to completion (includes waiting time)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Sometimes called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latency</a:t>
            </a:r>
            <a:r>
              <a:rPr lang="en-US" dirty="0" smtClean="0">
                <a:latin typeface="Helvetica" charset="0"/>
                <a:ea typeface="MS PGothic" charset="0"/>
              </a:rPr>
              <a:t> or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response time</a:t>
            </a:r>
            <a:r>
              <a:rPr lang="en-US" dirty="0" smtClean="0">
                <a:latin typeface="Helvetica" charset="0"/>
                <a:ea typeface="MS PGothic" charset="0"/>
              </a:rPr>
              <a:t> …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… although our text defines response time as time to first “response” (output) from program, not completion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Waiting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time</a:t>
            </a:r>
            <a:r>
              <a:rPr lang="en-US" dirty="0" smtClean="0">
                <a:latin typeface="Helvetica" charset="0"/>
                <a:ea typeface="MS PGothic" charset="0"/>
              </a:rPr>
              <a:t>: </a:t>
            </a:r>
            <a:r>
              <a:rPr lang="en-US" dirty="0">
                <a:latin typeface="Helvetica" charset="0"/>
                <a:ea typeface="MS PGothic" charset="0"/>
              </a:rPr>
              <a:t>amount of time a process has been waiting in the ready </a:t>
            </a:r>
            <a:r>
              <a:rPr lang="en-US" dirty="0" smtClean="0">
                <a:latin typeface="Helvetica" charset="0"/>
                <a:ea typeface="MS PGothic" charset="0"/>
              </a:rPr>
              <a:t>queue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Starvation</a:t>
            </a:r>
            <a:r>
              <a:rPr lang="en-US" dirty="0" smtClean="0">
                <a:latin typeface="Helvetica" charset="0"/>
                <a:ea typeface="MS PGothic" charset="0"/>
              </a:rPr>
              <a:t>: Thread/process does not get access to resources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Want to avoid, not just minimize!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5105-1D22-1943-ABF3-2F172196381F}" type="datetime1">
              <a:rPr lang="en-US" smtClean="0"/>
              <a:t>3/7/18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4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Scheduling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First-come, first-served (FCFS)</a:t>
            </a:r>
            <a:r>
              <a:rPr lang="en-US" dirty="0" smtClean="0"/>
              <a:t> or FIFO</a:t>
            </a:r>
          </a:p>
          <a:p>
            <a:pPr lvl="1"/>
            <a:r>
              <a:rPr lang="en-US" dirty="0" smtClean="0"/>
              <a:t>Schedule tasks in order they arrive in ready queue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Shortest job first (SJF)</a:t>
            </a:r>
          </a:p>
          <a:p>
            <a:pPr lvl="1"/>
            <a:r>
              <a:rPr lang="en-US" dirty="0" smtClean="0"/>
              <a:t>Always schedule job with shortest remaining burst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Shortest remaining time first (SRTF)</a:t>
            </a:r>
            <a:r>
              <a:rPr lang="en-US" dirty="0" smtClean="0"/>
              <a:t> or STCF</a:t>
            </a:r>
          </a:p>
          <a:p>
            <a:pPr lvl="1"/>
            <a:r>
              <a:rPr lang="en-US" dirty="0" smtClean="0"/>
              <a:t>Preemptive version of SJF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Priority scheduling</a:t>
            </a:r>
          </a:p>
          <a:p>
            <a:pPr lvl="1"/>
            <a:r>
              <a:rPr lang="en-US" dirty="0" smtClean="0"/>
              <a:t>Priority associated with process; highest priority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Round robin</a:t>
            </a:r>
          </a:p>
          <a:p>
            <a:pPr lvl="1"/>
            <a:r>
              <a:rPr lang="en-US" dirty="0" smtClean="0"/>
              <a:t>Each process gets CPU for fixed period of time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1198-B85E-3541-9592-3AD924932FC6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Consider following processes with the </a:t>
            </a:r>
            <a:r>
              <a:rPr lang="en-US" dirty="0"/>
              <a:t>length of the </a:t>
            </a:r>
            <a:r>
              <a:rPr lang="en-US" dirty="0" smtClean="0"/>
              <a:t>CPU burst </a:t>
            </a:r>
            <a:r>
              <a:rPr lang="en-US" dirty="0"/>
              <a:t>time given in milliseconds: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Process</a:t>
            </a:r>
            <a:r>
              <a:rPr lang="en-US" dirty="0" smtClean="0"/>
              <a:t>	</a:t>
            </a:r>
            <a:r>
              <a:rPr lang="en-US" u="sng" dirty="0" smtClean="0"/>
              <a:t>Burst</a:t>
            </a:r>
            <a:r>
              <a:rPr lang="en-US" dirty="0" smtClean="0"/>
              <a:t>		</a:t>
            </a:r>
            <a:r>
              <a:rPr lang="en-US" u="sng" dirty="0" smtClean="0"/>
              <a:t>Priority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P1		10		3</a:t>
            </a:r>
          </a:p>
          <a:p>
            <a:pPr marL="0" indent="0">
              <a:buNone/>
            </a:pPr>
            <a:r>
              <a:rPr lang="en-US" dirty="0" smtClean="0"/>
              <a:t>	P2		1		1</a:t>
            </a:r>
          </a:p>
          <a:p>
            <a:pPr marL="0" indent="0">
              <a:buNone/>
            </a:pPr>
            <a:r>
              <a:rPr lang="en-US" dirty="0" smtClean="0"/>
              <a:t>	P3		2		3</a:t>
            </a:r>
          </a:p>
          <a:p>
            <a:pPr marL="0" indent="0">
              <a:buNone/>
            </a:pPr>
            <a:r>
              <a:rPr lang="en-US" dirty="0" smtClean="0"/>
              <a:t>	P4		1		4</a:t>
            </a:r>
          </a:p>
          <a:p>
            <a:pPr marL="0" indent="0">
              <a:buNone/>
            </a:pPr>
            <a:r>
              <a:rPr lang="en-US" dirty="0" smtClean="0"/>
              <a:t>	P5		5		2</a:t>
            </a:r>
          </a:p>
          <a:p>
            <a:r>
              <a:rPr lang="en-US" dirty="0" smtClean="0"/>
              <a:t>Assume processes arrive at same time, in order P1 </a:t>
            </a:r>
            <a:r>
              <a:rPr lang="en-US" dirty="0" smtClean="0">
                <a:sym typeface="Wingdings"/>
              </a:rPr>
              <a:t> P5</a:t>
            </a:r>
          </a:p>
          <a:p>
            <a:r>
              <a:rPr lang="en-US" dirty="0" smtClean="0">
                <a:sym typeface="Wingdings"/>
              </a:rPr>
              <a:t>What is turnaround time of each process for:</a:t>
            </a:r>
          </a:p>
          <a:p>
            <a:pPr lvl="1"/>
            <a:r>
              <a:rPr lang="en-US" dirty="0" smtClean="0">
                <a:sym typeface="Wingdings"/>
              </a:rPr>
              <a:t>FCFS</a:t>
            </a:r>
          </a:p>
          <a:p>
            <a:pPr lvl="1"/>
            <a:r>
              <a:rPr lang="en-US" dirty="0" smtClean="0">
                <a:sym typeface="Wingdings"/>
              </a:rPr>
              <a:t>Round Robin (quantum = 1)</a:t>
            </a:r>
          </a:p>
          <a:p>
            <a:pPr lvl="1"/>
            <a:r>
              <a:rPr lang="en-US" dirty="0" smtClean="0">
                <a:sym typeface="Wingdings"/>
              </a:rPr>
              <a:t>SJF</a:t>
            </a:r>
          </a:p>
          <a:p>
            <a:pPr lvl="1"/>
            <a:r>
              <a:rPr lang="en-US" dirty="0" smtClean="0">
                <a:sym typeface="Wingdings"/>
              </a:rPr>
              <a:t>Non-preemptive priority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4422-1CE8-0B4E-AD22-F0CBA6AADF9A}" type="datetime1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6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5447929"/>
              </p:ext>
            </p:extLst>
          </p:nvPr>
        </p:nvGraphicFramePr>
        <p:xfrm>
          <a:off x="457200" y="1143000"/>
          <a:ext cx="8230323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40215"/>
                <a:gridCol w="1922527"/>
                <a:gridCol w="1922527"/>
                <a:gridCol w="1922527"/>
                <a:gridCol w="192252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FCFS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SJF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Priority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10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7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17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00"/>
                          </a:solidFill>
                        </a:rPr>
                        <a:t>19 </a:t>
                      </a:r>
                      <a:r>
                        <a:rPr lang="en-US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entry shows start/end time under given scheduling algorithm</a:t>
            </a:r>
          </a:p>
          <a:p>
            <a:pPr lvl="1"/>
            <a:r>
              <a:rPr lang="en-US" dirty="0" smtClean="0"/>
              <a:t>Start at beginning of given time step, end at end of given time step</a:t>
            </a:r>
          </a:p>
          <a:p>
            <a:pPr lvl="1"/>
            <a:r>
              <a:rPr lang="en-US" dirty="0" smtClean="0"/>
              <a:t>So process with burst time of 1 (i.e., P2, P4) will appear to start and end in same “cycle”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31F4-BB06-2742-8DAD-692CD1C8EE72}" type="datetime1">
              <a:rPr lang="en-US" smtClean="0"/>
              <a:t>3/7/18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0264764"/>
              </p:ext>
            </p:extLst>
          </p:nvPr>
        </p:nvGraphicFramePr>
        <p:xfrm>
          <a:off x="457200" y="1143000"/>
          <a:ext cx="8229600" cy="16459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Process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Burst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Priority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Arrival time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2971800"/>
            <a:ext cx="8229600" cy="31591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ym typeface="Wingdings"/>
              </a:rPr>
              <a:t>Now consider processes with different arrival times</a:t>
            </a:r>
          </a:p>
          <a:p>
            <a:pPr lvl="1"/>
            <a:r>
              <a:rPr lang="en-US" dirty="0" smtClean="0">
                <a:sym typeface="Wingdings"/>
              </a:rPr>
              <a:t>Assume all times in </a:t>
            </a:r>
            <a:r>
              <a:rPr lang="en-US" dirty="0" err="1" smtClean="0">
                <a:sym typeface="Wingdings"/>
              </a:rPr>
              <a:t>ms</a:t>
            </a:r>
            <a:r>
              <a:rPr lang="en-US" dirty="0" smtClean="0">
                <a:sym typeface="Wingdings"/>
              </a:rPr>
              <a:t>; process can start 1 </a:t>
            </a:r>
            <a:r>
              <a:rPr lang="en-US" dirty="0" err="1" smtClean="0">
                <a:sym typeface="Wingdings"/>
              </a:rPr>
              <a:t>ms</a:t>
            </a:r>
            <a:r>
              <a:rPr lang="en-US" dirty="0" smtClean="0">
                <a:sym typeface="Wingdings"/>
              </a:rPr>
              <a:t> after it arrives (e.g., process arriving at time 0 can start at time 1)</a:t>
            </a:r>
          </a:p>
          <a:p>
            <a:r>
              <a:rPr lang="en-US" dirty="0" smtClean="0">
                <a:sym typeface="Wingdings"/>
              </a:rPr>
              <a:t>What </a:t>
            </a:r>
            <a:r>
              <a:rPr lang="en-US" dirty="0">
                <a:sym typeface="Wingdings"/>
              </a:rPr>
              <a:t>is turnaround time of each process for:</a:t>
            </a:r>
          </a:p>
          <a:p>
            <a:pPr lvl="1"/>
            <a:r>
              <a:rPr lang="en-US" dirty="0">
                <a:sym typeface="Wingdings"/>
              </a:rPr>
              <a:t>FCFS</a:t>
            </a:r>
          </a:p>
          <a:p>
            <a:pPr lvl="1"/>
            <a:r>
              <a:rPr lang="en-US" dirty="0" smtClean="0">
                <a:sym typeface="Wingdings"/>
              </a:rPr>
              <a:t>SJF</a:t>
            </a:r>
          </a:p>
          <a:p>
            <a:pPr lvl="1"/>
            <a:r>
              <a:rPr lang="en-US" dirty="0" smtClean="0">
                <a:sym typeface="Wingdings"/>
              </a:rPr>
              <a:t>STCF (remember, this scheme is preemptive!)</a:t>
            </a:r>
          </a:p>
          <a:p>
            <a:pPr lvl="1"/>
            <a:r>
              <a:rPr lang="en-US" dirty="0" smtClean="0">
                <a:sym typeface="Wingdings"/>
              </a:rPr>
              <a:t>RR (time quantum: 1 </a:t>
            </a:r>
            <a:r>
              <a:rPr lang="en-US" dirty="0" err="1" smtClean="0">
                <a:sym typeface="Wingdings"/>
              </a:rPr>
              <a:t>ms</a:t>
            </a:r>
            <a:r>
              <a:rPr lang="en-US" dirty="0" smtClean="0">
                <a:sym typeface="Wingdings"/>
              </a:rPr>
              <a:t>; assume ready queue ordered based on </a:t>
            </a:r>
            <a:r>
              <a:rPr lang="en-US" u="sng" dirty="0" smtClean="0">
                <a:sym typeface="Wingdings"/>
              </a:rPr>
              <a:t>arrival</a:t>
            </a:r>
            <a:r>
              <a:rPr lang="en-US" dirty="0" smtClean="0">
                <a:sym typeface="Wingdings"/>
              </a:rPr>
              <a:t> order)</a:t>
            </a:r>
            <a:endParaRPr lang="en-US" dirty="0">
              <a:sym typeface="Wingdings"/>
            </a:endParaRPr>
          </a:p>
          <a:p>
            <a:pPr lvl="1"/>
            <a:r>
              <a:rPr lang="en-US" dirty="0">
                <a:sym typeface="Wingdings"/>
              </a:rPr>
              <a:t>Non-preemptive priority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3A16-155E-364A-8A03-DC4D2EE2B639}" type="datetime1">
              <a:rPr lang="en-US" smtClean="0"/>
              <a:t>3/7/18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013259"/>
              </p:ext>
            </p:extLst>
          </p:nvPr>
        </p:nvGraphicFramePr>
        <p:xfrm>
          <a:off x="457200" y="1143000"/>
          <a:ext cx="8229600" cy="25958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FCFS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SJF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STCF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RR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</a:rPr>
                        <a:t>Priority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0000"/>
                          </a:solidFill>
                          <a:effectLst/>
                        </a:rPr>
                        <a:t>Proc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End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</a:rPr>
                        <a:t>TT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F38B5-081C-9449-AE29-10BF9169E9FB}" type="datetime1">
              <a:rPr lang="en-US" smtClean="0"/>
              <a:t>3/7/18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11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5777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12792</TotalTime>
  <Words>1287</Words>
  <Application>Microsoft Macintosh PowerPoint</Application>
  <PresentationFormat>On-screen Show (4:3)</PresentationFormat>
  <Paragraphs>433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EECE.4810/EECE.5730 Operating Systems</vt:lpstr>
      <vt:lpstr>Lecture outline</vt:lpstr>
      <vt:lpstr>Review: Scheduling</vt:lpstr>
      <vt:lpstr>Review: Scheduling Criteria</vt:lpstr>
      <vt:lpstr>Review: Scheduling algorithms</vt:lpstr>
      <vt:lpstr>Example</vt:lpstr>
      <vt:lpstr>Solution</vt:lpstr>
      <vt:lpstr>Example 2</vt:lpstr>
      <vt:lpstr>Example solution</vt:lpstr>
      <vt:lpstr>Example solution (2)</vt:lpstr>
      <vt:lpstr>Real-time scheduling</vt:lpstr>
      <vt:lpstr>Earliest Deadline First Scheduling (EDF)</vt:lpstr>
      <vt:lpstr>Exam 1 stats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3434</cp:revision>
  <dcterms:created xsi:type="dcterms:W3CDTF">2006-04-03T05:03:01Z</dcterms:created>
  <dcterms:modified xsi:type="dcterms:W3CDTF">2018-03-07T14:57:10Z</dcterms:modified>
</cp:coreProperties>
</file>