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92" r:id="rId1"/>
  </p:sldMasterIdLst>
  <p:notesMasterIdLst>
    <p:notesMasterId r:id="rId27"/>
  </p:notesMasterIdLst>
  <p:handoutMasterIdLst>
    <p:handoutMasterId r:id="rId28"/>
  </p:handoutMasterIdLst>
  <p:sldIdLst>
    <p:sldId id="256" r:id="rId2"/>
    <p:sldId id="257" r:id="rId3"/>
    <p:sldId id="509" r:id="rId4"/>
    <p:sldId id="511" r:id="rId5"/>
    <p:sldId id="512" r:id="rId6"/>
    <p:sldId id="513" r:id="rId7"/>
    <p:sldId id="514" r:id="rId8"/>
    <p:sldId id="515" r:id="rId9"/>
    <p:sldId id="516" r:id="rId10"/>
    <p:sldId id="517" r:id="rId11"/>
    <p:sldId id="518" r:id="rId12"/>
    <p:sldId id="519" r:id="rId13"/>
    <p:sldId id="520" r:id="rId14"/>
    <p:sldId id="521" r:id="rId15"/>
    <p:sldId id="522" r:id="rId16"/>
    <p:sldId id="523" r:id="rId17"/>
    <p:sldId id="524" r:id="rId18"/>
    <p:sldId id="525" r:id="rId19"/>
    <p:sldId id="526" r:id="rId20"/>
    <p:sldId id="527" r:id="rId21"/>
    <p:sldId id="528" r:id="rId22"/>
    <p:sldId id="529" r:id="rId23"/>
    <p:sldId id="530" r:id="rId24"/>
    <p:sldId id="531" r:id="rId25"/>
    <p:sldId id="379" r:id="rId26"/>
  </p:sldIdLst>
  <p:sldSz cx="9144000" cy="6858000" type="screen4x3"/>
  <p:notesSz cx="9144000" cy="6858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  <p:sld r:id="rId4" collapse="1"/>
      <p:sld r:id="rId5" collapse="1"/>
    </p:sldLst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75" d="100"/>
          <a:sy n="75" d="100"/>
        </p:scale>
        <p:origin x="-1548" y="-8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13.xml"/><Relationship Id="rId2" Type="http://schemas.openxmlformats.org/officeDocument/2006/relationships/slide" Target="slides/slide9.xml"/><Relationship Id="rId1" Type="http://schemas.openxmlformats.org/officeDocument/2006/relationships/slide" Target="slides/slide8.xml"/><Relationship Id="rId5" Type="http://schemas.openxmlformats.org/officeDocument/2006/relationships/slide" Target="slides/slide22.xml"/><Relationship Id="rId4" Type="http://schemas.openxmlformats.org/officeDocument/2006/relationships/slide" Target="slides/slide2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7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1DE7ECF-EC47-884F-9790-54C7E0703AB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4372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180013" y="0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57500" y="514350"/>
            <a:ext cx="3429000" cy="25717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3257550"/>
            <a:ext cx="7315200" cy="308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180013" y="6513513"/>
            <a:ext cx="3962400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cs typeface="Arial" charset="0"/>
              </a:defRPr>
            </a:lvl1pPr>
          </a:lstStyle>
          <a:p>
            <a:pPr>
              <a:defRPr/>
            </a:pPr>
            <a:fld id="{6947236D-CC93-5443-8C1A-ADF6A3B781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46654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/>
          </a:p>
          <a:p>
            <a:endParaRPr lang="en-US"/>
          </a:p>
        </p:txBody>
      </p:sp>
      <p:sp>
        <p:nvSpPr>
          <p:cNvPr id="18435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982255-AED4-EB4B-AB9F-990DC5B7DD71}" type="slidenum">
              <a:rPr lang="en-US" sz="1200"/>
              <a:pPr eaLnBrk="1" hangingPunct="1"/>
              <a:t>1</a:t>
            </a:fld>
            <a:endParaRPr 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A40B406-95AA-BF4F-BC75-0EE07394577F}" type="slidenum">
              <a:rPr lang="en-US" sz="1200"/>
              <a:pPr eaLnBrk="1" hangingPunct="1"/>
              <a:t>2</a:t>
            </a:fld>
            <a:endParaRPr lang="en-US" sz="1200"/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/>
          <a:lstStyle/>
          <a:p>
            <a:pPr eaLnBrk="1" hangingPunct="1"/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46A61A-7744-0B4A-B611-EF32E8DE0A00}" type="datetime1">
              <a:rPr lang="en-US" sz="1200"/>
              <a:pPr eaLnBrk="1" hangingPunct="1"/>
              <a:t>6/1/2016</a:t>
            </a:fld>
            <a:endParaRPr lang="en-US" sz="1200"/>
          </a:p>
        </p:txBody>
      </p:sp>
      <p:sp>
        <p:nvSpPr>
          <p:cNvPr id="27650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6 part 1</a:t>
            </a:r>
          </a:p>
        </p:txBody>
      </p:sp>
      <p:sp>
        <p:nvSpPr>
          <p:cNvPr id="2765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27F98272-88B7-5A44-95CE-994C86402AF4}" type="slidenum">
              <a:rPr lang="en-US" sz="1200"/>
              <a:pPr eaLnBrk="1" hangingPunct="1"/>
              <a:t>3</a:t>
            </a:fld>
            <a:endParaRPr lang="en-US" sz="1200"/>
          </a:p>
        </p:txBody>
      </p:sp>
      <p:sp>
        <p:nvSpPr>
          <p:cNvPr id="2765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2765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 lIns="89228" tIns="44614" rIns="89228" bIns="44614"/>
          <a:lstStyle/>
          <a:p>
            <a:pPr marL="209550" indent="-209550"/>
            <a:r>
              <a:rPr lang="en-US"/>
              <a:t>(D)	(S)	result		CF SF AF</a:t>
            </a:r>
          </a:p>
          <a:p>
            <a:pPr marL="209550" indent="-209550"/>
            <a:r>
              <a:rPr lang="en-US"/>
              <a:t>AX	BX			</a:t>
            </a:r>
          </a:p>
          <a:p>
            <a:pPr marL="209550" indent="-209550"/>
            <a:r>
              <a:rPr lang="en-US"/>
              <a:t>2345&gt;1234			0 0 0</a:t>
            </a:r>
          </a:p>
          <a:p>
            <a:pPr marL="209550" indent="-209550"/>
            <a:r>
              <a:rPr lang="en-US"/>
              <a:t>1234&lt;2345			1 1 1</a:t>
            </a:r>
          </a:p>
          <a:p>
            <a:pPr marL="209550" indent="-209550"/>
            <a:endParaRPr lang="en-US"/>
          </a:p>
          <a:p>
            <a:pPr marL="209550" indent="-209550"/>
            <a:r>
              <a:rPr lang="en-US"/>
              <a:t>1234&gt;ABCD			1 0 1</a:t>
            </a:r>
          </a:p>
          <a:p>
            <a:pPr marL="209550" indent="-209550"/>
            <a:r>
              <a:rPr lang="en-US"/>
              <a:t>ABCD&lt;1234			0 1 0</a:t>
            </a:r>
          </a:p>
          <a:p>
            <a:pPr marL="209550" indent="-209550"/>
            <a:endParaRPr lang="en-US"/>
          </a:p>
          <a:p>
            <a:pPr marL="209550" indent="-209550"/>
            <a:r>
              <a:rPr lang="en-US"/>
              <a:t>ABCD&gt;A000			0 0 0</a:t>
            </a:r>
          </a:p>
          <a:p>
            <a:pPr marL="209550" indent="-209550"/>
            <a:r>
              <a:rPr lang="en-US"/>
              <a:t>A000&lt;ABCD			1 1 1</a:t>
            </a:r>
          </a:p>
          <a:p>
            <a:pPr marL="209550" indent="-209550"/>
            <a:endParaRPr lang="en-US"/>
          </a:p>
          <a:p>
            <a:pPr marL="209550" indent="-209550"/>
            <a:r>
              <a:rPr lang="en-US"/>
              <a:t>7FFF	8000			overflow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295C083-6258-E147-9BB2-2AD0A55EEF32}" type="datetime1">
              <a:rPr lang="en-US" sz="1200"/>
              <a:pPr eaLnBrk="1" hangingPunct="1"/>
              <a:t>6/1/2016</a:t>
            </a:fld>
            <a:endParaRPr lang="en-US" sz="1200"/>
          </a:p>
        </p:txBody>
      </p:sp>
      <p:sp>
        <p:nvSpPr>
          <p:cNvPr id="35842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6 part 1</a:t>
            </a:r>
          </a:p>
        </p:txBody>
      </p:sp>
      <p:sp>
        <p:nvSpPr>
          <p:cNvPr id="35843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73BFBD9-E7BF-734C-9DCF-6DA35B3DA4F5}" type="slidenum">
              <a:rPr lang="en-US" sz="1200"/>
              <a:pPr eaLnBrk="1" hangingPunct="1"/>
              <a:t>8</a:t>
            </a:fld>
            <a:endParaRPr lang="en-US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330D48-EC1B-0449-BA59-249C090B2243}" type="datetime1">
              <a:rPr lang="en-US" sz="1200"/>
              <a:pPr eaLnBrk="1" hangingPunct="1"/>
              <a:t>6/1/2016</a:t>
            </a:fld>
            <a:endParaRPr lang="en-US" sz="1200"/>
          </a:p>
        </p:txBody>
      </p:sp>
      <p:sp>
        <p:nvSpPr>
          <p:cNvPr id="37890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r>
              <a:rPr lang="en-US" sz="1200"/>
              <a:t>Chapter 6 part 1</a:t>
            </a:r>
          </a:p>
        </p:txBody>
      </p:sp>
      <p:sp>
        <p:nvSpPr>
          <p:cNvPr id="37891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8C22253-F9F0-5349-BBA6-3D538F7B19D7}" type="slidenum">
              <a:rPr lang="en-US" sz="1200"/>
              <a:pPr eaLnBrk="1" hangingPunct="1"/>
              <a:t>9</a:t>
            </a:fld>
            <a:endParaRPr lang="en-US" sz="1200"/>
          </a:p>
        </p:txBody>
      </p:sp>
      <p:sp>
        <p:nvSpPr>
          <p:cNvPr id="3789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3789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75A26E0-5501-5B4D-A037-7AC60B4062C5}" type="datetime1">
              <a:rPr lang="en-US"/>
              <a:pPr/>
              <a:t>6/1/2016</a:t>
            </a:fld>
            <a:endParaRPr lang="en-US"/>
          </a:p>
        </p:txBody>
      </p:sp>
      <p:sp>
        <p:nvSpPr>
          <p:cNvPr id="22531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1</a:t>
            </a:r>
          </a:p>
        </p:txBody>
      </p:sp>
      <p:sp>
        <p:nvSpPr>
          <p:cNvPr id="22532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3961B081-BDA0-BB47-A52E-BD16B39AFFDB}" type="slidenum">
              <a:rPr lang="en-US"/>
              <a:pPr/>
              <a:t>13</a:t>
            </a:fld>
            <a:endParaRPr lang="en-US"/>
          </a:p>
        </p:txBody>
      </p:sp>
      <p:sp>
        <p:nvSpPr>
          <p:cNvPr id="225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2253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C93AA319-9178-1447-947E-15A511C181FC}" type="datetime1">
              <a:rPr lang="en-US"/>
              <a:pPr/>
              <a:t>6/1/2016</a:t>
            </a:fld>
            <a:endParaRPr lang="en-US"/>
          </a:p>
        </p:txBody>
      </p:sp>
      <p:sp>
        <p:nvSpPr>
          <p:cNvPr id="23555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1</a:t>
            </a:r>
          </a:p>
        </p:txBody>
      </p:sp>
      <p:sp>
        <p:nvSpPr>
          <p:cNvPr id="23556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121996-35A7-1344-8116-1C4994D1A8BD}" type="slidenum">
              <a:rPr lang="en-US"/>
              <a:pPr/>
              <a:t>20</a:t>
            </a:fld>
            <a:endParaRPr lang="en-US"/>
          </a:p>
        </p:txBody>
      </p:sp>
      <p:sp>
        <p:nvSpPr>
          <p:cNvPr id="2355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5913" y="514350"/>
            <a:ext cx="3432175" cy="2573338"/>
          </a:xfrm>
          <a:solidFill>
            <a:srgbClr val="FFFFFF"/>
          </a:solidFill>
          <a:ln/>
        </p:spPr>
      </p:sp>
      <p:sp>
        <p:nvSpPr>
          <p:cNvPr id="2355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9138"/>
            <a:ext cx="6705600" cy="3084512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89228" tIns="44614" rIns="89228" bIns="44614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11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9A7F92C0-65CF-724C-A5BE-BAA043C65D50}" type="datetime1">
              <a:rPr lang="en-US"/>
              <a:pPr/>
              <a:t>6/1/2016</a:t>
            </a:fld>
            <a:endParaRPr lang="en-US"/>
          </a:p>
        </p:txBody>
      </p:sp>
      <p:sp>
        <p:nvSpPr>
          <p:cNvPr id="24579" name="Rectangle 12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r>
              <a:rPr lang="en-US"/>
              <a:t>Chapter 6 part 2</a:t>
            </a:r>
          </a:p>
        </p:txBody>
      </p:sp>
      <p:sp>
        <p:nvSpPr>
          <p:cNvPr id="24580" name="Rectangle 13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fld id="{B47C7CAA-D089-0340-87A7-2FDD296812AD}" type="slidenum">
              <a:rPr lang="en-US"/>
              <a:pPr/>
              <a:t>22</a:t>
            </a:fld>
            <a:endParaRPr lang="en-US"/>
          </a:p>
        </p:txBody>
      </p:sp>
      <p:sp>
        <p:nvSpPr>
          <p:cNvPr id="245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857500" y="514350"/>
            <a:ext cx="3430588" cy="2571750"/>
          </a:xfrm>
          <a:solidFill>
            <a:srgbClr val="FFFFFF"/>
          </a:solidFill>
          <a:ln/>
        </p:spPr>
      </p:sp>
      <p:sp>
        <p:nvSpPr>
          <p:cNvPr id="2458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219200" y="3257550"/>
            <a:ext cx="6705600" cy="3086100"/>
          </a:xfrm>
          <a:solidFill>
            <a:srgbClr val="FFFFFF"/>
          </a:solidFill>
          <a:ln>
            <a:solidFill>
              <a:srgbClr val="000000"/>
            </a:solidFill>
          </a:ln>
          <a:extLs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lIns="91432" tIns="45716" rIns="91432" bIns="45716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4290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US" altLang="en-US"/>
              <a:t>Click to edit Master title style</a:t>
            </a:r>
          </a:p>
        </p:txBody>
      </p:sp>
      <p:sp>
        <p:nvSpPr>
          <p:cNvPr id="32768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5052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US" altLang="en-US"/>
              <a:t>Click to edit Master subtitle style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40D7614-CA1C-DF4D-AA52-76D2DAAA7E0C}" type="datetime1">
              <a:rPr lang="en-US" smtClean="0"/>
              <a:t>6/1/2016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7919779D-0302-B342-9EE5-5E1AB02B27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9483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69EFDE-74F2-4741-8651-4F8B804A8CF3}" type="datetime1">
              <a:rPr lang="en-US" smtClean="0"/>
              <a:t>6/1/2016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4F1DB8-E4AF-7E47-921F-9206425F60A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1792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006AF1-66AA-A140-9E1D-CEE10AF0012B}" type="datetime1">
              <a:rPr lang="en-US" smtClean="0"/>
              <a:t>6/1/2016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59D89B-A0CB-3D42-8B97-44E6A2D3E2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03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 and Content ov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8229600" cy="24177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713163"/>
            <a:ext cx="8229600" cy="241776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32C3BA-C97D-254A-9E17-A73838B1E2F0}" type="datetime1">
              <a:rPr lang="en-US" smtClean="0"/>
              <a:t>6/1/2016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C65815-AFA4-1F44-BFEB-65205F92EA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31234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127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081A14-6A37-E14E-B332-0464FF17C2A6}" type="datetime1">
              <a:rPr lang="en-US" smtClean="0"/>
              <a:t>6/1/2016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C55A7E-F480-A147-89C5-A678F190CA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4741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EB9E95-987E-DA43-806D-832EFFBB835E}" type="datetime1">
              <a:rPr lang="en-US" smtClean="0"/>
              <a:t>6/1/2016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1FF48B-3D5B-6042-BB94-4778726C74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913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DCE6F0-E712-E246-8DAD-4ADF07A89E75}" type="datetime1">
              <a:rPr lang="en-US" smtClean="0"/>
              <a:t>6/1/2016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5CA07BE-C7BF-5D42-BF06-E6B77ECB70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9422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43000"/>
            <a:ext cx="40386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BD489-7C1D-704B-A7D4-F9F86B143D8D}" type="datetime1">
              <a:rPr lang="en-US" smtClean="0"/>
              <a:t>6/1/2016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2E33A-9D2A-5D4B-B2A1-0D319BBD961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54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235D37-DE33-AD4E-8951-0A956A11498D}" type="datetime1">
              <a:rPr lang="en-US" smtClean="0"/>
              <a:t>6/1/2016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29C96F5-9928-4A49-A845-C5EE0AAFF07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4019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E4DC92-0274-084A-A6E4-C870C421A0E8}" type="datetime1">
              <a:rPr lang="en-US" smtClean="0"/>
              <a:t>6/1/2016</a:t>
            </a:fld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0AE593-8A97-604D-A54B-A2CCF46CF5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5070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4257CB-E697-4A46-ADF2-E757FE703F1C}" type="datetime1">
              <a:rPr lang="en-US" smtClean="0"/>
              <a:t>6/1/2016</a:t>
            </a:fld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35C91D-8053-6E4C-B21D-F837DECE8A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729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6DB3A6-21B2-AB4C-9D2D-9432D67C92C3}" type="datetime1">
              <a:rPr lang="en-US" smtClean="0"/>
              <a:t>6/1/2016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A878F7-1C63-EE44-BE71-C09003CC121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62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707ADB-D86A-F649-B2F8-9903F28AA4EB}" type="datetime1">
              <a:rPr lang="en-US" smtClean="0"/>
              <a:t>6/1/2016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F5A764-72CB-6A42-A4CC-312ED99A8E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1989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712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43000"/>
            <a:ext cx="8229600" cy="4987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DD45B140-3BAA-164B-AFDE-840809F32E41}" type="datetime1">
              <a:rPr lang="en-US" smtClean="0"/>
              <a:t>6/1/2016</a:t>
            </a:fld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ea typeface="+mn-ea"/>
                <a:cs typeface="Arial" charset="0"/>
              </a:defRPr>
            </a:lvl1pPr>
          </a:lstStyle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Garamond" charset="0"/>
                <a:cs typeface="Arial" charset="0"/>
              </a:defRPr>
            </a:lvl1pPr>
          </a:lstStyle>
          <a:p>
            <a:pPr>
              <a:defRPr/>
            </a:pPr>
            <a:fld id="{3DE98E13-AAED-BD47-B7C0-76367888F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82" r:id="rId1"/>
    <p:sldLayoutId id="2147484670" r:id="rId2"/>
    <p:sldLayoutId id="2147484671" r:id="rId3"/>
    <p:sldLayoutId id="2147484672" r:id="rId4"/>
    <p:sldLayoutId id="2147484673" r:id="rId5"/>
    <p:sldLayoutId id="2147484674" r:id="rId6"/>
    <p:sldLayoutId id="2147484675" r:id="rId7"/>
    <p:sldLayoutId id="2147484676" r:id="rId8"/>
    <p:sldLayoutId id="2147484677" r:id="rId9"/>
    <p:sldLayoutId id="2147484678" r:id="rId10"/>
    <p:sldLayoutId id="2147484679" r:id="rId11"/>
    <p:sldLayoutId id="2147484680" r:id="rId12"/>
    <p:sldLayoutId id="2147484681" r:id="rId13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30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charset="0"/>
        <a:buChar char="q"/>
        <a:defRPr sz="2600">
          <a:solidFill>
            <a:schemeClr val="tx1"/>
          </a:solidFill>
          <a:latin typeface="+mn-lt"/>
          <a:ea typeface="ＭＳ Ｐゴシック" charset="0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charset="0"/>
        <a:buChar char="n"/>
        <a:defRPr sz="2200">
          <a:solidFill>
            <a:schemeClr val="tx1"/>
          </a:solidFill>
          <a:latin typeface="+mn-lt"/>
          <a:ea typeface="ＭＳ Ｐゴシック" charset="0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charset="0"/>
        <a:buChar char="q"/>
        <a:defRPr sz="2000">
          <a:solidFill>
            <a:schemeClr val="tx1"/>
          </a:solidFill>
          <a:latin typeface="+mn-lt"/>
          <a:ea typeface="ＭＳ Ｐゴシック" charset="0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0"/>
        <a:buChar char="§"/>
        <a:defRPr sz="2000">
          <a:solidFill>
            <a:schemeClr val="tx1"/>
          </a:solidFill>
          <a:latin typeface="+mn-lt"/>
          <a:ea typeface="ＭＳ Ｐゴシック" charset="0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295400"/>
            <a:ext cx="7851775" cy="2133600"/>
          </a:xfrm>
        </p:spPr>
        <p:txBody>
          <a:bodyPr/>
          <a:lstStyle/>
          <a:p>
            <a:pPr algn="ctr" eaLnBrk="1" hangingPunct="1"/>
            <a:r>
              <a:rPr lang="en-US" sz="4600" dirty="0" smtClean="0">
                <a:latin typeface="Garamond" charset="0"/>
              </a:rPr>
              <a:t>EECE.3170</a:t>
            </a:r>
            <a:r>
              <a:rPr lang="en-US" sz="4600" dirty="0">
                <a:latin typeface="Garamond" charset="0"/>
              </a:rPr>
              <a:t/>
            </a:r>
            <a:br>
              <a:rPr lang="en-US" sz="4600" dirty="0">
                <a:latin typeface="Garamond" charset="0"/>
              </a:rPr>
            </a:br>
            <a:r>
              <a:rPr lang="en-US" sz="4600" dirty="0">
                <a:latin typeface="Garamond" charset="0"/>
              </a:rPr>
              <a:t>Microprocessor Systems Design I</a:t>
            </a:r>
          </a:p>
        </p:txBody>
      </p:sp>
      <p:sp>
        <p:nvSpPr>
          <p:cNvPr id="1741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505200"/>
            <a:ext cx="7848600" cy="3048000"/>
          </a:xfrm>
        </p:spPr>
        <p:txBody>
          <a:bodyPr>
            <a:normAutofit/>
          </a:bodyPr>
          <a:lstStyle/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Instructor:  Dr. Michael Geiger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Summer 2016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b="1" dirty="0">
                <a:solidFill>
                  <a:srgbClr val="0000FF"/>
                </a:solidFill>
                <a:latin typeface="Arial" charset="0"/>
              </a:rPr>
              <a:t>Lecture </a:t>
            </a:r>
            <a:r>
              <a:rPr lang="en-US" b="1" dirty="0" smtClean="0">
                <a:solidFill>
                  <a:srgbClr val="0000FF"/>
                </a:solidFill>
                <a:latin typeface="Arial" charset="0"/>
              </a:rPr>
              <a:t>6: </a:t>
            </a:r>
            <a:r>
              <a:rPr lang="en-US" dirty="0" smtClean="0">
                <a:latin typeface="Arial" charset="0"/>
              </a:rPr>
              <a:t> </a:t>
            </a:r>
            <a:endParaRPr lang="en-US" dirty="0">
              <a:latin typeface="Arial" charset="0"/>
            </a:endParaRP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>
                <a:latin typeface="Arial" charset="0"/>
              </a:rPr>
              <a:t>Conditional </a:t>
            </a:r>
            <a:r>
              <a:rPr lang="en-US" dirty="0" smtClean="0">
                <a:latin typeface="Arial" charset="0"/>
              </a:rPr>
              <a:t>execution</a:t>
            </a:r>
          </a:p>
          <a:p>
            <a:pPr algn="ctr" eaLnBrk="1" hangingPunct="1">
              <a:lnSpc>
                <a:spcPct val="90000"/>
              </a:lnSpc>
              <a:buFont typeface="Wingdings" charset="0"/>
              <a:buNone/>
            </a:pPr>
            <a:r>
              <a:rPr lang="en-US" dirty="0" smtClean="0">
                <a:latin typeface="Arial" charset="0"/>
              </a:rPr>
              <a:t>Jump/loop </a:t>
            </a:r>
            <a:r>
              <a:rPr lang="en-US" dirty="0" smtClean="0">
                <a:latin typeface="Arial" charset="0"/>
              </a:rPr>
              <a:t>instructions</a:t>
            </a:r>
            <a:endParaRPr lang="en-US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</a:t>
            </a:r>
          </a:p>
        </p:txBody>
      </p:sp>
      <p:sp>
        <p:nvSpPr>
          <p:cNvPr id="389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Show the results of the following instructions, assuming that 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A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= (100H) = 0001H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B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= (102H) = 0003H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C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= (104H) = 1011H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D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= (106H) = 1011H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E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= (108H) = ABCDH</a:t>
            </a:r>
          </a:p>
          <a:p>
            <a:pPr lvl="1">
              <a:lnSpc>
                <a:spcPct val="9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F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= (10AH) = DCBAH</a:t>
            </a:r>
          </a:p>
          <a:p>
            <a:pPr>
              <a:lnSpc>
                <a:spcPct val="90000"/>
              </a:lnSpc>
            </a:pPr>
            <a:r>
              <a:rPr lang="en-US" sz="2600">
                <a:latin typeface="Arial" charset="0"/>
              </a:rPr>
              <a:t>What complex condition does this sequence test? </a:t>
            </a: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[100H]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[102H]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SETLE	BL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[104H]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[106H]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SETE	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AND	BL, 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MOV	AX, [108H]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CMP	AX, [10AH]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SETNE	BH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OR		BL, BH</a:t>
            </a:r>
          </a:p>
          <a:p>
            <a:pPr>
              <a:buFont typeface="Wingdings" pitchFamily="2" charset="2"/>
              <a:buChar char="n"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38916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644B48E-CEE4-C845-896B-FA609CAC8A52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38918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335F391-B6A0-DC4A-B430-A0B1F81B496D}" type="slidenum">
              <a:rPr lang="en-US" sz="1200">
                <a:latin typeface="Garamond" charset="0"/>
              </a:rPr>
              <a:pPr eaLnBrk="1" hangingPunct="1"/>
              <a:t>10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3993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Condition being tested: </a:t>
            </a:r>
          </a:p>
          <a:p>
            <a:pPr lvl="1"/>
            <a:r>
              <a:rPr lang="en-US">
                <a:latin typeface="Arial" charset="0"/>
              </a:rPr>
              <a:t>To simplify, treat each word as a variable named “A” through “F”</a:t>
            </a:r>
          </a:p>
          <a:p>
            <a:pPr lvl="1"/>
            <a:r>
              <a:rPr lang="en-US">
                <a:latin typeface="Arial" charset="0"/>
              </a:rPr>
              <a:t>((A &lt;= B) &amp;&amp; (C == D)) || (E != F)</a:t>
            </a:r>
          </a:p>
          <a:p>
            <a:r>
              <a:rPr lang="en-US">
                <a:latin typeface="Arial" charset="0"/>
              </a:rPr>
              <a:t>Source: http://www.arl.wustl.edu/~lockwood/class/cs306/books/artofasm/Chapter_6/CH06-4.html</a:t>
            </a:r>
          </a:p>
        </p:txBody>
      </p:sp>
      <p:sp>
        <p:nvSpPr>
          <p:cNvPr id="3993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A43606D-F1B1-3241-9F98-D60BE802E11B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3994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58F6843-5A82-C546-B19E-A42994F16963}" type="slidenum">
              <a:rPr lang="en-US" sz="1200">
                <a:latin typeface="Garamond" charset="0"/>
              </a:rPr>
              <a:pPr eaLnBrk="1" hangingPunct="1"/>
              <a:t>11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Jump instructions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Used to change flow of program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Next instruction specified by operand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Two general types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Unconditional: </a:t>
            </a:r>
            <a:r>
              <a:rPr lang="en-US" dirty="0" smtClean="0">
                <a:solidFill>
                  <a:srgbClr val="0000CC"/>
                </a:solidFill>
              </a:rPr>
              <a:t>JMP &lt;target&gt;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Always goes to address indicated by </a:t>
            </a:r>
            <a:r>
              <a:rPr lang="en-US" dirty="0" smtClean="0">
                <a:solidFill>
                  <a:srgbClr val="0000CC"/>
                </a:solidFill>
              </a:rPr>
              <a:t>&lt;target&gt;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Conditional: </a:t>
            </a:r>
            <a:r>
              <a:rPr lang="en-US" dirty="0" err="1" smtClean="0">
                <a:solidFill>
                  <a:srgbClr val="0000CC"/>
                </a:solidFill>
              </a:rPr>
              <a:t>J</a:t>
            </a:r>
            <a:r>
              <a:rPr lang="en-US" i="1" dirty="0" err="1" smtClean="0">
                <a:solidFill>
                  <a:srgbClr val="0000CC"/>
                </a:solidFill>
              </a:rPr>
              <a:t>cc</a:t>
            </a:r>
            <a:r>
              <a:rPr lang="en-US" dirty="0" smtClean="0">
                <a:solidFill>
                  <a:srgbClr val="0000CC"/>
                </a:solidFill>
              </a:rPr>
              <a:t> &lt;target&gt;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dirty="0" smtClean="0"/>
              <a:t>Jump only occurs if condition true</a:t>
            </a:r>
          </a:p>
          <a:p>
            <a:pPr lvl="2">
              <a:buFont typeface="Wingdings" pitchFamily="2" charset="2"/>
              <a:buChar char="n"/>
              <a:defRPr/>
            </a:pPr>
            <a:r>
              <a:rPr lang="en-US" i="1" dirty="0" smtClean="0"/>
              <a:t>cc</a:t>
            </a:r>
            <a:r>
              <a:rPr lang="en-US" dirty="0" smtClean="0"/>
              <a:t> replaced by valid condition code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/>
              <a:t>Most codes discussed in previous lecture</a:t>
            </a:r>
          </a:p>
          <a:p>
            <a:pPr lvl="3">
              <a:buFont typeface="Wingdings" pitchFamily="2" charset="2"/>
              <a:buChar char="q"/>
              <a:defRPr/>
            </a:pPr>
            <a:r>
              <a:rPr lang="en-US" dirty="0" smtClean="0"/>
              <a:t>Additional codes: CXZ/ECXZ</a:t>
            </a:r>
          </a:p>
          <a:p>
            <a:pPr marL="1371600" lvl="3" indent="0">
              <a:buFont typeface="Wingdings" pitchFamily="2" charset="2"/>
              <a:buNone/>
              <a:defRPr/>
            </a:pPr>
            <a:r>
              <a:rPr lang="en-US" dirty="0" smtClean="0">
                <a:sym typeface="Wingdings" pitchFamily="2" charset="2"/>
              </a:rPr>
              <a:t> CX/ECX register is zero</a:t>
            </a:r>
            <a:endParaRPr lang="en-US" dirty="0"/>
          </a:p>
        </p:txBody>
      </p:sp>
      <p:sp>
        <p:nvSpPr>
          <p:cNvPr id="512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3418E53-2514-6840-B370-B84789F43E4A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19C618B-3A6C-4248-8ECF-EF07A21A8166}" type="slidenum">
              <a:rPr lang="en-US" sz="1200">
                <a:latin typeface="Garamond" charset="0"/>
              </a:rPr>
              <a:pPr/>
              <a:t>12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043534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Jump Instructions</a:t>
            </a:r>
          </a:p>
        </p:txBody>
      </p:sp>
      <p:pic>
        <p:nvPicPr>
          <p:cNvPr id="6147" name="Picture 6" descr="~AUT001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563" t="169" b="55701"/>
          <a:stretch>
            <a:fillRect/>
          </a:stretch>
        </p:blipFill>
        <p:spPr>
          <a:xfrm>
            <a:off x="228600" y="1981200"/>
            <a:ext cx="4256088" cy="3475038"/>
          </a:xfrm>
        </p:spPr>
      </p:pic>
      <p:sp>
        <p:nvSpPr>
          <p:cNvPr id="6148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F64A0EA-F3AE-8649-8A63-CD6B29734E4C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6150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E78FCCFA-D9B8-D64B-832B-EF1A8C14660D}" type="slidenum">
              <a:rPr lang="en-US" sz="1200">
                <a:latin typeface="Garamond" charset="0"/>
              </a:rPr>
              <a:pPr/>
              <a:t>13</a:t>
            </a:fld>
            <a:endParaRPr lang="en-US" sz="1200">
              <a:latin typeface="Garamond" charset="0"/>
            </a:endParaRPr>
          </a:p>
        </p:txBody>
      </p:sp>
      <p:pic>
        <p:nvPicPr>
          <p:cNvPr id="8199" name="Picture 6" descr="~AUT0012"/>
          <p:cNvPicPr>
            <a:picLocks noChangeAspect="1" noChangeArrowheads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4791"/>
          <a:stretch>
            <a:fillRect/>
          </a:stretch>
        </p:blipFill>
        <p:spPr bwMode="auto">
          <a:xfrm>
            <a:off x="4341813" y="1889125"/>
            <a:ext cx="4802187" cy="3749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7"/>
                    </a:schemeClr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390890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1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Given the instructions below, what are the resulting register values if: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AX = 0010H, BX = 0010H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AX = 1234H, BX = 4321H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Instructions</a:t>
            </a:r>
            <a:endParaRPr lang="en-US" dirty="0">
              <a:ea typeface="+mn-ea"/>
              <a:cs typeface="+mn-cs"/>
            </a:endParaRP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CMP	AX, BX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JE	 	L1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ADD	AX, 1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JMP	L2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L1: SUB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L2: MOV	[100H], AX</a:t>
            </a:r>
          </a:p>
        </p:txBody>
      </p:sp>
      <p:sp>
        <p:nvSpPr>
          <p:cNvPr id="717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0177F94-3D0E-BB4C-92FE-74FB11576A82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717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D41D611-6811-1F4F-8E1C-0D447AAAB715}" type="slidenum">
              <a:rPr lang="en-US" sz="1200">
                <a:latin typeface="Garamond" charset="0"/>
              </a:rPr>
              <a:pPr/>
              <a:t>14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422582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First case: AX = BX = 0010H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CMP	AX, BX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Shows AX == BX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JE	 	L1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Cond. true—jump to L1</a:t>
            </a:r>
            <a:endParaRPr lang="en-US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ADD	AX, 1		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JMP	L2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L1: SUB	AX, 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AX = AX – 1 = 000F</a:t>
            </a:r>
            <a:endParaRPr lang="en-US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L2: MOV	[100H], AX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Store 000F at DS:100H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8196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7B3F66-8E3D-2444-A329-1E89D3B67D61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819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678869B-32B8-F345-8CB9-EA8142680899}" type="slidenum">
              <a:rPr lang="en-US" sz="1200">
                <a:latin typeface="Garamond" charset="0"/>
              </a:rPr>
              <a:pPr/>
              <a:t>15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7851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Second case: AX = 1234H, BX = 4321H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CMP	AX, BX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Shows AX &lt; BX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JE	 	L1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Cond. false—no jump</a:t>
            </a:r>
            <a:endParaRPr lang="en-US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ADD	AX, 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AX = AX + 1 = 1235H</a:t>
            </a:r>
            <a:endParaRPr lang="en-US">
              <a:solidFill>
                <a:srgbClr val="FF0000"/>
              </a:solidFill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JMP	L2</a:t>
            </a: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L1: SUB	AX, 1	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AX = AX – 1 = 000F</a:t>
            </a:r>
            <a:endParaRPr lang="en-US">
              <a:latin typeface="Arial" charset="0"/>
            </a:endParaRPr>
          </a:p>
          <a:p>
            <a:pPr marL="457200" lvl="1" indent="0">
              <a:buFont typeface="Wingdings" charset="0"/>
              <a:buNone/>
            </a:pPr>
            <a:r>
              <a:rPr lang="en-US">
                <a:latin typeface="Arial" charset="0"/>
              </a:rPr>
              <a:t>L2: MOV	[100H], AX	</a:t>
            </a:r>
            <a:r>
              <a:rPr lang="en-US">
                <a:solidFill>
                  <a:srgbClr val="FF0000"/>
                </a:solidFill>
                <a:latin typeface="Arial" charset="0"/>
                <a:sym typeface="Wingdings" charset="0"/>
              </a:rPr>
              <a:t> Store 000F at DS:100H</a:t>
            </a:r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  <a:p>
            <a:endParaRPr lang="en-US">
              <a:latin typeface="Arial" charset="0"/>
            </a:endParaRPr>
          </a:p>
        </p:txBody>
      </p:sp>
      <p:sp>
        <p:nvSpPr>
          <p:cNvPr id="922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DD18919-75B3-A04B-A897-091AADC71A1B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922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9C583AA-8FF9-454F-8818-4432D004207C}" type="slidenum">
              <a:rPr lang="en-US" sz="1200">
                <a:latin typeface="Garamond" charset="0"/>
              </a:rPr>
              <a:pPr/>
              <a:t>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80927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 solution (cont.)</a:t>
            </a: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High-level program structure: if/else statement</a:t>
            </a:r>
          </a:p>
          <a:p>
            <a:pPr lvl="1"/>
            <a:r>
              <a:rPr lang="en-US">
                <a:latin typeface="Arial" charset="0"/>
              </a:rPr>
              <a:t>If part: compare + jump (if (AX == BX))</a:t>
            </a:r>
          </a:p>
          <a:p>
            <a:pPr lvl="1"/>
            <a:r>
              <a:rPr lang="en-US">
                <a:latin typeface="Arial" charset="0"/>
              </a:rPr>
              <a:t>Else part: what follows if condition false</a:t>
            </a:r>
          </a:p>
          <a:p>
            <a:pPr lvl="1"/>
            <a:r>
              <a:rPr lang="en-US">
                <a:latin typeface="Arial" charset="0"/>
              </a:rPr>
              <a:t>Unconditional jump used to skip </a:t>
            </a:r>
            <a:r>
              <a:rPr lang="ja-JP" altLang="en-US">
                <a:latin typeface="Arial" charset="0"/>
              </a:rPr>
              <a:t>“</a:t>
            </a:r>
            <a:r>
              <a:rPr lang="en-US" altLang="ja-JP">
                <a:latin typeface="Arial" charset="0"/>
              </a:rPr>
              <a:t>if</a:t>
            </a:r>
            <a:r>
              <a:rPr lang="ja-JP" altLang="en-US">
                <a:latin typeface="Arial" charset="0"/>
              </a:rPr>
              <a:t>”</a:t>
            </a:r>
            <a:r>
              <a:rPr lang="en-US" altLang="ja-JP">
                <a:latin typeface="Arial" charset="0"/>
              </a:rPr>
              <a:t> part</a:t>
            </a:r>
          </a:p>
          <a:p>
            <a:pPr lvl="1"/>
            <a:r>
              <a:rPr lang="en-US">
                <a:latin typeface="Arial" charset="0"/>
              </a:rPr>
              <a:t>Both parts have same exit (L2)</a:t>
            </a:r>
          </a:p>
        </p:txBody>
      </p:sp>
      <p:sp>
        <p:nvSpPr>
          <p:cNvPr id="1024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9CA18C8D-A5C4-B54A-8C8F-10B37F45FF7C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1024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C37E7D72-B267-7A42-9B98-03999F0D064B}" type="slidenum">
              <a:rPr lang="en-US" sz="1200">
                <a:latin typeface="Garamond" charset="0"/>
              </a:rPr>
              <a:pPr/>
              <a:t>17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8886784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2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Given the instructions below, what are the resulting register values </a:t>
            </a:r>
            <a:r>
              <a:rPr lang="en-US" dirty="0" smtClean="0">
                <a:ea typeface="+mn-ea"/>
                <a:cs typeface="+mn-cs"/>
              </a:rPr>
              <a:t>if, initially, AX = 0001H?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Instructions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DEC	CL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JNZ	L</a:t>
            </a:r>
          </a:p>
        </p:txBody>
      </p:sp>
      <p:sp>
        <p:nvSpPr>
          <p:cNvPr id="1126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51E42389-5234-CC43-AC9C-58C235D006F0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1127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F6EDF0F-135C-BA4A-843B-A6B2C690CEE1}" type="slidenum">
              <a:rPr lang="en-US" sz="1200">
                <a:latin typeface="Garamond" charset="0"/>
              </a:rPr>
              <a:pPr/>
              <a:t>18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49667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Example: program structure 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Given the instructions below, what are the resulting register values </a:t>
            </a:r>
            <a:r>
              <a:rPr lang="en-US" dirty="0" smtClean="0">
                <a:ea typeface="+mn-ea"/>
                <a:cs typeface="+mn-cs"/>
              </a:rPr>
              <a:t>if, initially, AX = 0001H?</a:t>
            </a:r>
            <a:endParaRPr lang="en-US" dirty="0">
              <a:ea typeface="+mn-ea"/>
              <a:cs typeface="+mn-cs"/>
            </a:endParaRP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What type of high-level program structure does this sequence demonstrate?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>
                <a:ea typeface="+mn-ea"/>
                <a:cs typeface="+mn-cs"/>
              </a:rPr>
              <a:t>Instructions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	MOV	CX,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	JCXZ	END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</a:t>
            </a:r>
            <a:r>
              <a:rPr lang="en-US" dirty="0" smtClean="0"/>
              <a:t>   	ADD	AX, AX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	DEC	CX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	JMP	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END: 	MOV	[10H], AX</a:t>
            </a:r>
          </a:p>
        </p:txBody>
      </p:sp>
      <p:sp>
        <p:nvSpPr>
          <p:cNvPr id="12292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496894B-F53F-4D44-A56E-6EF3B748F844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1229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3C360A09-B10D-D14B-A409-525140957179}" type="slidenum">
              <a:rPr lang="en-US" sz="1200">
                <a:latin typeface="Garamond" charset="0"/>
              </a:rPr>
              <a:pPr/>
              <a:t>19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025732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Lecture outline</a:t>
            </a:r>
          </a:p>
        </p:txBody>
      </p:sp>
      <p:sp>
        <p:nvSpPr>
          <p:cNvPr id="19458" name="Rectangle 5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>
                <a:latin typeface="Arial" charset="0"/>
              </a:rPr>
              <a:t>Announcements/reminders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HW 3 to be posted; </a:t>
            </a:r>
            <a:r>
              <a:rPr lang="en-US" sz="2400" smtClean="0">
                <a:latin typeface="Arial" charset="0"/>
              </a:rPr>
              <a:t>due </a:t>
            </a:r>
            <a:r>
              <a:rPr lang="en-US" sz="2400" smtClean="0">
                <a:latin typeface="Arial" charset="0"/>
              </a:rPr>
              <a:t>Monday, 6/6</a:t>
            </a:r>
            <a:endParaRPr lang="en-US" sz="2000" dirty="0">
              <a:latin typeface="Arial" charset="0"/>
            </a:endParaRPr>
          </a:p>
          <a:p>
            <a:pPr>
              <a:lnSpc>
                <a:spcPct val="90000"/>
              </a:lnSpc>
            </a:pPr>
            <a:r>
              <a:rPr lang="en-US" sz="2800" dirty="0" smtClean="0">
                <a:latin typeface="Arial" charset="0"/>
              </a:rPr>
              <a:t>Today’s </a:t>
            </a:r>
            <a:r>
              <a:rPr lang="en-US" sz="2800" dirty="0">
                <a:latin typeface="Arial" charset="0"/>
              </a:rPr>
              <a:t>lecture</a:t>
            </a:r>
          </a:p>
          <a:p>
            <a:pPr lvl="1">
              <a:lnSpc>
                <a:spcPct val="90000"/>
              </a:lnSpc>
            </a:pPr>
            <a:r>
              <a:rPr lang="en-US" sz="2400" dirty="0">
                <a:latin typeface="Arial" charset="0"/>
              </a:rPr>
              <a:t>Conditional </a:t>
            </a:r>
            <a:r>
              <a:rPr lang="en-US" sz="2400" dirty="0" smtClean="0">
                <a:latin typeface="Arial" charset="0"/>
              </a:rPr>
              <a:t>execution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>
                <a:latin typeface="Arial" charset="0"/>
              </a:rPr>
              <a:t>Jump/loop instructions</a:t>
            </a:r>
            <a:endParaRPr lang="en-US" sz="2400" dirty="0">
              <a:latin typeface="Arial" charset="0"/>
            </a:endParaRPr>
          </a:p>
        </p:txBody>
      </p:sp>
      <p:sp>
        <p:nvSpPr>
          <p:cNvPr id="19459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832E7F9-81CD-5642-84D7-38A99C12F54B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 dirty="0"/>
          </a:p>
        </p:txBody>
      </p:sp>
      <p:sp>
        <p:nvSpPr>
          <p:cNvPr id="19461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CAE1EDEA-4DA8-6A47-B7C9-20FC5FBA70A2}" type="slidenum">
              <a:rPr lang="en-US" sz="1200">
                <a:latin typeface="Garamond" charset="0"/>
              </a:rPr>
              <a:pPr eaLnBrk="1" hangingPunct="1"/>
              <a:t>2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1331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2D75D17-7FBF-5D4A-BFC3-91D4F3755514}" type="slidenum">
              <a:rPr lang="en-US" sz="1200">
                <a:latin typeface="Garamond" charset="0"/>
              </a:rPr>
              <a:pPr/>
              <a:t>20</a:t>
            </a:fld>
            <a:endParaRPr lang="en-US" sz="1200">
              <a:latin typeface="Garamond" charset="0"/>
            </a:endParaRPr>
          </a:p>
        </p:txBody>
      </p:sp>
      <p:sp>
        <p:nvSpPr>
          <p:cNvPr id="13316" name="Rectangle 2"/>
          <p:cNvSpPr>
            <a:spLocks noGrp="1" noChangeArrowheads="1"/>
          </p:cNvSpPr>
          <p:nvPr>
            <p:ph type="title"/>
          </p:nvPr>
        </p:nvSpPr>
        <p:spPr>
          <a:xfrm>
            <a:off x="1219200" y="381000"/>
            <a:ext cx="6248400" cy="533400"/>
          </a:xfrm>
        </p:spPr>
        <p:txBody>
          <a:bodyPr/>
          <a:lstStyle/>
          <a:p>
            <a:r>
              <a:rPr lang="en-US" sz="3200">
                <a:latin typeface="Garamond" charset="0"/>
              </a:rPr>
              <a:t>Block Move Program</a:t>
            </a:r>
          </a:p>
        </p:txBody>
      </p:sp>
      <p:pic>
        <p:nvPicPr>
          <p:cNvPr id="13317" name="Picture 7" descr="~AUT0022"/>
          <p:cNvPicPr>
            <a:picLocks noGrp="1" noChangeAspect="1" noChangeArrowheads="1"/>
          </p:cNvPicPr>
          <p:nvPr>
            <p:ph type="body"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85800" y="914400"/>
            <a:ext cx="2805113" cy="5943600"/>
          </a:xfrm>
          <a:noFill/>
        </p:spPr>
      </p:pic>
      <p:pic>
        <p:nvPicPr>
          <p:cNvPr id="13318" name="Picture 8" descr="~AUT0023"/>
          <p:cNvPicPr>
            <a:picLocks noGrp="1" noChangeAspect="1" noChangeArrowheads="1"/>
          </p:cNvPicPr>
          <p:nvPr>
            <p:ph type="body" sz="half" idx="2"/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824163" y="2171700"/>
            <a:ext cx="4422775" cy="2559050"/>
          </a:xfrm>
          <a:noFill/>
        </p:spPr>
      </p:pic>
      <p:sp>
        <p:nvSpPr>
          <p:cNvPr id="1331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D86AC5B3-B6C6-EA41-A904-D160FAD777AB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388922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instructions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Common operations in basic loops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Compare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Conditional jump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Decrement loop counter (CX)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Loop instructions combine all into one op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All decrement CX by 1, then check if CX ==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&lt;target&gt; must be short-label (8-bit immediate)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 &lt;target&gt;</a:t>
            </a:r>
            <a:r>
              <a:rPr lang="en-US" dirty="0" smtClean="0"/>
              <a:t>: Return to &lt;target&gt; if </a:t>
            </a:r>
            <a:r>
              <a:rPr lang="en-US" dirty="0" smtClean="0">
                <a:solidFill>
                  <a:srgbClr val="FF0000"/>
                </a:solidFill>
              </a:rPr>
              <a:t>CX != 0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LOOPE/LOOPZ &lt;target&gt;</a:t>
            </a:r>
            <a:r>
              <a:rPr lang="en-US" dirty="0" smtClean="0"/>
              <a:t>: Return to &lt;target&gt; if    </a:t>
            </a:r>
            <a:r>
              <a:rPr lang="en-US" dirty="0" smtClean="0">
                <a:solidFill>
                  <a:srgbClr val="FF0000"/>
                </a:solidFill>
              </a:rPr>
              <a:t>(CX != 0) &amp;&amp; (ZF ==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LOOPNE/LOOPNZ &lt;target&gt;</a:t>
            </a:r>
            <a:r>
              <a:rPr lang="en-US" dirty="0" smtClean="0"/>
              <a:t>: Return to &lt;target&gt; if </a:t>
            </a:r>
            <a:r>
              <a:rPr lang="en-US" dirty="0" smtClean="0">
                <a:solidFill>
                  <a:srgbClr val="FF0000"/>
                </a:solidFill>
              </a:rPr>
              <a:t>(CX != 0) &amp;&amp; (ZF != 1)</a:t>
            </a:r>
          </a:p>
        </p:txBody>
      </p:sp>
      <p:sp>
        <p:nvSpPr>
          <p:cNvPr id="14340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1976EA6-CE77-404E-ADE0-93107E2C62FE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14342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BED378E8-54A2-0A4B-ABC3-3409E7AE4B4F}" type="slidenum">
              <a:rPr lang="en-US" sz="1200">
                <a:latin typeface="Garamond" charset="0"/>
              </a:rPr>
              <a:pPr/>
              <a:t>21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29670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050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Program Structure</a:t>
            </a:r>
          </a:p>
        </p:txBody>
      </p:sp>
      <p:pic>
        <p:nvPicPr>
          <p:cNvPr id="15363" name="Picture 2054" descr="~AUT0058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2225" y="1752600"/>
            <a:ext cx="5335588" cy="4389438"/>
          </a:xfrm>
        </p:spPr>
      </p:pic>
      <p:sp>
        <p:nvSpPr>
          <p:cNvPr id="15364" name="Rectangle 2051"/>
          <p:cNvSpPr>
            <a:spLocks noGrp="1" noChangeArrowheads="1"/>
          </p:cNvSpPr>
          <p:nvPr>
            <p:ph sz="half" idx="2"/>
          </p:nvPr>
        </p:nvSpPr>
        <p:spPr>
          <a:xfrm>
            <a:off x="5334000" y="1676400"/>
            <a:ext cx="3621088" cy="4456113"/>
          </a:xfrm>
        </p:spPr>
        <p:txBody>
          <a:bodyPr/>
          <a:lstStyle/>
          <a:p>
            <a:r>
              <a:rPr lang="en-US">
                <a:latin typeface="Arial" charset="0"/>
              </a:rPr>
              <a:t>Structure of a loop</a:t>
            </a:r>
          </a:p>
          <a:p>
            <a:pPr lvl="1"/>
            <a:r>
              <a:rPr lang="en-US">
                <a:latin typeface="Arial" charset="0"/>
              </a:rPr>
              <a:t>CX = initial count</a:t>
            </a:r>
          </a:p>
          <a:p>
            <a:pPr lvl="1"/>
            <a:r>
              <a:rPr lang="en-US">
                <a:latin typeface="Arial" charset="0"/>
              </a:rPr>
              <a:t>Loop body: code to be repeated</a:t>
            </a:r>
          </a:p>
          <a:p>
            <a:pPr lvl="1"/>
            <a:r>
              <a:rPr lang="en-US">
                <a:latin typeface="Arial" charset="0"/>
              </a:rPr>
              <a:t>Loop instruction– determines if loop is complete or if the body is to repeat  </a:t>
            </a:r>
          </a:p>
          <a:p>
            <a:r>
              <a:rPr lang="en-US">
                <a:latin typeface="Arial" charset="0"/>
              </a:rPr>
              <a:t>Example: block move</a:t>
            </a:r>
          </a:p>
        </p:txBody>
      </p:sp>
      <p:sp>
        <p:nvSpPr>
          <p:cNvPr id="15365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77C818F3-4E76-9B46-B2D3-5DE341E08190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15367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8ED21AE3-018F-E34B-A6C9-FDB2A96F39AA}" type="slidenum">
              <a:rPr lang="en-US" sz="1200">
                <a:latin typeface="Garamond" charset="0"/>
              </a:rPr>
              <a:pPr/>
              <a:t>22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84930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1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Rewrite the post-tested loop seen earlier using a loop instruction: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</a:t>
            </a:r>
            <a:r>
              <a:rPr lang="en-US" dirty="0"/>
              <a:t>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DEC	CL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/>
              <a:t>     JNZ	L</a:t>
            </a:r>
          </a:p>
          <a:p>
            <a:pPr marL="0" indent="0">
              <a:buFont typeface="Wingdings" pitchFamily="2" charset="2"/>
              <a:buNone/>
              <a:defRPr/>
            </a:pPr>
            <a:endParaRPr lang="en-US" dirty="0">
              <a:ea typeface="+mn-ea"/>
              <a:cs typeface="+mn-cs"/>
            </a:endParaRPr>
          </a:p>
        </p:txBody>
      </p:sp>
      <p:sp>
        <p:nvSpPr>
          <p:cNvPr id="15" name="Content Placeholder 1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Solution:</a:t>
            </a:r>
          </a:p>
          <a:p>
            <a:pPr marL="457200" lvl="1" indent="0">
              <a:buFont typeface="Wingdings" pitchFamily="2" charset="2"/>
              <a:buNone/>
              <a:defRPr/>
            </a:pPr>
            <a:r>
              <a:rPr lang="en-US" dirty="0" smtClean="0"/>
              <a:t>MOV	CL, 5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L:  SHL	AX, 1</a:t>
            </a:r>
          </a:p>
          <a:p>
            <a:pPr marL="0" lvl="1" indent="0">
              <a:buFont typeface="Wingdings" pitchFamily="2" charset="2"/>
              <a:buNone/>
              <a:defRPr/>
            </a:pPr>
            <a:r>
              <a:rPr lang="en-US" dirty="0" smtClean="0"/>
              <a:t>     </a:t>
            </a:r>
            <a:r>
              <a:rPr lang="en-US" dirty="0" smtClean="0">
                <a:solidFill>
                  <a:srgbClr val="FF0000"/>
                </a:solidFill>
              </a:rPr>
              <a:t>LOOP	L</a:t>
            </a:r>
          </a:p>
        </p:txBody>
      </p:sp>
      <p:sp>
        <p:nvSpPr>
          <p:cNvPr id="16389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6420675B-8F7E-BE41-A069-FCC9AFCC1878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1639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1911F433-40DF-CF41-9AAE-BE5C25829D63}" type="slidenum">
              <a:rPr lang="en-US" sz="1200">
                <a:latin typeface="Garamond" charset="0"/>
              </a:rPr>
              <a:pPr/>
              <a:t>23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0330783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Loop example 2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Describe the operation of the following program (Example 6.15-6.16). 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What is the final value of ESI if the 15 bytes between 0A001 and 0A00F have the following values?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/>
              <a:t>00 01 02 03 04 05 06 07 08 09 0A 0B 0C 0D 0E</a:t>
            </a:r>
            <a:endParaRPr lang="en-US" dirty="0"/>
          </a:p>
          <a:p>
            <a:pPr marL="0" indent="0">
              <a:buFont typeface="Wingdings" pitchFamily="2" charset="2"/>
              <a:buNone/>
              <a:defRPr/>
            </a:pPr>
            <a:endParaRPr lang="en-US" dirty="0" smtClean="0">
              <a:ea typeface="+mn-ea"/>
              <a:cs typeface="+mn-cs"/>
            </a:endParaRP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DL, 05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EAX, 0000A000h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ESI, 00000000h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MOV	CX, 000F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 smtClean="0">
                <a:ea typeface="+mn-ea"/>
                <a:cs typeface="+mn-cs"/>
              </a:rPr>
              <a:t>AGAIN:INC 	SI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CMP	[EAX + ESI], DL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r>
              <a:rPr lang="en-US" dirty="0" smtClean="0">
                <a:ea typeface="+mn-ea"/>
                <a:cs typeface="+mn-cs"/>
              </a:rPr>
              <a:t>LOOPNE AGAIN</a:t>
            </a:r>
          </a:p>
          <a:p>
            <a:pPr marL="0" indent="0">
              <a:buFont typeface="Wingdings" pitchFamily="2" charset="2"/>
              <a:buNone/>
              <a:defRPr/>
            </a:pPr>
            <a:r>
              <a:rPr lang="en-US" dirty="0">
                <a:ea typeface="+mn-ea"/>
                <a:cs typeface="+mn-cs"/>
              </a:rPr>
              <a:t>	</a:t>
            </a:r>
            <a:endParaRPr lang="en-US" dirty="0" smtClean="0">
              <a:ea typeface="+mn-ea"/>
              <a:cs typeface="+mn-cs"/>
            </a:endParaRPr>
          </a:p>
        </p:txBody>
      </p:sp>
      <p:sp>
        <p:nvSpPr>
          <p:cNvPr id="17412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FD68D1BE-C39A-5F44-B4A5-823A1029FF28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17414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30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 sz="26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>
              <a:defRPr sz="22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hangingPunct="0">
              <a:buFont typeface="Wingdings" charset="0"/>
              <a:defRPr sz="20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fld id="{0733D362-F473-E849-AAB0-EA7F3A1C9BE9}" type="slidenum">
              <a:rPr lang="en-US" sz="1200">
                <a:latin typeface="Garamond" charset="0"/>
              </a:rPr>
              <a:pPr/>
              <a:t>24</a:t>
            </a:fld>
            <a:endParaRPr lang="en-US" sz="1200">
              <a:latin typeface="Garamon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5236674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Final notes</a:t>
            </a:r>
          </a:p>
        </p:txBody>
      </p:sp>
      <p:sp>
        <p:nvSpPr>
          <p:cNvPr id="4096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latin typeface="Arial" charset="0"/>
              </a:rPr>
              <a:t>Next time:</a:t>
            </a:r>
          </a:p>
          <a:p>
            <a:pPr lvl="1"/>
            <a:r>
              <a:rPr lang="en-US" dirty="0" smtClean="0">
                <a:latin typeface="Arial" charset="0"/>
              </a:rPr>
              <a:t>Subroutines</a:t>
            </a:r>
          </a:p>
          <a:p>
            <a:pPr lvl="1"/>
            <a:r>
              <a:rPr lang="en-US" dirty="0" smtClean="0">
                <a:latin typeface="Arial" charset="0"/>
              </a:rPr>
              <a:t>HLL and x86 assembly</a:t>
            </a:r>
            <a:endParaRPr lang="en-US" dirty="0">
              <a:latin typeface="Arial" charset="0"/>
            </a:endParaRPr>
          </a:p>
          <a:p>
            <a:r>
              <a:rPr lang="en-US" dirty="0">
                <a:latin typeface="Arial" charset="0"/>
              </a:rPr>
              <a:t>Reminders:</a:t>
            </a:r>
          </a:p>
          <a:p>
            <a:pPr lvl="1">
              <a:lnSpc>
                <a:spcPct val="90000"/>
              </a:lnSpc>
            </a:pPr>
            <a:r>
              <a:rPr lang="en-US" sz="2800" smtClean="0">
                <a:latin typeface="Arial" charset="0"/>
              </a:rPr>
              <a:t>HW 3 </a:t>
            </a:r>
            <a:r>
              <a:rPr lang="en-US" sz="2800" dirty="0" smtClean="0">
                <a:latin typeface="Arial" charset="0"/>
              </a:rPr>
              <a:t>to be posted; due date TBD</a:t>
            </a:r>
            <a:endParaRPr lang="en-US" sz="2400" dirty="0">
              <a:latin typeface="Arial" charset="0"/>
            </a:endParaRPr>
          </a:p>
        </p:txBody>
      </p:sp>
      <p:sp>
        <p:nvSpPr>
          <p:cNvPr id="40963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BF571A-1906-3F4F-BB3F-0AE03CF28912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40965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B0C80DC7-BC85-5F41-BC68-912190A258A7}" type="slidenum">
              <a:rPr lang="en-US" sz="1200">
                <a:latin typeface="Garamond" charset="0"/>
              </a:rPr>
              <a:pPr eaLnBrk="1" hangingPunct="1"/>
              <a:t>25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4098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Compare Instructions  </a:t>
            </a:r>
          </a:p>
        </p:txBody>
      </p:sp>
      <p:sp>
        <p:nvSpPr>
          <p:cNvPr id="26626" name="Rectangle 4099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Compare 2 values; store result in ZF/SF</a:t>
            </a:r>
          </a:p>
          <a:p>
            <a:r>
              <a:rPr lang="en-US">
                <a:latin typeface="Arial" charset="0"/>
              </a:rPr>
              <a:t>General format: CMP  D,S</a:t>
            </a:r>
          </a:p>
          <a:p>
            <a:pPr lvl="1"/>
            <a:r>
              <a:rPr lang="en-US">
                <a:latin typeface="Arial" charset="0"/>
              </a:rPr>
              <a:t>Works by performing subtraction (D) – (S)</a:t>
            </a:r>
          </a:p>
          <a:p>
            <a:pPr lvl="2"/>
            <a:r>
              <a:rPr lang="en-US">
                <a:latin typeface="Arial" charset="0"/>
              </a:rPr>
              <a:t>D, S unchanged</a:t>
            </a:r>
          </a:p>
          <a:p>
            <a:pPr lvl="1"/>
            <a:r>
              <a:rPr lang="en-US">
                <a:latin typeface="Arial" charset="0"/>
              </a:rPr>
              <a:t>ZF/SF/OF indicate result (signed values)</a:t>
            </a:r>
          </a:p>
          <a:p>
            <a:pPr lvl="2"/>
            <a:r>
              <a:rPr lang="en-US">
                <a:solidFill>
                  <a:srgbClr val="0000CC"/>
                </a:solidFill>
                <a:latin typeface="Arial" charset="0"/>
                <a:sym typeface="Wingdings" charset="0"/>
              </a:rPr>
              <a:t>ZF = 1</a:t>
            </a:r>
            <a:r>
              <a:rPr lang="en-US">
                <a:latin typeface="Arial" charset="0"/>
                <a:sym typeface="Wingdings" charset="0"/>
              </a:rPr>
              <a:t>			 D == S</a:t>
            </a:r>
          </a:p>
          <a:p>
            <a:pPr lvl="2"/>
            <a:r>
              <a:rPr lang="en-US">
                <a:solidFill>
                  <a:srgbClr val="0000CC"/>
                </a:solidFill>
                <a:latin typeface="Arial" charset="0"/>
                <a:sym typeface="Wingdings" charset="0"/>
              </a:rPr>
              <a:t>ZF = 0, (SF XOR OF) = 1 	</a:t>
            </a:r>
            <a:r>
              <a:rPr lang="en-US">
                <a:latin typeface="Arial" charset="0"/>
                <a:sym typeface="Wingdings" charset="0"/>
              </a:rPr>
              <a:t> D &lt; S</a:t>
            </a:r>
          </a:p>
          <a:p>
            <a:pPr lvl="2"/>
            <a:r>
              <a:rPr lang="en-US">
                <a:solidFill>
                  <a:srgbClr val="0000CC"/>
                </a:solidFill>
                <a:latin typeface="Arial" charset="0"/>
                <a:sym typeface="Wingdings" charset="0"/>
              </a:rPr>
              <a:t>ZF = 0, (SF XOR OF) = 0 </a:t>
            </a:r>
            <a:r>
              <a:rPr lang="en-US">
                <a:latin typeface="Arial" charset="0"/>
                <a:sym typeface="Wingdings" charset="0"/>
              </a:rPr>
              <a:t>	 D &gt; S</a:t>
            </a:r>
          </a:p>
        </p:txBody>
      </p:sp>
      <p:sp>
        <p:nvSpPr>
          <p:cNvPr id="2662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2FEC4A7-BF20-FE4E-9835-2C8C3C0B0E0A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2662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7FD6797-26AA-9C45-985B-7EBAAEE537D2}" type="slidenum">
              <a:rPr lang="en-US" sz="1200">
                <a:latin typeface="Garamond" charset="0"/>
              </a:rPr>
              <a:pPr eaLnBrk="1" hangingPunct="1"/>
              <a:t>3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 codes</a:t>
            </a:r>
          </a:p>
        </p:txBody>
      </p:sp>
      <p:sp>
        <p:nvSpPr>
          <p:cNvPr id="30722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Conditional execution: result depends on value of flag bit(s)</a:t>
            </a:r>
          </a:p>
          <a:p>
            <a:r>
              <a:rPr lang="en-US">
                <a:latin typeface="Arial" charset="0"/>
              </a:rPr>
              <a:t>Intel instructions specify </a:t>
            </a:r>
            <a:r>
              <a:rPr lang="en-US">
                <a:solidFill>
                  <a:srgbClr val="0000CC"/>
                </a:solidFill>
                <a:latin typeface="Arial" charset="0"/>
              </a:rPr>
              <a:t>condition codes</a:t>
            </a:r>
          </a:p>
          <a:p>
            <a:pPr lvl="1"/>
            <a:r>
              <a:rPr lang="en-US">
                <a:latin typeface="Arial" charset="0"/>
              </a:rPr>
              <a:t>Condition code implies certain flag values</a:t>
            </a:r>
          </a:p>
          <a:p>
            <a:pPr lvl="1"/>
            <a:r>
              <a:rPr lang="en-US">
                <a:latin typeface="Arial" charset="0"/>
              </a:rPr>
              <a:t>Opcodes written with </a:t>
            </a:r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 as part of name</a:t>
            </a:r>
          </a:p>
          <a:p>
            <a:pPr lvl="1"/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 can be replaced by any valid code</a:t>
            </a:r>
          </a:p>
          <a:p>
            <a:pPr lvl="1"/>
            <a:r>
              <a:rPr lang="en-US">
                <a:latin typeface="Arial" charset="0"/>
              </a:rPr>
              <a:t>Examples: CMOV</a:t>
            </a:r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, SET</a:t>
            </a:r>
            <a:r>
              <a:rPr lang="en-US" i="1">
                <a:latin typeface="Arial" charset="0"/>
              </a:rPr>
              <a:t>cc</a:t>
            </a:r>
            <a:r>
              <a:rPr lang="en-US">
                <a:latin typeface="Arial" charset="0"/>
              </a:rPr>
              <a:t>, J</a:t>
            </a:r>
            <a:r>
              <a:rPr lang="en-US" i="1">
                <a:latin typeface="Arial" charset="0"/>
              </a:rPr>
              <a:t>cc</a:t>
            </a:r>
          </a:p>
          <a:p>
            <a:pPr lvl="2"/>
            <a:r>
              <a:rPr lang="en-US">
                <a:latin typeface="Arial" charset="0"/>
              </a:rPr>
              <a:t>Specific examples: CMOVE, SETL, SETZ, JNE, JG</a:t>
            </a:r>
          </a:p>
        </p:txBody>
      </p:sp>
      <p:sp>
        <p:nvSpPr>
          <p:cNvPr id="30723" name="Date Placeholder 4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72564BD-376A-D147-9DD2-EF74ABF4B524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30725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368D4A88-2B1F-D94E-94DE-D04EBF174DDD}" type="slidenum">
              <a:rPr lang="en-US" sz="1200">
                <a:latin typeface="Garamond" charset="0"/>
              </a:rPr>
              <a:pPr eaLnBrk="1" hangingPunct="1"/>
              <a:t>4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 codes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overflow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O</a:t>
            </a:r>
            <a:r>
              <a:rPr lang="en-US" dirty="0" smtClean="0"/>
              <a:t> (OF = 1), </a:t>
            </a:r>
            <a:r>
              <a:rPr lang="en-US" dirty="0" smtClean="0">
                <a:solidFill>
                  <a:srgbClr val="0000CC"/>
                </a:solidFill>
              </a:rPr>
              <a:t>NO</a:t>
            </a:r>
            <a:r>
              <a:rPr lang="en-US" dirty="0" smtClean="0"/>
              <a:t> (OF =0)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carry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C </a:t>
            </a:r>
            <a:r>
              <a:rPr lang="en-US" dirty="0" smtClean="0"/>
              <a:t>(CF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NC </a:t>
            </a:r>
            <a:r>
              <a:rPr lang="en-US" dirty="0" smtClean="0"/>
              <a:t>(CF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sign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S</a:t>
            </a:r>
            <a:r>
              <a:rPr lang="en-US" dirty="0" smtClean="0"/>
              <a:t> (SF = 1), </a:t>
            </a:r>
            <a:r>
              <a:rPr lang="en-US" dirty="0" smtClean="0">
                <a:solidFill>
                  <a:srgbClr val="0000CC"/>
                </a:solidFill>
              </a:rPr>
              <a:t>NS</a:t>
            </a:r>
            <a:r>
              <a:rPr lang="en-US" dirty="0" smtClean="0"/>
              <a:t> (SF = 0)</a:t>
            </a:r>
          </a:p>
          <a:p>
            <a:pPr>
              <a:buFont typeface="Wingdings" pitchFamily="2" charset="2"/>
              <a:buChar char="n"/>
              <a:defRPr/>
            </a:pPr>
            <a:r>
              <a:rPr lang="en-US" dirty="0" smtClean="0">
                <a:ea typeface="+mn-ea"/>
                <a:cs typeface="+mn-cs"/>
              </a:rPr>
              <a:t>Testing parity flag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P</a:t>
            </a:r>
            <a:r>
              <a:rPr lang="en-US" dirty="0" smtClean="0"/>
              <a:t> or </a:t>
            </a:r>
            <a:r>
              <a:rPr lang="en-US" dirty="0" smtClean="0">
                <a:solidFill>
                  <a:srgbClr val="0000CC"/>
                </a:solidFill>
              </a:rPr>
              <a:t>PE</a:t>
            </a:r>
            <a:r>
              <a:rPr lang="en-US" dirty="0" smtClean="0"/>
              <a:t> (PF = 1)</a:t>
            </a:r>
          </a:p>
          <a:p>
            <a:pPr lvl="1">
              <a:buFont typeface="Wingdings" pitchFamily="2" charset="2"/>
              <a:buChar char="q"/>
              <a:defRPr/>
            </a:pPr>
            <a:r>
              <a:rPr lang="en-US" dirty="0" smtClean="0">
                <a:solidFill>
                  <a:srgbClr val="0000CC"/>
                </a:solidFill>
              </a:rPr>
              <a:t>NP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00CC"/>
                </a:solidFill>
              </a:rPr>
              <a:t>PO</a:t>
            </a:r>
            <a:r>
              <a:rPr lang="en-US" dirty="0" smtClean="0"/>
              <a:t> (PF = 0)</a:t>
            </a:r>
            <a:endParaRPr lang="en-US" dirty="0"/>
          </a:p>
        </p:txBody>
      </p:sp>
      <p:sp>
        <p:nvSpPr>
          <p:cNvPr id="31747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6A8CB8C-D922-B342-BEAA-C6B0E6DFC341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AF64825-C110-694E-AAF5-05CED97103C2}" type="slidenum">
              <a:rPr lang="en-US" sz="1200">
                <a:latin typeface="Garamond" charset="0"/>
              </a:rPr>
              <a:pPr eaLnBrk="1" hangingPunct="1"/>
              <a:t>5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 codes (cont.)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Testing equality/zero result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Z</a:t>
            </a:r>
            <a:r>
              <a:rPr lang="en-US" sz="2200">
                <a:latin typeface="Arial" charset="0"/>
              </a:rPr>
              <a:t> (ZF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NZ</a:t>
            </a:r>
            <a:r>
              <a:rPr lang="en-US" sz="2200">
                <a:latin typeface="Arial" charset="0"/>
              </a:rPr>
              <a:t> (ZF = 0)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Signed comparison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L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NGE</a:t>
            </a:r>
            <a:r>
              <a:rPr lang="en-US" sz="2200">
                <a:latin typeface="Arial" charset="0"/>
              </a:rPr>
              <a:t> (SF XOR OF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NL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GE</a:t>
            </a:r>
            <a:r>
              <a:rPr lang="en-US" sz="2200">
                <a:latin typeface="Arial" charset="0"/>
              </a:rPr>
              <a:t> (SF XOR OF = 0)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LE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NG</a:t>
            </a:r>
            <a:r>
              <a:rPr lang="en-US" sz="2200">
                <a:latin typeface="Arial" charset="0"/>
              </a:rPr>
              <a:t> ((SF XOR OF) OR 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NLE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G</a:t>
            </a:r>
            <a:r>
              <a:rPr lang="en-US" sz="2200">
                <a:latin typeface="Arial" charset="0"/>
              </a:rPr>
              <a:t> ((SF XOR OF) OR ZF = 0)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Arial" charset="0"/>
              </a:rPr>
              <a:t>Unsigned comparison</a:t>
            </a:r>
          </a:p>
          <a:p>
            <a:pPr lvl="1">
              <a:lnSpc>
                <a:spcPct val="80000"/>
              </a:lnSpc>
            </a:pP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Below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</a:t>
            </a:r>
            <a:r>
              <a:rPr lang="en-US" altLang="ja-JP" sz="2200">
                <a:latin typeface="Arial" charset="0"/>
                <a:sym typeface="Wingdings" charset="0"/>
              </a:rPr>
              <a:t> less than,</a:t>
            </a:r>
            <a:r>
              <a:rPr lang="en-US" altLang="ja-JP" sz="2200">
                <a:latin typeface="Arial" charset="0"/>
              </a:rPr>
              <a:t> </a:t>
            </a:r>
            <a:r>
              <a:rPr lang="ja-JP" altLang="en-US" sz="2200">
                <a:latin typeface="Arial" charset="0"/>
              </a:rPr>
              <a:t>“</a:t>
            </a:r>
            <a:r>
              <a:rPr lang="en-US" altLang="ja-JP" sz="2200">
                <a:latin typeface="Arial" charset="0"/>
              </a:rPr>
              <a:t>above</a:t>
            </a:r>
            <a:r>
              <a:rPr lang="ja-JP" altLang="en-US" sz="2200">
                <a:latin typeface="Arial" charset="0"/>
              </a:rPr>
              <a:t>”</a:t>
            </a:r>
            <a:r>
              <a:rPr lang="en-US" altLang="ja-JP" sz="2200">
                <a:latin typeface="Arial" charset="0"/>
              </a:rPr>
              <a:t> </a:t>
            </a:r>
            <a:r>
              <a:rPr lang="en-US" altLang="ja-JP" sz="2200">
                <a:latin typeface="Arial" charset="0"/>
                <a:sym typeface="Wingdings" charset="0"/>
              </a:rPr>
              <a:t> greater than</a:t>
            </a:r>
            <a:endParaRPr lang="en-US" altLang="ja-JP" sz="2200">
              <a:latin typeface="Arial" charset="0"/>
            </a:endParaRP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B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NAE </a:t>
            </a:r>
            <a:r>
              <a:rPr lang="en-US" sz="2200">
                <a:latin typeface="Arial" charset="0"/>
              </a:rPr>
              <a:t>(CF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NB</a:t>
            </a:r>
            <a:r>
              <a:rPr lang="en-US" sz="2200">
                <a:latin typeface="Arial" charset="0"/>
              </a:rPr>
              <a:t>,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AE </a:t>
            </a:r>
            <a:r>
              <a:rPr lang="en-US" sz="2200">
                <a:latin typeface="Arial" charset="0"/>
              </a:rPr>
              <a:t>(CF = 0)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BE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NA</a:t>
            </a:r>
            <a:r>
              <a:rPr lang="en-US" sz="2200">
                <a:latin typeface="Arial" charset="0"/>
              </a:rPr>
              <a:t> (CF OR ZF = 1)</a:t>
            </a:r>
          </a:p>
          <a:p>
            <a:pPr lvl="1">
              <a:lnSpc>
                <a:spcPct val="80000"/>
              </a:lnSpc>
            </a:pPr>
            <a:r>
              <a:rPr lang="en-US" sz="2200">
                <a:solidFill>
                  <a:srgbClr val="0000CC"/>
                </a:solidFill>
                <a:latin typeface="Arial" charset="0"/>
              </a:rPr>
              <a:t>NBE</a:t>
            </a:r>
            <a:r>
              <a:rPr lang="en-US" sz="2200">
                <a:latin typeface="Arial" charset="0"/>
              </a:rPr>
              <a:t> or </a:t>
            </a:r>
            <a:r>
              <a:rPr lang="en-US" sz="2200">
                <a:solidFill>
                  <a:srgbClr val="0000CC"/>
                </a:solidFill>
                <a:latin typeface="Arial" charset="0"/>
              </a:rPr>
              <a:t>A</a:t>
            </a:r>
            <a:r>
              <a:rPr lang="en-US" sz="2200">
                <a:latin typeface="Arial" charset="0"/>
              </a:rPr>
              <a:t> (CF OR ZF = 0)</a:t>
            </a:r>
          </a:p>
          <a:p>
            <a:pPr>
              <a:lnSpc>
                <a:spcPct val="80000"/>
              </a:lnSpc>
            </a:pPr>
            <a:endParaRPr lang="en-US" sz="2600">
              <a:latin typeface="Arial" charset="0"/>
            </a:endParaRPr>
          </a:p>
        </p:txBody>
      </p:sp>
      <p:sp>
        <p:nvSpPr>
          <p:cNvPr id="32771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0D54DD0C-9749-3848-9720-F9FF90570256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5BCF7E04-DFD9-AE46-BCEC-AB9346B8F386}" type="slidenum">
              <a:rPr lang="en-US" sz="1200">
                <a:latin typeface="Garamond" charset="0"/>
              </a:rPr>
              <a:pPr eaLnBrk="1" hangingPunct="1"/>
              <a:t>6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>
                <a:latin typeface="Garamond" charset="0"/>
              </a:rPr>
              <a:t>Conditional move (CMOV)</a:t>
            </a:r>
          </a:p>
        </p:txBody>
      </p:sp>
      <p:sp>
        <p:nvSpPr>
          <p:cNvPr id="3379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Only in Pentium Pro &amp; later</a:t>
            </a:r>
          </a:p>
          <a:p>
            <a:r>
              <a:rPr lang="en-US">
                <a:latin typeface="Arial" charset="0"/>
              </a:rPr>
              <a:t>Perform move only if condition is true</a:t>
            </a:r>
          </a:p>
          <a:p>
            <a:r>
              <a:rPr lang="en-US">
                <a:latin typeface="Arial" charset="0"/>
              </a:rPr>
              <a:t>Examples:</a:t>
            </a:r>
          </a:p>
          <a:p>
            <a:pPr lvl="1"/>
            <a:r>
              <a:rPr lang="en-US">
                <a:latin typeface="Arial" charset="0"/>
              </a:rPr>
              <a:t>CMOVZ	AX, [SI]	</a:t>
            </a:r>
            <a:r>
              <a:rPr lang="en-US">
                <a:latin typeface="Arial" charset="0"/>
                <a:sym typeface="Wingdings" charset="0"/>
              </a:rPr>
              <a:t> move if ZF == 1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CMOVG	EBX, EAX	 move if greater than</a:t>
            </a:r>
            <a:endParaRPr lang="en-US">
              <a:latin typeface="Arial" charset="0"/>
            </a:endParaRPr>
          </a:p>
        </p:txBody>
      </p:sp>
      <p:sp>
        <p:nvSpPr>
          <p:cNvPr id="33795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8C178AF6-2CB8-534F-A848-B91162935EF8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Microprocessors I:  Lecture 6</a:t>
            </a:r>
            <a:endParaRPr lang="en-US" altLang="en-US"/>
          </a:p>
        </p:txBody>
      </p:sp>
      <p:sp>
        <p:nvSpPr>
          <p:cNvPr id="33797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7AA0DFB3-9B34-E14E-9A88-E7CA9061333A}" type="slidenum">
              <a:rPr lang="en-US" sz="1200">
                <a:latin typeface="Garamond" charset="0"/>
              </a:rPr>
              <a:pPr eaLnBrk="1" hangingPunct="1"/>
              <a:t>7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6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defRPr/>
            </a:pPr>
            <a:r>
              <a:rPr lang="en-US" dirty="0" smtClean="0">
                <a:ea typeface="+mj-ea"/>
                <a:cs typeface="+mj-cs"/>
              </a:rPr>
              <a:t>Byte Set on Condition Instruction  </a:t>
            </a:r>
          </a:p>
        </p:txBody>
      </p:sp>
      <p:sp>
        <p:nvSpPr>
          <p:cNvPr id="34818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>
                <a:latin typeface="Arial" charset="0"/>
              </a:rPr>
              <a:t>Byte set on condition instruction</a:t>
            </a:r>
          </a:p>
          <a:p>
            <a:pPr lvl="1"/>
            <a:r>
              <a:rPr lang="en-US">
                <a:latin typeface="Arial" charset="0"/>
              </a:rPr>
              <a:t>Used to set byte based on condition code</a:t>
            </a:r>
          </a:p>
          <a:p>
            <a:pPr lvl="1"/>
            <a:r>
              <a:rPr lang="en-US">
                <a:latin typeface="Arial" charset="0"/>
              </a:rPr>
              <a:t>Can be used for boolean results—complex conditions</a:t>
            </a:r>
          </a:p>
          <a:p>
            <a:pPr lvl="1"/>
            <a:r>
              <a:rPr lang="en-US">
                <a:latin typeface="Arial" charset="0"/>
              </a:rPr>
              <a:t>General format:</a:t>
            </a:r>
          </a:p>
          <a:p>
            <a:pPr lvl="2"/>
            <a:r>
              <a:rPr lang="en-US">
                <a:latin typeface="Arial" charset="0"/>
              </a:rPr>
              <a:t>SETcc  D</a:t>
            </a:r>
          </a:p>
          <a:p>
            <a:pPr lvl="2"/>
            <a:r>
              <a:rPr lang="en-US">
                <a:latin typeface="Arial" charset="0"/>
              </a:rPr>
              <a:t>cc = one of the supported conditional relationships</a:t>
            </a:r>
          </a:p>
          <a:p>
            <a:pPr lvl="1"/>
            <a:r>
              <a:rPr lang="en-US">
                <a:latin typeface="Arial" charset="0"/>
                <a:sym typeface="Wingdings" charset="0"/>
              </a:rPr>
              <a:t>Result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D = 01h if condition true</a:t>
            </a:r>
          </a:p>
          <a:p>
            <a:pPr lvl="2"/>
            <a:r>
              <a:rPr lang="en-US">
                <a:latin typeface="Arial" charset="0"/>
                <a:sym typeface="Wingdings" charset="0"/>
              </a:rPr>
              <a:t>D = 00h if condition false		</a:t>
            </a:r>
          </a:p>
        </p:txBody>
      </p:sp>
      <p:sp>
        <p:nvSpPr>
          <p:cNvPr id="34819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9BABA2E4-25FB-6445-B2A2-B1EB021958C8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34821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F5DF08C9-FB5A-004D-A571-D8D5CBEFAC67}" type="slidenum">
              <a:rPr lang="en-US" sz="1200">
                <a:latin typeface="Garamond" charset="0"/>
              </a:rPr>
              <a:pPr eaLnBrk="1" hangingPunct="1"/>
              <a:t>8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>
                <a:latin typeface="Garamond" charset="0"/>
              </a:rPr>
              <a:t>Byte Set on Condition Instruction  </a:t>
            </a:r>
          </a:p>
        </p:txBody>
      </p:sp>
      <p:sp>
        <p:nvSpPr>
          <p:cNvPr id="36866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  <a:buSzPct val="150000"/>
              <a:buFontTx/>
              <a:buChar char="•"/>
            </a:pPr>
            <a:r>
              <a:rPr lang="en-US" sz="2000">
                <a:latin typeface="Arial" charset="0"/>
              </a:rPr>
              <a:t>Operation: Flags tested for conditions defined by “cc” and the destination in a register or memory updated as follows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</a:rPr>
              <a:t>		If cc test True: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</a:rPr>
              <a:t>	00000001</a:t>
            </a:r>
            <a:r>
              <a:rPr lang="en-US" sz="2000" baseline="-25000"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= 01H </a:t>
            </a:r>
            <a:r>
              <a:rPr lang="en-US" sz="2000">
                <a:latin typeface="Arial" charset="0"/>
                <a:sym typeface="Wingdings" charset="0"/>
              </a:rPr>
              <a:t> D </a:t>
            </a:r>
            <a:r>
              <a:rPr lang="en-US" sz="2000">
                <a:latin typeface="Arial" charset="0"/>
              </a:rPr>
              <a:t> 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</a:rPr>
              <a:t>If cc test False: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</a:rPr>
              <a:t>	00000000</a:t>
            </a:r>
            <a:r>
              <a:rPr lang="en-US" sz="2000" baseline="-25000">
                <a:latin typeface="Arial" charset="0"/>
              </a:rPr>
              <a:t>2</a:t>
            </a:r>
            <a:r>
              <a:rPr lang="en-US" sz="2000">
                <a:latin typeface="Arial" charset="0"/>
              </a:rPr>
              <a:t> = 00H </a:t>
            </a:r>
            <a:r>
              <a:rPr lang="en-US" sz="2000">
                <a:latin typeface="Arial" charset="0"/>
                <a:sym typeface="Wingdings" charset="0"/>
              </a:rPr>
              <a:t> D </a:t>
            </a:r>
            <a:r>
              <a:rPr lang="en-US" sz="200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SzPct val="150000"/>
              <a:buFontTx/>
              <a:buChar char="•"/>
            </a:pPr>
            <a:r>
              <a:rPr lang="en-US" sz="2000">
                <a:latin typeface="Arial" charset="0"/>
              </a:rPr>
              <a:t>Examples of conditional tests: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</a:rPr>
              <a:t>      SETE = set byte if equal  </a:t>
            </a:r>
            <a:r>
              <a:rPr lang="en-US" sz="2000">
                <a:latin typeface="Arial" charset="0"/>
                <a:sym typeface="Wingdings" charset="0"/>
              </a:rPr>
              <a:t> ZF = 1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  <a:sym typeface="Wingdings" charset="0"/>
              </a:rPr>
              <a:t>      SETC = set byte if carry    CF =1</a:t>
            </a:r>
          </a:p>
          <a:p>
            <a:pPr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  <a:sym typeface="Wingdings" charset="0"/>
              </a:rPr>
              <a:t>      SETBE = set byte if below or equal  CF = 1 +(or) ZF = 1 </a:t>
            </a:r>
            <a:r>
              <a:rPr lang="en-US" sz="2000">
                <a:latin typeface="Arial" charset="0"/>
              </a:rPr>
              <a:t> </a:t>
            </a:r>
          </a:p>
          <a:p>
            <a:pPr>
              <a:lnSpc>
                <a:spcPct val="90000"/>
              </a:lnSpc>
              <a:buSzPct val="150000"/>
              <a:buFontTx/>
              <a:buChar char="•"/>
            </a:pPr>
            <a:r>
              <a:rPr lang="en-US" sz="2000">
                <a:latin typeface="Arial" charset="0"/>
              </a:rPr>
              <a:t>Example: </a:t>
            </a:r>
            <a:r>
              <a:rPr lang="en-US" sz="2000">
                <a:latin typeface="Arial" charset="0"/>
                <a:sym typeface="Wingdings" charset="0"/>
              </a:rPr>
              <a:t>	SETA AL = set byte if above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  <a:sym typeface="Wingdings" charset="0"/>
              </a:rPr>
              <a:t>		if CF = 0  </a:t>
            </a:r>
            <a:r>
              <a:rPr lang="en-US" sz="2000">
                <a:latin typeface="Arial" charset="0"/>
                <a:sym typeface="Symbol" charset="0"/>
              </a:rPr>
              <a:t></a:t>
            </a:r>
            <a:r>
              <a:rPr lang="en-US" sz="2000">
                <a:latin typeface="Arial" charset="0"/>
                <a:sym typeface="Wingdings" charset="0"/>
              </a:rPr>
              <a:t> (and) ZF = 0 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  <a:sym typeface="Wingdings" charset="0"/>
              </a:rPr>
              <a:t>		(AL) = 01H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  <a:sym typeface="Wingdings" charset="0"/>
              </a:rPr>
              <a:t>		Otherwise,</a:t>
            </a:r>
          </a:p>
          <a:p>
            <a:pPr lvl="1">
              <a:lnSpc>
                <a:spcPct val="90000"/>
              </a:lnSpc>
              <a:buSzPct val="150000"/>
              <a:buFontTx/>
              <a:buNone/>
            </a:pPr>
            <a:r>
              <a:rPr lang="en-US" sz="2000">
                <a:latin typeface="Arial" charset="0"/>
                <a:sym typeface="Wingdings" charset="0"/>
              </a:rPr>
              <a:t>		(AL) =00H		  </a:t>
            </a:r>
          </a:p>
          <a:p>
            <a:pPr lvl="2">
              <a:lnSpc>
                <a:spcPct val="90000"/>
              </a:lnSpc>
              <a:buSzPct val="150000"/>
              <a:buFontTx/>
              <a:buNone/>
            </a:pPr>
            <a:r>
              <a:rPr lang="en-US" sz="1800">
                <a:latin typeface="Arial" charset="0"/>
                <a:sym typeface="Wingdings" charset="0"/>
              </a:rPr>
              <a:t>		</a:t>
            </a:r>
          </a:p>
        </p:txBody>
      </p:sp>
      <p:sp>
        <p:nvSpPr>
          <p:cNvPr id="36867" name="Date Placeholder 1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4CA185EC-A7E0-924D-9C37-80EA0F59138C}" type="datetime1">
              <a:rPr lang="en-US" sz="1200" smtClean="0">
                <a:latin typeface="Garamond" charset="0"/>
              </a:rPr>
              <a:t>6/1/2016</a:t>
            </a:fld>
            <a:endParaRPr lang="en-US" sz="1200">
              <a:latin typeface="Garamond" charset="0"/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Microprocessors I:  Lecture 6</a:t>
            </a:r>
            <a:endParaRPr lang="en-US"/>
          </a:p>
        </p:txBody>
      </p:sp>
      <p:sp>
        <p:nvSpPr>
          <p:cNvPr id="36869" name="Slide Number Placeholder 6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EE11886E-76C7-C448-AFB5-D21484347797}" type="slidenum">
              <a:rPr lang="en-US" sz="1200">
                <a:latin typeface="Garamond" charset="0"/>
              </a:rPr>
              <a:pPr eaLnBrk="1" hangingPunct="1"/>
              <a:t>9</a:t>
            </a:fld>
            <a:endParaRPr lang="en-US" sz="1200">
              <a:latin typeface="Garamond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dge">
  <a:themeElements>
    <a:clrScheme name="Edge 8">
      <a:dk1>
        <a:srgbClr val="000000"/>
      </a:dk1>
      <a:lt1>
        <a:srgbClr val="FFFFFF"/>
      </a:lt1>
      <a:dk2>
        <a:srgbClr val="CC0000"/>
      </a:dk2>
      <a:lt2>
        <a:srgbClr val="666699"/>
      </a:lt2>
      <a:accent1>
        <a:srgbClr val="808080"/>
      </a:accent1>
      <a:accent2>
        <a:srgbClr val="999933"/>
      </a:accent2>
      <a:accent3>
        <a:srgbClr val="FFFFFF"/>
      </a:accent3>
      <a:accent4>
        <a:srgbClr val="000000"/>
      </a:accent4>
      <a:accent5>
        <a:srgbClr val="C0C0C0"/>
      </a:accent5>
      <a:accent6>
        <a:srgbClr val="8A8A2D"/>
      </a:accent6>
      <a:hlink>
        <a:srgbClr val="4C6D80"/>
      </a:hlink>
      <a:folHlink>
        <a:srgbClr val="B2B2B2"/>
      </a:folHlink>
    </a:clrScheme>
    <a:fontScheme name="Edg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8348</TotalTime>
  <Words>1242</Words>
  <Application>Microsoft Office PowerPoint</Application>
  <PresentationFormat>On-screen Show (4:3)</PresentationFormat>
  <Paragraphs>329</Paragraphs>
  <Slides>25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Edge</vt:lpstr>
      <vt:lpstr>EECE.3170 Microprocessor Systems Design I</vt:lpstr>
      <vt:lpstr>Lecture outline</vt:lpstr>
      <vt:lpstr>Compare Instructions  </vt:lpstr>
      <vt:lpstr>Condition codes</vt:lpstr>
      <vt:lpstr>Condition codes (cont.)</vt:lpstr>
      <vt:lpstr>Condition codes (cont.)</vt:lpstr>
      <vt:lpstr>Conditional move (CMOV)</vt:lpstr>
      <vt:lpstr>Byte Set on Condition Instruction  </vt:lpstr>
      <vt:lpstr>Byte Set on Condition Instruction  </vt:lpstr>
      <vt:lpstr>Example</vt:lpstr>
      <vt:lpstr>Example solution</vt:lpstr>
      <vt:lpstr>Jump instructions</vt:lpstr>
      <vt:lpstr>Jump Instructions</vt:lpstr>
      <vt:lpstr>Example: program structure 1</vt:lpstr>
      <vt:lpstr>Example solution</vt:lpstr>
      <vt:lpstr>Example solution (cont.)</vt:lpstr>
      <vt:lpstr>Example solution (cont.)</vt:lpstr>
      <vt:lpstr>Example: program structure 2</vt:lpstr>
      <vt:lpstr>Example: program structure 3</vt:lpstr>
      <vt:lpstr>Block Move Program</vt:lpstr>
      <vt:lpstr>Loop instructions</vt:lpstr>
      <vt:lpstr>Loop Program Structure</vt:lpstr>
      <vt:lpstr>Loop example 1</vt:lpstr>
      <vt:lpstr>Loop example 2</vt:lpstr>
      <vt:lpstr>Final notes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Microprocessors I</dc:title>
  <dc:creator>geigerm</dc:creator>
  <cp:lastModifiedBy>Michael J. Geiger</cp:lastModifiedBy>
  <cp:revision>1680</cp:revision>
  <dcterms:created xsi:type="dcterms:W3CDTF">2006-04-03T05:03:01Z</dcterms:created>
  <dcterms:modified xsi:type="dcterms:W3CDTF">2016-06-01T14:15:27Z</dcterms:modified>
</cp:coreProperties>
</file>