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477" r:id="rId4"/>
    <p:sldId id="463" r:id="rId5"/>
    <p:sldId id="464" r:id="rId6"/>
    <p:sldId id="465" r:id="rId7"/>
    <p:sldId id="466" r:id="rId8"/>
    <p:sldId id="467" r:id="rId9"/>
    <p:sldId id="468" r:id="rId10"/>
    <p:sldId id="469" r:id="rId11"/>
    <p:sldId id="470" r:id="rId12"/>
    <p:sldId id="472" r:id="rId13"/>
    <p:sldId id="473" r:id="rId14"/>
    <p:sldId id="474" r:id="rId15"/>
    <p:sldId id="475" r:id="rId16"/>
    <p:sldId id="458" r:id="rId17"/>
    <p:sldId id="459" r:id="rId18"/>
    <p:sldId id="460" r:id="rId19"/>
    <p:sldId id="461" r:id="rId20"/>
    <p:sldId id="478" r:id="rId21"/>
    <p:sldId id="479" r:id="rId22"/>
    <p:sldId id="480" r:id="rId23"/>
    <p:sldId id="481" r:id="rId24"/>
    <p:sldId id="482" r:id="rId25"/>
    <p:sldId id="483" r:id="rId26"/>
    <p:sldId id="484" r:id="rId27"/>
    <p:sldId id="485" r:id="rId28"/>
    <p:sldId id="486" r:id="rId29"/>
    <p:sldId id="487" r:id="rId30"/>
    <p:sldId id="488" r:id="rId31"/>
    <p:sldId id="489" r:id="rId32"/>
    <p:sldId id="490" r:id="rId33"/>
    <p:sldId id="491" r:id="rId34"/>
    <p:sldId id="492" r:id="rId35"/>
    <p:sldId id="379" r:id="rId3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62" d="100"/>
          <a:sy n="62" d="100"/>
        </p:scale>
        <p:origin x="-5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0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5" Type="http://schemas.openxmlformats.org/officeDocument/2006/relationships/slide" Target="slides/slide27.xml"/><Relationship Id="rId4" Type="http://schemas.openxmlformats.org/officeDocument/2006/relationships/slide" Target="slides/slide2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2A4E629-B258-0448-9DF9-4BC92334D0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8200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CD23A0-EC3F-F04F-849C-A33D8D6156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9314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B50CCFF-BD6A-C542-B3C8-8E4D0927D772}" type="slidenum">
              <a:rPr lang="en-US"/>
              <a:pPr/>
              <a:t>2</a:t>
            </a:fld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DD20E48-21D5-BD43-8B8D-F79BDA59AAEF}" type="datetime1">
              <a:rPr lang="en-US"/>
              <a:pPr/>
              <a:t>5/18/2016</a:t>
            </a:fld>
            <a:endParaRPr lang="en-US"/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(I)</a:t>
            </a:r>
          </a:p>
        </p:txBody>
      </p:sp>
      <p:sp>
        <p:nvSpPr>
          <p:cNvPr id="2458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0566CAC-A866-3D45-91A9-13643F5107DE}" type="slidenum">
              <a:rPr lang="en-US"/>
              <a:pPr/>
              <a:t>27</a:t>
            </a:fld>
            <a:endParaRPr lang="en-US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DEAF93C-0332-F04D-9C7B-A4166D802D5B}" type="datetime1">
              <a:rPr lang="en-US"/>
              <a:pPr/>
              <a:t>5/18/2016</a:t>
            </a:fld>
            <a:endParaRPr lang="en-US"/>
          </a:p>
        </p:txBody>
      </p:sp>
      <p:sp>
        <p:nvSpPr>
          <p:cNvPr id="2765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2765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9847002-BC80-F244-95D4-929FF87C7F37}" type="slidenum">
              <a:rPr lang="en-US"/>
              <a:pPr/>
              <a:t>8</a:t>
            </a:fld>
            <a:endParaRPr lang="en-US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A55096D1-02D3-9C4E-8EF9-589205CF743B}" type="datetime1">
              <a:rPr lang="en-US"/>
              <a:pPr/>
              <a:t>5/18/2016</a:t>
            </a:fld>
            <a:endParaRPr lang="en-US"/>
          </a:p>
        </p:txBody>
      </p:sp>
      <p:sp>
        <p:nvSpPr>
          <p:cNvPr id="2867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2867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E79BD59-604F-7343-A7A5-6794ABC7EA77}" type="slidenum">
              <a:rPr lang="en-US"/>
              <a:pPr/>
              <a:t>9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54D2D9B-B0F3-B548-A411-2270ABAB06C6}" type="datetime1">
              <a:rPr lang="en-US"/>
              <a:pPr/>
              <a:t>5/18/2016</a:t>
            </a:fld>
            <a:endParaRPr lang="en-US"/>
          </a:p>
        </p:txBody>
      </p:sp>
      <p:sp>
        <p:nvSpPr>
          <p:cNvPr id="2969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2970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E7F6B3D-EBB2-0343-ADED-90AC1A41E114}" type="slidenum">
              <a:rPr lang="en-US"/>
              <a:pPr/>
              <a:t>10</a:t>
            </a:fld>
            <a:endParaRPr lang="en-US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534291ED-09FB-F546-A9D5-F1DC509162BC}" type="datetime1">
              <a:rPr lang="en-US"/>
              <a:pPr/>
              <a:t>5/18/2016</a:t>
            </a:fld>
            <a:endParaRPr lang="en-US"/>
          </a:p>
        </p:txBody>
      </p:sp>
      <p:sp>
        <p:nvSpPr>
          <p:cNvPr id="3072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072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B40FBBD-ED5B-5840-95A9-AC0A18BBFD01}" type="slidenum">
              <a:rPr lang="en-US"/>
              <a:pPr/>
              <a:t>11</a:t>
            </a:fld>
            <a:endParaRPr lang="en-US"/>
          </a:p>
        </p:txBody>
      </p:sp>
      <p:sp>
        <p:nvSpPr>
          <p:cNvPr id="307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AEA264A-C0D5-1645-8C93-47BF847522DC}" type="datetime1">
              <a:rPr lang="en-US"/>
              <a:pPr/>
              <a:t>5/18/2016</a:t>
            </a:fld>
            <a:endParaRPr lang="en-US"/>
          </a:p>
        </p:txBody>
      </p:sp>
      <p:sp>
        <p:nvSpPr>
          <p:cNvPr id="3277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277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D307A12-218D-164A-8AE8-5D7965AF09B5}" type="slidenum">
              <a:rPr lang="en-US"/>
              <a:pPr/>
              <a:t>12</a:t>
            </a:fld>
            <a:endParaRPr lang="en-US"/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9193EF1-3A73-1C41-B57E-6101610D879B}" type="datetime1">
              <a:rPr lang="en-US"/>
              <a:pPr/>
              <a:t>5/18/2016</a:t>
            </a:fld>
            <a:endParaRPr lang="en-US"/>
          </a:p>
        </p:txBody>
      </p:sp>
      <p:sp>
        <p:nvSpPr>
          <p:cNvPr id="3379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2</a:t>
            </a:r>
          </a:p>
        </p:txBody>
      </p:sp>
      <p:sp>
        <p:nvSpPr>
          <p:cNvPr id="3379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ED534DF-C6FE-974F-9D31-DA5021B425D6}" type="slidenum">
              <a:rPr lang="en-US"/>
              <a:pPr/>
              <a:t>13</a:t>
            </a:fld>
            <a:endParaRPr lang="en-US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D4056121-04F8-BF4E-8AC2-18F650BC8FCA}" type="datetime1">
              <a:rPr lang="en-US"/>
              <a:pPr/>
              <a:t>5/18/2016</a:t>
            </a:fld>
            <a:endParaRPr lang="en-US"/>
          </a:p>
        </p:txBody>
      </p:sp>
      <p:sp>
        <p:nvSpPr>
          <p:cNvPr id="2253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3</a:t>
            </a:r>
          </a:p>
        </p:txBody>
      </p:sp>
      <p:sp>
        <p:nvSpPr>
          <p:cNvPr id="2253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6C7810D5-8CF0-3B4E-9A81-BEE0B14EC7EB}" type="slidenum">
              <a:rPr lang="en-US"/>
              <a:pPr/>
              <a:t>21</a:t>
            </a:fld>
            <a:endParaRPr lang="en-US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solidFill>
            <a:srgbClr val="FFFFFF"/>
          </a:solidFill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20788" y="3257550"/>
            <a:ext cx="6702425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588" tIns="45794" rIns="91588" bIns="4579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0497D933-93CD-4643-B01C-0C8158723276}" type="datetime1">
              <a:rPr lang="en-US"/>
              <a:pPr/>
              <a:t>5/18/2016</a:t>
            </a:fld>
            <a:endParaRPr lang="en-US"/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(I)</a:t>
            </a:r>
          </a:p>
        </p:txBody>
      </p:sp>
      <p:sp>
        <p:nvSpPr>
          <p:cNvPr id="2355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2541C15-4ED8-D949-A9E4-E5F0C6E476B7}" type="slidenum">
              <a:rPr lang="en-US"/>
              <a:pPr/>
              <a:t>26</a:t>
            </a:fld>
            <a:endParaRPr lang="en-US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A1E485-2130-4DD1-B87C-F7C797A20754}" type="datetime1">
              <a:rPr lang="en-US" smtClean="0"/>
              <a:t>5/18/2016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7B18F-AB6B-CA46-8F6F-D1CCAF5138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0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655AF-7A0C-4A46-8EAC-67EB27B36D4B}" type="datetime1">
              <a:rPr lang="en-US" smtClean="0"/>
              <a:t>5/18/2016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2CA7F-42B9-F54F-8CA9-DE48DB184F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2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0A02C9-4F37-4D64-BEF4-C1C7721C653A}" type="datetime1">
              <a:rPr lang="en-US" smtClean="0"/>
              <a:t>5/18/2016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3CB706-1FBC-7845-8EB9-F403ACD50C4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451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2DED15-FE62-480F-BE85-9559CF827D26}" type="datetime1">
              <a:rPr lang="en-US" smtClean="0"/>
              <a:t>5/18/2016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3A842F-11FC-2D4F-8AA3-2811A857D9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05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7544D4-00A5-4D80-9B7E-A69801B99A77}" type="datetime1">
              <a:rPr lang="en-US" smtClean="0"/>
              <a:t>5/18/2016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94406C-C095-AD4E-B8CB-6529464079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329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F8F6A9-6A1B-481C-92C2-C76146ECA1A1}" type="datetime1">
              <a:rPr lang="en-US" smtClean="0"/>
              <a:t>5/18/2016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6D36A5-3219-684F-AA92-0147FB9A11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283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DE7E10-0105-41DD-BBAA-F9C2BF79F53D}" type="datetime1">
              <a:rPr lang="en-US" smtClean="0"/>
              <a:t>5/18/2016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0E7C92-3E85-7A42-8231-C88DD1457D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9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236AE4-146D-4EDE-AFBA-271F09D220B2}" type="datetime1">
              <a:rPr lang="en-US" smtClean="0"/>
              <a:t>5/18/2016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A7E4F6-3BDF-AD40-8581-E4FDB71135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28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84FA2A-040B-4900-B0AC-702DBA4CE38D}" type="datetime1">
              <a:rPr lang="en-US" smtClean="0"/>
              <a:t>5/18/2016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AF61C4-3FF0-4E45-82D4-E5786C4221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810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56F079-A14D-4360-8077-4AB5DE52A6C2}" type="datetime1">
              <a:rPr lang="en-US" smtClean="0"/>
              <a:t>5/18/2016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1079A6-1EDE-A842-BA5C-1F4E8EB55F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965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4BCD7-A551-44CC-BE3F-6ACF570306CC}" type="datetime1">
              <a:rPr lang="en-US" smtClean="0"/>
              <a:t>5/18/2016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4D12BB-6601-1043-A23A-28EA9A5658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241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F77046-A15C-4172-AF37-A4AC3854BF8D}" type="datetime1">
              <a:rPr lang="en-US" smtClean="0"/>
              <a:t>5/18/2016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BE06DD-F10F-B64B-BA73-4779127EE48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389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04C25E-50B3-4066-9B66-A38DD4EFAD94}" type="datetime1">
              <a:rPr lang="en-US" smtClean="0"/>
              <a:t>5/18/2016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2593A1-E357-BB45-8224-BCF135975B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0795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10E83AD2-7E99-479A-A943-39DC5E79D6DC}" type="datetime1">
              <a:rPr lang="en-US" smtClean="0"/>
              <a:t>5/18/2016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F81FC58E-BBD5-7742-B809-86144AE43A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60" r:id="rId1"/>
    <p:sldLayoutId id="2147484548" r:id="rId2"/>
    <p:sldLayoutId id="2147484549" r:id="rId3"/>
    <p:sldLayoutId id="2147484550" r:id="rId4"/>
    <p:sldLayoutId id="2147484551" r:id="rId5"/>
    <p:sldLayoutId id="2147484552" r:id="rId6"/>
    <p:sldLayoutId id="2147484553" r:id="rId7"/>
    <p:sldLayoutId id="2147484554" r:id="rId8"/>
    <p:sldLayoutId id="2147484555" r:id="rId9"/>
    <p:sldLayoutId id="2147484556" r:id="rId10"/>
    <p:sldLayoutId id="2147484557" r:id="rId11"/>
    <p:sldLayoutId id="2147484558" r:id="rId12"/>
    <p:sldLayoutId id="2147484559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2: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x86 intro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Assembly basics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Data transfer instructions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General Purpose Data Registers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sz="half" idx="2"/>
          </p:nvPr>
        </p:nvSpPr>
        <p:spPr>
          <a:xfrm>
            <a:off x="0" y="1143000"/>
            <a:ext cx="5105400" cy="49879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Four general purpose data registers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 Accumulator (A) register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 Base (B) register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 Count (C) register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 Data (D) register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 Can hold 8-bit, 16-bit, or 32-bit data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 AH/AL = high and low byte value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 AX = word value 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 EAX = double word value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General uses: 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Hold data such as source or destination operands for most operations—ADD, AND, SHL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Hold address pointers for accessing memory </a:t>
            </a:r>
          </a:p>
          <a:p>
            <a:pPr>
              <a:lnSpc>
                <a:spcPct val="80000"/>
              </a:lnSpc>
            </a:pPr>
            <a:r>
              <a:rPr lang="en-US" sz="2000" dirty="0">
                <a:latin typeface="Arial" charset="0"/>
              </a:rPr>
              <a:t>Some also have dedicated special uses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C—count for loop, 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B—table look-up translations, base address  </a:t>
            </a:r>
          </a:p>
          <a:p>
            <a:pPr lvl="1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D—indirect I/O and string I/O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000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E30948-F1F8-4BBD-A7D4-A9DE3BD8E663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395ADB8-AE6F-0E4D-BFCF-853B9252CE2D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14775" b="48360"/>
          <a:stretch/>
        </p:blipFill>
        <p:spPr>
          <a:xfrm>
            <a:off x="4987753" y="1981200"/>
            <a:ext cx="4156247" cy="188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70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Pointer/Index </a:t>
            </a:r>
            <a:r>
              <a:rPr lang="en-US" dirty="0">
                <a:latin typeface="Garamond" charset="0"/>
              </a:rPr>
              <a:t>Registers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Two pointer </a:t>
            </a:r>
            <a:r>
              <a:rPr lang="en-US" dirty="0" smtClean="0">
                <a:latin typeface="Arial" charset="0"/>
              </a:rPr>
              <a:t>registers (32-/16-bit versions)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Stack pointer </a:t>
            </a:r>
            <a:r>
              <a:rPr lang="en-US" dirty="0" smtClean="0">
                <a:latin typeface="Arial" charset="0"/>
              </a:rPr>
              <a:t>register (ESP/SP) 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 smtClean="0">
                <a:latin typeface="Arial" charset="0"/>
              </a:rPr>
              <a:t>Points </a:t>
            </a:r>
            <a:r>
              <a:rPr lang="en-US" dirty="0">
                <a:latin typeface="Arial" charset="0"/>
              </a:rPr>
              <a:t>to top of stack</a:t>
            </a:r>
          </a:p>
          <a:p>
            <a:pPr lvl="1"/>
            <a:r>
              <a:rPr lang="en-US" dirty="0">
                <a:latin typeface="Arial" charset="0"/>
              </a:rPr>
              <a:t> Base pointer </a:t>
            </a:r>
            <a:r>
              <a:rPr lang="en-US" dirty="0" smtClean="0">
                <a:latin typeface="Arial" charset="0"/>
              </a:rPr>
              <a:t>register (EBP/BP)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 smtClean="0">
                <a:latin typeface="Arial" charset="0"/>
              </a:rPr>
              <a:t>Points </a:t>
            </a:r>
            <a:r>
              <a:rPr lang="en-US" dirty="0">
                <a:latin typeface="Arial" charset="0"/>
              </a:rPr>
              <a:t>to fixed location within current stack </a:t>
            </a:r>
            <a:r>
              <a:rPr lang="en-US" dirty="0" smtClean="0">
                <a:latin typeface="Arial" charset="0"/>
              </a:rPr>
              <a:t>frame</a:t>
            </a:r>
          </a:p>
          <a:p>
            <a:r>
              <a:rPr lang="en-US" dirty="0" smtClean="0">
                <a:latin typeface="Arial" charset="0"/>
              </a:rPr>
              <a:t>Two index registers</a:t>
            </a:r>
          </a:p>
          <a:p>
            <a:pPr lvl="1"/>
            <a:r>
              <a:rPr lang="en-US" dirty="0" smtClean="0">
                <a:latin typeface="Arial" charset="0"/>
              </a:rPr>
              <a:t>Source index (ESI/SI)</a:t>
            </a:r>
          </a:p>
          <a:p>
            <a:pPr lvl="1"/>
            <a:r>
              <a:rPr lang="en-US" dirty="0" smtClean="0">
                <a:latin typeface="Arial" charset="0"/>
              </a:rPr>
              <a:t>Destination index (EDI/DI)</a:t>
            </a:r>
          </a:p>
          <a:p>
            <a:pPr lvl="1"/>
            <a:r>
              <a:rPr lang="en-US" dirty="0" smtClean="0">
                <a:latin typeface="Arial" charset="0"/>
              </a:rPr>
              <a:t>Typically used in memory addressing</a:t>
            </a:r>
            <a:endParaRPr lang="en-US" dirty="0">
              <a:latin typeface="Arial" charset="0"/>
            </a:endParaRPr>
          </a:p>
          <a:p>
            <a:endParaRPr lang="en-US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48E729D-B4E6-4651-9DB3-316FA432D1AA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AAA367-493F-4141-B1DB-9162EA390641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51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Flags Register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32-bit register holding single bit status and control information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9 active flags in real mode</a:t>
            </a:r>
          </a:p>
          <a:p>
            <a:pPr>
              <a:buFont typeface="Wingdings" charset="2"/>
              <a:buChar char="n"/>
              <a:defRPr/>
            </a:pPr>
            <a:r>
              <a:rPr lang="en-US" dirty="0" smtClean="0">
                <a:ea typeface="+mn-ea"/>
              </a:rPr>
              <a:t>Two categories 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>
                <a:solidFill>
                  <a:srgbClr val="0000FF"/>
                </a:solidFill>
              </a:rPr>
              <a:t>Status flags: </a:t>
            </a:r>
            <a:r>
              <a:rPr lang="en-US" dirty="0" smtClean="0"/>
              <a:t>conditions resulting from instruction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/>
              <a:t>Most instructions update status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/>
              <a:t>Used as test conditions</a:t>
            </a:r>
          </a:p>
          <a:p>
            <a:pPr lvl="1">
              <a:buFont typeface="Wingdings" charset="2"/>
              <a:buChar char="q"/>
              <a:defRPr/>
            </a:pPr>
            <a:r>
              <a:rPr lang="en-US" dirty="0" smtClean="0">
                <a:solidFill>
                  <a:srgbClr val="0000FF"/>
                </a:solidFill>
              </a:rPr>
              <a:t>Control flags: </a:t>
            </a:r>
            <a:r>
              <a:rPr lang="en-US" dirty="0" smtClean="0"/>
              <a:t>control processor functions</a:t>
            </a:r>
          </a:p>
          <a:p>
            <a:pPr lvl="2">
              <a:buFont typeface="Wingdings" charset="2"/>
              <a:buChar char="n"/>
              <a:defRPr/>
            </a:pPr>
            <a:r>
              <a:rPr lang="en-US" dirty="0" smtClean="0"/>
              <a:t>Used by software to turn on/off operating capabilities</a:t>
            </a:r>
          </a:p>
          <a:p>
            <a:pPr>
              <a:buFont typeface="Wingdings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ED1AC63-695D-4458-A6B4-D06CF74F9542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935FB7C-BB00-2C46-B33C-C8FD58A0789F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  <p:pic>
        <p:nvPicPr>
          <p:cNvPr id="19463" name="Picture 3" descr="FG02_002_0135026458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7100" y="1152525"/>
            <a:ext cx="728980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139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x86 memory spaces</a:t>
            </a:r>
          </a:p>
        </p:txBody>
      </p:sp>
      <p:sp>
        <p:nvSpPr>
          <p:cNvPr id="16389" name="Rectangle 8"/>
          <p:cNvSpPr>
            <a:spLocks noGrp="1" noChangeArrowheads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x86 architecture implements independent </a:t>
            </a:r>
            <a:r>
              <a:rPr lang="en-US" sz="2600">
                <a:solidFill>
                  <a:srgbClr val="FF0000"/>
                </a:solidFill>
                <a:latin typeface="Arial" charset="0"/>
              </a:rPr>
              <a:t>memory</a:t>
            </a:r>
            <a:r>
              <a:rPr lang="en-US" sz="2600">
                <a:latin typeface="Arial" charset="0"/>
              </a:rPr>
              <a:t> and </a:t>
            </a:r>
            <a:r>
              <a:rPr lang="en-US" sz="2600">
                <a:solidFill>
                  <a:srgbClr val="0000FF"/>
                </a:solidFill>
                <a:latin typeface="Arial" charset="0"/>
              </a:rPr>
              <a:t>input/output</a:t>
            </a:r>
            <a:r>
              <a:rPr lang="en-US" sz="2600">
                <a:latin typeface="Arial" charset="0"/>
              </a:rPr>
              <a:t> (not shown) address spaces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Memory address space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1 MB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sz="2200">
                <a:latin typeface="Arial" charset="0"/>
              </a:rPr>
              <a:t>real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sz="2200">
                <a:latin typeface="Arial" charset="0"/>
              </a:rPr>
              <a:t> memory</a:t>
            </a:r>
          </a:p>
          <a:p>
            <a:pPr lvl="2">
              <a:lnSpc>
                <a:spcPct val="80000"/>
              </a:lnSpc>
            </a:pPr>
            <a:r>
              <a:rPr lang="en-US" sz="1900">
                <a:latin typeface="Arial" charset="0"/>
              </a:rPr>
              <a:t>System + transient program area (TPA)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Extended memory size dependent on processor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Input/output address space- 65,536 bytes long (64KB)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5155F5B-AC69-49EC-956A-883FE6EEE62D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</a:t>
            </a: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D55BB4D-D04C-714C-A23E-29C53CDAC2A4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  <p:pic>
        <p:nvPicPr>
          <p:cNvPr id="20487" name="Picture 5" descr="FG01_007_013502645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63" y="1219200"/>
            <a:ext cx="4637087" cy="3932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057565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x86 memory modes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Two general modes of access</a:t>
            </a:r>
          </a:p>
          <a:p>
            <a:pPr lvl="1"/>
            <a:r>
              <a:rPr lang="en-US">
                <a:latin typeface="Arial" charset="0"/>
              </a:rPr>
              <a:t>Real mode (DOS)</a:t>
            </a:r>
          </a:p>
          <a:p>
            <a:pPr lvl="1"/>
            <a:r>
              <a:rPr lang="en-US">
                <a:latin typeface="Arial" charset="0"/>
              </a:rPr>
              <a:t>Protected mode (Windows)</a:t>
            </a:r>
          </a:p>
          <a:p>
            <a:r>
              <a:rPr lang="en-US">
                <a:latin typeface="Arial" charset="0"/>
              </a:rPr>
              <a:t>Two memory models</a:t>
            </a:r>
          </a:p>
          <a:p>
            <a:pPr lvl="1"/>
            <a:r>
              <a:rPr lang="en-US">
                <a:latin typeface="Arial" charset="0"/>
              </a:rPr>
              <a:t>Segmented memory model</a:t>
            </a:r>
          </a:p>
          <a:p>
            <a:pPr lvl="1"/>
            <a:r>
              <a:rPr lang="en-US">
                <a:latin typeface="Arial" charset="0"/>
              </a:rPr>
              <a:t>Flat memory model</a:t>
            </a:r>
          </a:p>
          <a:p>
            <a:pPr lvl="2"/>
            <a:r>
              <a:rPr lang="en-US">
                <a:latin typeface="Arial" charset="0"/>
              </a:rPr>
              <a:t>We’ll use this model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F230E5F-A422-4A32-90C5-26DA5A2FF79F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2BB9C3F-436B-D344-B004-4492A388B1A4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38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Flat mode addressing</a:t>
            </a:r>
          </a:p>
        </p:txBody>
      </p:sp>
      <p:sp>
        <p:nvSpPr>
          <p:cNvPr id="22531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No segmentation</a:t>
            </a:r>
          </a:p>
          <a:p>
            <a:pPr lvl="1"/>
            <a:r>
              <a:rPr lang="en-US">
                <a:latin typeface="Arial" charset="0"/>
              </a:rPr>
              <a:t>Entire address space active</a:t>
            </a:r>
          </a:p>
          <a:p>
            <a:r>
              <a:rPr lang="en-US">
                <a:latin typeface="Arial" charset="0"/>
              </a:rPr>
              <a:t>Address generated by instruction = linear address being accessed</a:t>
            </a:r>
          </a:p>
          <a:p>
            <a:r>
              <a:rPr lang="en-US">
                <a:latin typeface="Arial" charset="0"/>
              </a:rPr>
              <a:t>Generates 40-bit external address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0AE37E0-3D91-4989-A0B6-4982613400AE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3AA2197-5780-BE41-9C45-E5EEC31E6235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  <p:pic>
        <p:nvPicPr>
          <p:cNvPr id="22535" name="Picture 3" descr="FG02_015_013502645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8" y="1066800"/>
            <a:ext cx="4252912" cy="502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410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x86 addressing modes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Addresses in x86 instructions enclosed by brackets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Addressing modes: all examples of general addressing modes discussed earlier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Direct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constant value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Example: MOV AX, [0100H]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Register indirect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value stored in register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Example: MOV [EDI], AX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Base-plus-index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EA = </a:t>
            </a:r>
            <a:r>
              <a:rPr lang="en-US" dirty="0" smtClean="0"/>
              <a:t>sum of two registers</a:t>
            </a:r>
            <a:endParaRPr lang="en-US" dirty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Example: MOV AX, </a:t>
            </a:r>
            <a:r>
              <a:rPr lang="en-US" dirty="0" smtClean="0"/>
              <a:t>[EBX+ESI</a:t>
            </a:r>
            <a:r>
              <a:rPr lang="en-US" dirty="0"/>
              <a:t>]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282CE9D-D655-46A6-82E3-C0747888F1B8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9626A25-D182-4447-B5BB-F6500AF27418}" type="slidenum">
              <a:rPr lang="en-US">
                <a:latin typeface="Garamond" charset="0"/>
              </a:rPr>
              <a:pPr eaLnBrk="1" hangingPunct="1"/>
              <a:t>16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x86 addressing modes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Register relative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register + constant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Examples: 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MOV CL, [EBX+4]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MOV AX, ARRAY[EBX]   </a:t>
            </a:r>
            <a:r>
              <a:rPr lang="en-US" i="1" dirty="0" smtClean="0"/>
              <a:t>ARRAY is constant memory location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Base relative-plus-index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base register + index register + constant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Example: MOV AX, 10H[ESI][EBX] -or-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	 MOV AX, [10H+SI+BX]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Scaled-index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register + (scaling factor * second register)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Often useful for array accesses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Scaling factor = element size (2, 4, 8 bytes)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Example: MOV EDX, [EAX + 4*EBX]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4847AFB-7C12-49D5-8D55-27AB2EBB2BE3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A6DB83C-FB40-1543-9B1D-090604D26630}" type="slidenum">
              <a:rPr lang="en-US">
                <a:latin typeface="Garamond" charset="0"/>
              </a:rPr>
              <a:pPr eaLnBrk="1" hangingPunct="1"/>
              <a:t>17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dirty="0">
                <a:latin typeface="Arial" charset="0"/>
              </a:rPr>
              <a:t>Compute the address for the </a:t>
            </a:r>
            <a:r>
              <a:rPr lang="en-US" dirty="0" smtClean="0">
                <a:latin typeface="Arial" charset="0"/>
              </a:rPr>
              <a:t>memory operand </a:t>
            </a:r>
            <a:r>
              <a:rPr lang="en-US" dirty="0">
                <a:latin typeface="Arial" charset="0"/>
              </a:rPr>
              <a:t>in each of the following instructions</a:t>
            </a:r>
            <a:r>
              <a:rPr lang="en-US" dirty="0" smtClean="0">
                <a:latin typeface="Arial" charset="0"/>
              </a:rPr>
              <a:t>.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You do not need to specify what data </a:t>
            </a:r>
            <a:r>
              <a:rPr lang="en-US" smtClean="0">
                <a:latin typeface="Arial" charset="0"/>
              </a:rPr>
              <a:t>is transferred </a:t>
            </a:r>
            <a:endParaRPr lang="en-US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The </a:t>
            </a:r>
            <a:r>
              <a:rPr lang="en-US" dirty="0">
                <a:latin typeface="Arial" charset="0"/>
              </a:rPr>
              <a:t>register contents and variables are as follows:</a:t>
            </a: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</a:rPr>
              <a:t>(ESI) = 00000100</a:t>
            </a:r>
            <a:r>
              <a:rPr lang="en-US" baseline="-25000" dirty="0">
                <a:latin typeface="Arial" charset="0"/>
              </a:rPr>
              <a:t>16</a:t>
            </a:r>
            <a:endParaRPr lang="en-US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</a:rPr>
              <a:t>(EDI) = 00000200</a:t>
            </a:r>
            <a:r>
              <a:rPr lang="en-US" baseline="-25000" dirty="0">
                <a:latin typeface="Arial" charset="0"/>
              </a:rPr>
              <a:t>16</a:t>
            </a:r>
            <a:endParaRPr lang="en-US" dirty="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dirty="0">
                <a:latin typeface="Arial" charset="0"/>
              </a:rPr>
              <a:t>(EBX) = 00000300</a:t>
            </a:r>
            <a:r>
              <a:rPr lang="en-US" baseline="-25000" dirty="0">
                <a:latin typeface="Arial" charset="0"/>
              </a:rPr>
              <a:t>16</a:t>
            </a:r>
            <a:endParaRPr lang="en-US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 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MOV </a:t>
            </a:r>
            <a:r>
              <a:rPr lang="en-US" dirty="0">
                <a:latin typeface="Arial" charset="0"/>
              </a:rPr>
              <a:t>[EBX+0400h], CX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MOV </a:t>
            </a:r>
            <a:r>
              <a:rPr lang="en-US" dirty="0">
                <a:latin typeface="Arial" charset="0"/>
              </a:rPr>
              <a:t>[EDI+2*EBX], AH</a:t>
            </a:r>
          </a:p>
          <a:p>
            <a:pPr>
              <a:lnSpc>
                <a:spcPct val="80000"/>
              </a:lnSpc>
            </a:pPr>
            <a:r>
              <a:rPr lang="en-US" dirty="0" smtClean="0">
                <a:latin typeface="Arial" charset="0"/>
              </a:rPr>
              <a:t>MOV </a:t>
            </a:r>
            <a:r>
              <a:rPr lang="en-US" dirty="0">
                <a:latin typeface="Arial" charset="0"/>
              </a:rPr>
              <a:t>[EBX+EDI+0400h], 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A09AA3-CEA5-484F-BEB3-3CF2D9FA1CD0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D150CE6-B570-A445-AA1E-33C40A65DBF3}" type="slidenum">
              <a:rPr lang="en-US">
                <a:latin typeface="Garamond" charset="0"/>
              </a:rPr>
              <a:pPr eaLnBrk="1" hangingPunct="1"/>
              <a:t>18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Memory operand </a:t>
            </a:r>
            <a:r>
              <a:rPr lang="en-US" sz="2800" dirty="0">
                <a:ea typeface="+mn-ea"/>
              </a:rPr>
              <a:t>in: MOV </a:t>
            </a:r>
            <a:r>
              <a:rPr lang="en-US" sz="2800" dirty="0" smtClean="0">
                <a:ea typeface="+mn-ea"/>
              </a:rPr>
              <a:t>[EBX+0400h], CX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err="1" smtClean="0">
                <a:solidFill>
                  <a:srgbClr val="FF0000"/>
                </a:solidFill>
              </a:rPr>
              <a:t>Addr</a:t>
            </a:r>
            <a:r>
              <a:rPr lang="en-US" sz="2400" dirty="0" smtClean="0">
                <a:solidFill>
                  <a:srgbClr val="FF0000"/>
                </a:solidFill>
              </a:rPr>
              <a:t> = value in EBX + 0400h </a:t>
            </a:r>
            <a:endParaRPr lang="en-US" sz="2400" dirty="0">
              <a:solidFill>
                <a:srgbClr val="FF0000"/>
              </a:solidFill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		= 00000300h + 0400h = 00000700h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Memory operand </a:t>
            </a:r>
            <a:r>
              <a:rPr lang="en-US" sz="2800" dirty="0">
                <a:ea typeface="+mn-ea"/>
              </a:rPr>
              <a:t>in: MOV </a:t>
            </a:r>
            <a:r>
              <a:rPr lang="en-US" sz="2800" dirty="0" smtClean="0">
                <a:ea typeface="+mn-ea"/>
              </a:rPr>
              <a:t>[EDI+2*EBX], AH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err="1" smtClean="0">
                <a:solidFill>
                  <a:srgbClr val="FF0000"/>
                </a:solidFill>
              </a:rPr>
              <a:t>Addr</a:t>
            </a:r>
            <a:r>
              <a:rPr lang="en-US" sz="2400" dirty="0" smtClean="0">
                <a:solidFill>
                  <a:srgbClr val="FF0000"/>
                </a:solidFill>
              </a:rPr>
              <a:t> = value in EDI + 2 * value in EBX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	= 00000200h + 2 * 00000300h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</a:rPr>
              <a:t>		= 00000200h + 00000600h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sz="2800" dirty="0" smtClean="0">
                <a:ea typeface="+mn-ea"/>
              </a:rPr>
              <a:t>Memory operand </a:t>
            </a:r>
            <a:r>
              <a:rPr lang="en-US" sz="2800" dirty="0">
                <a:ea typeface="+mn-ea"/>
              </a:rPr>
              <a:t>in MOV </a:t>
            </a:r>
            <a:r>
              <a:rPr lang="en-US" sz="2800" dirty="0" smtClean="0">
                <a:ea typeface="+mn-ea"/>
              </a:rPr>
              <a:t>[EBX+EDI+0400h], AL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sz="2400" dirty="0" err="1" smtClean="0">
                <a:solidFill>
                  <a:srgbClr val="FF0000"/>
                </a:solidFill>
              </a:rPr>
              <a:t>Addr</a:t>
            </a:r>
            <a:r>
              <a:rPr lang="en-US" sz="2400" dirty="0" smtClean="0">
                <a:solidFill>
                  <a:srgbClr val="FF0000"/>
                </a:solidFill>
              </a:rPr>
              <a:t> = EBX + EDI + 0400h </a:t>
            </a: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= 00000300H + 00000200H + 0400h = 00000900h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BE67888-F4DE-4C44-BD1C-6018633D58A6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0C165A-D028-AA49-8F7D-CFEFD0CD8E88}" type="slidenum">
              <a:rPr lang="en-US">
                <a:latin typeface="Garamond" charset="0"/>
              </a:rPr>
              <a:pPr eaLnBrk="1" hangingPunct="1"/>
              <a:t>19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Sign up for the course discussion group on Piazza</a:t>
            </a:r>
          </a:p>
          <a:p>
            <a:pPr lvl="1"/>
            <a:r>
              <a:rPr lang="en-US" dirty="0" smtClean="0"/>
              <a:t>HW 1 due 1:00 PM, 5/19</a:t>
            </a:r>
          </a:p>
          <a:p>
            <a:pPr lvl="2"/>
            <a:r>
              <a:rPr lang="en-US" dirty="0" smtClean="0"/>
              <a:t>Bring hard copies to class or leave in envelope on office door</a:t>
            </a:r>
          </a:p>
          <a:p>
            <a:pPr lvl="2"/>
            <a:r>
              <a:rPr lang="en-US" dirty="0" smtClean="0"/>
              <a:t>E-mail electronic submissions to Dr. Geiger</a:t>
            </a:r>
          </a:p>
          <a:p>
            <a:pPr lvl="3"/>
            <a:r>
              <a:rPr lang="en-US" dirty="0" smtClean="0"/>
              <a:t>Please attach only a single file (archives not accepted)</a:t>
            </a:r>
          </a:p>
          <a:p>
            <a:pPr lvl="3"/>
            <a:r>
              <a:rPr lang="en-US" dirty="0" smtClean="0"/>
              <a:t>Include your name in some way in the file name (i.e., mgeiger_hw1.docx)</a:t>
            </a:r>
          </a:p>
          <a:p>
            <a:pPr lvl="1"/>
            <a:r>
              <a:rPr lang="en-US" dirty="0" smtClean="0"/>
              <a:t>Exam 3: 6/23 instead of </a:t>
            </a:r>
            <a:r>
              <a:rPr lang="en-US" dirty="0" smtClean="0"/>
              <a:t>6/27</a:t>
            </a:r>
          </a:p>
          <a:p>
            <a:pPr lvl="1"/>
            <a:r>
              <a:rPr lang="en-US" dirty="0" smtClean="0"/>
              <a:t>Time fixed in </a:t>
            </a:r>
            <a:r>
              <a:rPr lang="en-US" dirty="0" err="1" smtClean="0"/>
              <a:t>SiS</a:t>
            </a:r>
            <a:r>
              <a:rPr lang="en-US" dirty="0" smtClean="0"/>
              <a:t>—no more time conflict with Signals</a:t>
            </a:r>
            <a:endParaRPr lang="en-US" dirty="0" smtClean="0"/>
          </a:p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Data types</a:t>
            </a:r>
          </a:p>
          <a:p>
            <a:pPr lvl="1"/>
            <a:r>
              <a:rPr lang="en-US" dirty="0" smtClean="0"/>
              <a:t>Alignment and </a:t>
            </a:r>
            <a:r>
              <a:rPr lang="en-US" dirty="0" err="1" smtClean="0"/>
              <a:t>endianness</a:t>
            </a:r>
            <a:endParaRPr lang="en-US" dirty="0" smtClean="0"/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Addressing modes</a:t>
            </a:r>
          </a:p>
          <a:p>
            <a:pPr lvl="1"/>
            <a:r>
              <a:rPr lang="en-US" dirty="0" smtClean="0"/>
              <a:t>x86 introduction</a:t>
            </a:r>
          </a:p>
          <a:p>
            <a:pPr lvl="1"/>
            <a:r>
              <a:rPr lang="en-US" dirty="0" smtClean="0"/>
              <a:t>x86 memory </a:t>
            </a:r>
            <a:r>
              <a:rPr lang="en-US" dirty="0" smtClean="0"/>
              <a:t>accesses</a:t>
            </a:r>
          </a:p>
          <a:p>
            <a:pPr lvl="1"/>
            <a:r>
              <a:rPr lang="en-US" dirty="0" smtClean="0"/>
              <a:t>Data transfer 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7DC469DF-028A-406A-A2B3-33C4E6739624}" type="datetime1">
              <a:rPr lang="en-US" smtClean="0"/>
              <a:t>5/18/2016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Microprocessors I:  Lecture 2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EFD9EC90-BB3D-A849-A1D5-320D5705BB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Instruction Assembly Notation</a:t>
            </a:r>
            <a:br>
              <a:rPr lang="en-US">
                <a:latin typeface="Garamond" charset="0"/>
              </a:rPr>
            </a:br>
            <a:endParaRPr lang="en-US">
              <a:latin typeface="Garamond" charset="0"/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Each instruction is represented by a mnemonic that describes its operation—called its operation code (opcode)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MOV  = move (data transfer)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ADD = add (arithmetic)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AND = logical AND (logic)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JMP = unconditional jump (control transfer)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Operands are the other parts of an assembly language instructions</a:t>
            </a:r>
          </a:p>
          <a:p>
            <a:pPr lvl="2">
              <a:lnSpc>
                <a:spcPct val="80000"/>
              </a:lnSpc>
            </a:pPr>
            <a:r>
              <a:rPr lang="en-US" sz="2000">
                <a:latin typeface="Arial" charset="0"/>
              </a:rPr>
              <a:t>Identify whether the elements of data to be processed are in registers or memory </a:t>
            </a:r>
          </a:p>
          <a:p>
            <a:pPr lvl="3">
              <a:lnSpc>
                <a:spcPct val="80000"/>
              </a:lnSpc>
            </a:pPr>
            <a:r>
              <a:rPr lang="en-US" sz="1900">
                <a:latin typeface="Arial" charset="0"/>
              </a:rPr>
              <a:t>Source operand– location of one operand to be processed</a:t>
            </a:r>
          </a:p>
          <a:p>
            <a:pPr lvl="3">
              <a:lnSpc>
                <a:spcPct val="80000"/>
              </a:lnSpc>
            </a:pPr>
            <a:r>
              <a:rPr lang="en-US" sz="1900">
                <a:latin typeface="Arial" charset="0"/>
              </a:rPr>
              <a:t>Destination operand—location of the other operand to be processed and the location of the result</a:t>
            </a:r>
          </a:p>
          <a:p>
            <a:pPr>
              <a:lnSpc>
                <a:spcPct val="80000"/>
              </a:lnSpc>
            </a:pPr>
            <a:endParaRPr lang="en-US" sz="280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816E08-3982-476B-A472-F5110A9C897D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56AC05B-0803-B24D-BC06-09A5447FBCAB}" type="slidenum">
              <a:rPr lang="en-US">
                <a:latin typeface="Garamond" charset="0"/>
              </a:rPr>
              <a:pPr eaLnBrk="1" hangingPunct="1"/>
              <a:t>20</a:t>
            </a:fld>
            <a:endParaRPr lang="en-US">
              <a:latin typeface="Garamond" charset="0"/>
            </a:endParaRPr>
          </a:p>
        </p:txBody>
      </p:sp>
      <p:sp>
        <p:nvSpPr>
          <p:cNvPr id="10247" name="Rectangle 1028"/>
          <p:cNvSpPr>
            <a:spLocks noChangeArrowheads="1"/>
          </p:cNvSpPr>
          <p:nvPr/>
        </p:nvSpPr>
        <p:spPr bwMode="auto">
          <a:xfrm>
            <a:off x="1295400" y="381000"/>
            <a:ext cx="67818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b"/>
          <a:lstStyle/>
          <a:p>
            <a:endParaRPr lang="en-US" sz="360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21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Assembly Language Statements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SzPct val="150000"/>
              <a:buFontTx/>
              <a:buChar char="•"/>
            </a:pPr>
            <a:r>
              <a:rPr lang="en-US">
                <a:latin typeface="Arial" charset="0"/>
              </a:rPr>
              <a:t> </a:t>
            </a:r>
            <a:r>
              <a:rPr lang="en-US" sz="2000">
                <a:latin typeface="Arial" charset="0"/>
              </a:rPr>
              <a:t>General structure of an assembly language statement</a:t>
            </a:r>
          </a:p>
          <a:p>
            <a:pPr>
              <a:buSzPct val="150000"/>
              <a:buFontTx/>
              <a:buNone/>
            </a:pPr>
            <a:r>
              <a:rPr lang="en-US" sz="2000">
                <a:latin typeface="Arial" charset="0"/>
              </a:rPr>
              <a:t>		</a:t>
            </a:r>
            <a:r>
              <a:rPr lang="en-US" sz="2000" b="1">
                <a:latin typeface="Courier New" charset="0"/>
              </a:rPr>
              <a:t>LABEL:    INSTRUCTION     ;COMMENT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Label—address identifier for the statement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Instruction—the operation to be performed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Comment—documents the purpose of the statement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Example:</a:t>
            </a:r>
          </a:p>
          <a:p>
            <a:pPr>
              <a:buSzPct val="150000"/>
              <a:buFontTx/>
              <a:buNone/>
            </a:pPr>
            <a:r>
              <a:rPr lang="en-US" sz="2000">
                <a:latin typeface="Arial" charset="0"/>
              </a:rPr>
              <a:t>		</a:t>
            </a:r>
            <a:r>
              <a:rPr lang="en-US" sz="2000" b="1">
                <a:latin typeface="Courier New" charset="0"/>
              </a:rPr>
              <a:t>START:   MOV  AX, BX   ; Copy BX into AX</a:t>
            </a:r>
            <a:r>
              <a:rPr lang="en-US" sz="2000">
                <a:latin typeface="Arial" charset="0"/>
              </a:rPr>
              <a:t>  </a:t>
            </a:r>
          </a:p>
          <a:p>
            <a:pPr>
              <a:buSzPct val="150000"/>
              <a:buFontTx/>
              <a:buChar char="•"/>
            </a:pPr>
            <a:r>
              <a:rPr lang="en-US" sz="2000">
                <a:latin typeface="Arial" charset="0"/>
              </a:rPr>
              <a:t>Other examples:</a:t>
            </a:r>
          </a:p>
          <a:p>
            <a:pPr lvl="1">
              <a:buSzPct val="150000"/>
              <a:buFontTx/>
              <a:buNone/>
            </a:pPr>
            <a:r>
              <a:rPr lang="en-US" sz="1800" b="1">
                <a:latin typeface="Arial" charset="0"/>
              </a:rPr>
              <a:t>	   </a:t>
            </a:r>
            <a:r>
              <a:rPr lang="en-US" sz="2000" b="1">
                <a:latin typeface="Courier New" charset="0"/>
              </a:rPr>
              <a:t>INC SI    ;Update pointer</a:t>
            </a:r>
          </a:p>
          <a:p>
            <a:pPr>
              <a:buSzPct val="150000"/>
              <a:buFontTx/>
              <a:buNone/>
            </a:pPr>
            <a:r>
              <a:rPr lang="en-US" sz="2000" b="1">
                <a:latin typeface="Courier New" charset="0"/>
              </a:rPr>
              <a:t>		ADD  AX, BX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Few instructions have a label—usually marks a jump to point</a:t>
            </a:r>
          </a:p>
          <a:p>
            <a:pPr lvl="1">
              <a:buSzPct val="150000"/>
              <a:buFontTx/>
              <a:buChar char="•"/>
            </a:pPr>
            <a:r>
              <a:rPr lang="en-US" sz="1800">
                <a:latin typeface="Arial" charset="0"/>
              </a:rPr>
              <a:t>Not all instructions need a comment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BC949B3-8EE0-4284-8768-622D01A7309F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8F8532-264C-284D-A863-C04465B98A4A}" type="slidenum">
              <a:rPr lang="en-US">
                <a:latin typeface="Garamond" charset="0"/>
              </a:rPr>
              <a:pPr eaLnBrk="1" hangingPunct="1"/>
              <a:t>21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964088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x86 memory accesses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# bytes from memory usually = # bytes in register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Example: MOV AX, [100H]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AX is 16-bit register </a:t>
            </a:r>
            <a:r>
              <a:rPr lang="en-US" sz="2400">
                <a:latin typeface="Arial" charset="0"/>
                <a:sym typeface="Wingdings" charset="0"/>
              </a:rPr>
              <a:t>	 move word from address 100H to AX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sym typeface="Wingdings" charset="0"/>
              </a:rPr>
              <a:t>Sometimes necessary to specify size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sym typeface="Wingdings" charset="0"/>
              </a:rPr>
              <a:t>Use </a:t>
            </a:r>
            <a:r>
              <a:rPr lang="ja-JP" altLang="en-US" sz="2400">
                <a:latin typeface="Arial" charset="0"/>
                <a:sym typeface="Wingdings" charset="0"/>
              </a:rPr>
              <a:t>“</a:t>
            </a:r>
            <a:r>
              <a:rPr lang="en-US" sz="2400">
                <a:latin typeface="Arial" charset="0"/>
                <a:sym typeface="Wingdings" charset="0"/>
              </a:rPr>
              <a:t>&lt;size&gt; PTR</a:t>
            </a:r>
            <a:r>
              <a:rPr lang="ja-JP" altLang="en-US" sz="2400">
                <a:latin typeface="Arial" charset="0"/>
                <a:sym typeface="Wingdings" charset="0"/>
              </a:rPr>
              <a:t>”</a:t>
            </a:r>
            <a:r>
              <a:rPr lang="en-US" sz="2400">
                <a:latin typeface="Arial" charset="0"/>
                <a:sym typeface="Wingdings" charset="0"/>
              </a:rPr>
              <a:t>: BYTE PTR, WORD PTR, DWORD PTR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sym typeface="Wingdings" charset="0"/>
              </a:rPr>
              <a:t>Example: MOVZX EAX, BYTE PTR [100H]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sym typeface="Wingdings" charset="0"/>
              </a:rPr>
              <a:t>Take byte from memory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sym typeface="Wingdings" charset="0"/>
              </a:rPr>
              <a:t>Zero-extend data to 32 bits and store in EAX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sym typeface="Wingdings" charset="0"/>
              </a:rPr>
              <a:t>Remember, x86 uses little-endian data</a:t>
            </a:r>
          </a:p>
          <a:p>
            <a:pPr lvl="1">
              <a:lnSpc>
                <a:spcPct val="90000"/>
              </a:lnSpc>
            </a:pPr>
            <a:endParaRPr lang="en-US" sz="240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F46F3C1-A701-479E-8DBA-0FBFFE84EF0B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534413B-4DCB-6F49-A08F-5F51529B846A}" type="slidenum">
              <a:rPr lang="en-US">
                <a:latin typeface="Garamond" charset="0"/>
              </a:rPr>
              <a:pPr eaLnBrk="1" hangingPunct="1"/>
              <a:t>22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362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Data transfer instructions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MOVZX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XCHG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LEA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Additional data transfer instructions (covered later, if at all)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PUSH/POP (stack transfers)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INS/OUTS (I/O)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MOVS/LODS/STOS (string instructions)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BSWAP (switch from little endian to big endian)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XLAT (table lookup)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CMOV (conditional move)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1EE54DB-BADD-4A53-99BF-96E71B6DC5D7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63DDBFC-8C49-7240-B84F-22512C691873}" type="slidenum">
              <a:rPr lang="en-US">
                <a:latin typeface="Garamond" charset="0"/>
              </a:rPr>
              <a:pPr eaLnBrk="1" hangingPunct="1"/>
              <a:t>23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47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Used to copy data between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Registers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Registers/memory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Immediate value (source only) to register/memory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Format: MOV D, 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Operation: (D) = (S)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Restrictions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Immediate value can only be used as source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5D5BB6D-690A-441A-A201-FF2EA0510F3B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8173143-70F8-E84B-86BA-3CA35202FA1B}" type="slidenum">
              <a:rPr lang="en-US">
                <a:latin typeface="Garamond" charset="0"/>
              </a:rPr>
              <a:pPr eaLnBrk="1" hangingPunct="1"/>
              <a:t>24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3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MOV examples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Assume: AX = 0100H, CS = 3000H,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ea typeface="+mn-ea"/>
              </a:rPr>
              <a:t>(100H) = 00H, (101H) = FFH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 BL, AL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BL = AL = 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 DX, CS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DX = CS = 3000H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 CX, [100H]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CX = word starting </a:t>
            </a:r>
            <a:r>
              <a:rPr lang="en-US" smtClean="0"/>
              <a:t>at 100H </a:t>
            </a:r>
            <a:r>
              <a:rPr lang="en-US" dirty="0" smtClean="0"/>
              <a:t>= FF00H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E468248-401E-4F73-9392-B6BCF3366CFB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58B50F-4BFC-2943-B561-9B55855D7024}" type="slidenum">
              <a:rPr lang="en-US">
                <a:latin typeface="Garamond" charset="0"/>
              </a:rPr>
              <a:pPr eaLnBrk="1" hangingPunct="1"/>
              <a:t>25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348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Usage of Move Instruction</a:t>
            </a:r>
          </a:p>
        </p:txBody>
      </p:sp>
      <p:pic>
        <p:nvPicPr>
          <p:cNvPr id="17411" name="Picture 6" descr="~AUT0065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981200"/>
            <a:ext cx="2082800" cy="3429000"/>
          </a:xfrm>
        </p:spPr>
      </p:pic>
      <p:sp>
        <p:nvSpPr>
          <p:cNvPr id="17412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2895600" y="1676400"/>
            <a:ext cx="6059488" cy="4456113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Example—Initialization of internal registers with immediate data and address information</a:t>
            </a:r>
          </a:p>
          <a:p>
            <a:pPr lvl="1"/>
            <a:r>
              <a:rPr lang="en-US" dirty="0">
                <a:latin typeface="Arial" charset="0"/>
              </a:rPr>
              <a:t>What is the final state of all affected </a:t>
            </a:r>
            <a:r>
              <a:rPr lang="en-US">
                <a:latin typeface="Arial" charset="0"/>
              </a:rPr>
              <a:t>registers</a:t>
            </a:r>
            <a:r>
              <a:rPr lang="en-US" smtClean="0">
                <a:latin typeface="Arial" charset="0"/>
              </a:rPr>
              <a:t>?</a:t>
            </a:r>
            <a:endParaRPr lang="en-US" dirty="0">
              <a:latin typeface="Arial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02AADF9-42BB-4984-8A99-E5BCD865C6ED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CB9F86F-F103-314C-8B54-4AD106296EBB}" type="slidenum">
              <a:rPr lang="en-US">
                <a:latin typeface="Garamond" charset="0"/>
              </a:rPr>
              <a:pPr eaLnBrk="1" hangingPunct="1"/>
              <a:t>26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974526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Usage of Move Instruction (soln)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 AX, 2000H	</a:t>
            </a:r>
            <a:r>
              <a:rPr lang="en-US" dirty="0" smtClean="0">
                <a:ea typeface="+mn-ea"/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AX = 2000H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 DS, AX 		</a:t>
            </a:r>
            <a:r>
              <a:rPr lang="en-US" dirty="0" smtClean="0">
                <a:ea typeface="+mn-ea"/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DS = AX = 2000H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ES, AX 	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ES = AX = 2000H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AX, 3000H 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AX = 3000H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SS, AX 	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SS = 3000H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AX, 0H 	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AX = 0000H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BX, AX 	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BX = AX = 0000H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CX, 0AH 	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CX = 000AH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DX, 100H 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DX = 0100H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SI, 200H 	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SI = 0200H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MOV DI, 300H 	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DI = 0300H</a:t>
            </a:r>
            <a:endParaRPr lang="en-US" dirty="0" smtClean="0">
              <a:solidFill>
                <a:srgbClr val="FF0000"/>
              </a:solidFill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2097978-022C-4403-8BAB-DD85F55895E5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7AC3053-F748-614F-BFA2-CC88E37F13FD}" type="slidenum">
              <a:rPr lang="en-US">
                <a:latin typeface="Garamond" charset="0"/>
              </a:rPr>
              <a:pPr eaLnBrk="1" hangingPunct="1"/>
              <a:t>27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675793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MOVSX/MOVZX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Move and extend data (fill upper bits with 0/1)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ZX </a:t>
            </a:r>
            <a:r>
              <a:rPr lang="en-US" dirty="0" smtClean="0">
                <a:sym typeface="Wingdings" pitchFamily="2" charset="2"/>
              </a:rPr>
              <a:t> zero extend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SX  sign extend  copy MSB of source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Format: 	MOVZX D, 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sym typeface="Wingdings" pitchFamily="2" charset="2"/>
              </a:rPr>
              <a:t>	</a:t>
            </a:r>
            <a:r>
              <a:rPr lang="en-US" dirty="0" smtClean="0">
                <a:ea typeface="+mn-ea"/>
                <a:sym typeface="Wingdings" pitchFamily="2" charset="2"/>
              </a:rPr>
              <a:t>	MOVSX D, S</a:t>
            </a:r>
            <a:endParaRPr lang="en-US" dirty="0">
              <a:ea typeface="+mn-ea"/>
              <a:sym typeface="Wingdings" pitchFamily="2" charset="2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Operation: lower bits of D = S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sym typeface="Wingdings" pitchFamily="2" charset="2"/>
              </a:rPr>
              <a:t>	</a:t>
            </a:r>
            <a:r>
              <a:rPr lang="en-US" dirty="0" smtClean="0">
                <a:ea typeface="+mn-ea"/>
                <a:sym typeface="Wingdings" pitchFamily="2" charset="2"/>
              </a:rPr>
              <a:t>	   upper bits of D = 0 (MOVZX)   </a:t>
            </a:r>
            <a:r>
              <a:rPr lang="en-US" b="1" i="1" dirty="0" smtClean="0">
                <a:ea typeface="+mn-ea"/>
                <a:sym typeface="Wingdings" pitchFamily="2" charset="2"/>
              </a:rPr>
              <a:t>or</a:t>
            </a:r>
            <a:endParaRPr lang="en-US" dirty="0" smtClean="0">
              <a:ea typeface="+mn-ea"/>
              <a:sym typeface="Wingdings" pitchFamily="2" charset="2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sym typeface="Wingdings" pitchFamily="2" charset="2"/>
              </a:rPr>
              <a:t>	</a:t>
            </a:r>
            <a:r>
              <a:rPr lang="en-US" dirty="0" smtClean="0">
                <a:ea typeface="+mn-ea"/>
                <a:sym typeface="Wingdings" pitchFamily="2" charset="2"/>
              </a:rPr>
              <a:t>	   upper bits of D = MSB of S (MOVSX)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Restrictions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Only register/memory operands (no </a:t>
            </a:r>
            <a:r>
              <a:rPr lang="en-US" dirty="0" err="1" smtClean="0">
                <a:sym typeface="Wingdings" pitchFamily="2" charset="2"/>
              </a:rPr>
              <a:t>immediates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Source must contain fewer bits than destination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If memory operand used, size must be specified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AA5CAE0-DD23-44F2-B853-367A5A6EB4D7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10D9FD2-DC7C-7046-B9EB-7DA204F418C5}" type="slidenum">
              <a:rPr lang="en-US">
                <a:latin typeface="Garamond" charset="0"/>
              </a:rPr>
              <a:pPr eaLnBrk="1" hangingPunct="1"/>
              <a:t>28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277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MOVSX/MOVZX examples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Assume: AX = 0100H, DX = 8100H,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	(100H) = 00H, (101H) = FFH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are the results of the following instructions?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AX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DX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MOVZX EBX, DX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BYTE PTR [100H]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WORD PTR [100H]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3A112F5-C567-424D-9EE3-E91E9D5172DC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B6019B-EC2D-5C47-8186-D6169C154A2C}" type="slidenum">
              <a:rPr lang="en-US">
                <a:latin typeface="Garamond" charset="0"/>
              </a:rPr>
              <a:pPr eaLnBrk="1" hangingPunct="1"/>
              <a:t>29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06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ISA, storage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Instruction set architecture (cont.)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Operands</a:t>
            </a:r>
            <a:r>
              <a:rPr lang="en-US" sz="2000" dirty="0">
                <a:latin typeface="Arial" charset="0"/>
              </a:rPr>
              <a:t>: the data being operated on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How are the bits interpreted? (</a:t>
            </a:r>
            <a:r>
              <a:rPr lang="en-US" sz="1700" dirty="0" err="1">
                <a:latin typeface="Arial" charset="0"/>
              </a:rPr>
              <a:t>int</a:t>
            </a:r>
            <a:r>
              <a:rPr lang="en-US" sz="1700" dirty="0">
                <a:latin typeface="Arial" charset="0"/>
              </a:rPr>
              <a:t>, FP, signed/unsigned)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What size are they? (</a:t>
            </a:r>
            <a:r>
              <a:rPr lang="en-US" sz="1700" dirty="0">
                <a:solidFill>
                  <a:srgbClr val="0000FF"/>
                </a:solidFill>
                <a:latin typeface="Arial" charset="0"/>
              </a:rPr>
              <a:t>byte</a:t>
            </a:r>
            <a:r>
              <a:rPr lang="en-US" sz="1700" dirty="0">
                <a:latin typeface="Arial" charset="0"/>
              </a:rPr>
              <a:t>, </a:t>
            </a:r>
            <a:r>
              <a:rPr lang="en-US" sz="1700" dirty="0">
                <a:solidFill>
                  <a:srgbClr val="0000FF"/>
                </a:solidFill>
                <a:latin typeface="Arial" charset="0"/>
              </a:rPr>
              <a:t>word</a:t>
            </a:r>
            <a:r>
              <a:rPr lang="en-US" sz="1700" dirty="0">
                <a:latin typeface="Arial" charset="0"/>
              </a:rPr>
              <a:t>, etc.)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How do we reference </a:t>
            </a:r>
            <a:r>
              <a:rPr lang="en-US" sz="1700">
                <a:latin typeface="Arial" charset="0"/>
              </a:rPr>
              <a:t>operands</a:t>
            </a:r>
            <a:r>
              <a:rPr lang="en-US" sz="1700" smtClean="0">
                <a:latin typeface="Arial" charset="0"/>
              </a:rPr>
              <a:t>?</a:t>
            </a: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Data storage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Registers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Small, fast set of on-chip storage (primarily for speed)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Referenced by name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Memory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Larger, slower set of storage (primarily for capacity)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Organized as hierarchy …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… but programmer references single range of </a:t>
            </a:r>
            <a:r>
              <a:rPr lang="en-US" sz="1700" dirty="0">
                <a:solidFill>
                  <a:srgbClr val="0000FF"/>
                </a:solidFill>
                <a:latin typeface="Arial" charset="0"/>
              </a:rPr>
              <a:t>addresses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Memory issues</a:t>
            </a:r>
          </a:p>
          <a:p>
            <a:pPr lvl="3">
              <a:lnSpc>
                <a:spcPct val="80000"/>
              </a:lnSpc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Aligned</a:t>
            </a:r>
            <a:r>
              <a:rPr lang="en-US" sz="1600" dirty="0">
                <a:latin typeface="Arial" charset="0"/>
              </a:rPr>
              <a:t> data: address divisible by number of bytes</a:t>
            </a:r>
          </a:p>
          <a:p>
            <a:pPr lvl="3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Endianness: 80x86 data is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 little endian</a:t>
            </a:r>
          </a:p>
          <a:p>
            <a:pPr lvl="2">
              <a:lnSpc>
                <a:spcPct val="80000"/>
              </a:lnSpc>
            </a:pPr>
            <a:endParaRPr lang="en-US" sz="17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3EBB715-3F40-4AEE-9C09-07983B3B5013}" type="datetime1">
              <a:rPr lang="en-US" sz="1200" smtClean="0">
                <a:latin typeface="Garamond" charset="0"/>
              </a:rPr>
              <a:t>5/18/2016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CBD9CD-5821-9D47-B4F3-702A8498554F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67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MOVSX/MOVZX examples (soln)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Assume: AX = 0100H, DX = 8100H, (100H) = 00H, (101H) = FFH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are the results of the following instructions?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AX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EBX = AX sign-extended = 0000</a:t>
            </a:r>
            <a:r>
              <a:rPr lang="en-US" u="sng" dirty="0" smtClean="0">
                <a:solidFill>
                  <a:srgbClr val="FF0000"/>
                </a:solidFill>
              </a:rPr>
              <a:t>0100</a:t>
            </a:r>
            <a:r>
              <a:rPr lang="en-US" dirty="0" smtClean="0">
                <a:solidFill>
                  <a:srgbClr val="FF0000"/>
                </a:solidFill>
              </a:rPr>
              <a:t>H (orig. value </a:t>
            </a:r>
            <a:r>
              <a:rPr lang="en-US" u="sng" dirty="0" smtClean="0">
                <a:solidFill>
                  <a:srgbClr val="FF0000"/>
                </a:solidFill>
              </a:rPr>
              <a:t>underlined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DX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EBX = DX sign-extended = FFFF</a:t>
            </a:r>
            <a:r>
              <a:rPr lang="en-US" u="sng" dirty="0" smtClean="0">
                <a:solidFill>
                  <a:srgbClr val="FF0000"/>
                </a:solidFill>
              </a:rPr>
              <a:t>8100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MOVZX EBX, DX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EBX = DX zero-extended = 0000</a:t>
            </a:r>
            <a:r>
              <a:rPr lang="en-US" u="sng" dirty="0" smtClean="0">
                <a:solidFill>
                  <a:srgbClr val="FF0000"/>
                </a:solidFill>
              </a:rPr>
              <a:t>8100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BYTE PTR [100H]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EBX = byte at 100h sign-extended = 000000</a:t>
            </a:r>
            <a:r>
              <a:rPr lang="en-US" u="sng" dirty="0" smtClean="0">
                <a:solidFill>
                  <a:srgbClr val="FF0000"/>
                </a:solidFill>
              </a:rPr>
              <a:t>00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MOVSX EBX, WORD PTR [100H]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EBX = word at 100h sign-extended = FFFF</a:t>
            </a:r>
            <a:r>
              <a:rPr lang="en-US" u="sng" dirty="0" smtClean="0">
                <a:solidFill>
                  <a:srgbClr val="FF0000"/>
                </a:solidFill>
              </a:rPr>
              <a:t>FF00</a:t>
            </a:r>
            <a:r>
              <a:rPr lang="en-US" dirty="0" smtClean="0">
                <a:solidFill>
                  <a:srgbClr val="FF0000"/>
                </a:solidFill>
              </a:rPr>
              <a:t>H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772FAA7-681D-46BA-BC30-664A29F0A636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94E7B06-AD0B-954D-BA44-C9DDF4FDB1FB}" type="slidenum">
              <a:rPr lang="en-US">
                <a:latin typeface="Garamond" charset="0"/>
              </a:rPr>
              <a:pPr eaLnBrk="1" hangingPunct="1"/>
              <a:t>30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78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XCHG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Swap contents of source and destination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Format: XCHG D, 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Operation: 	(D) = (S)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			(S) = (D)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Restrictions: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Memory operand can only be used as destination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4560EF-7115-4F90-B862-11E72AA7421F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6DE923-0A13-704B-8C7D-AE7CB0CBC894}" type="slidenum">
              <a:rPr lang="en-US">
                <a:latin typeface="Garamond" charset="0"/>
              </a:rPr>
              <a:pPr eaLnBrk="1" hangingPunct="1"/>
              <a:t>31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76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LEA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Perform effective address computation and store result in register</a:t>
            </a:r>
          </a:p>
          <a:p>
            <a:r>
              <a:rPr lang="en-US">
                <a:latin typeface="Arial" charset="0"/>
              </a:rPr>
              <a:t>Format: LEA D, EA</a:t>
            </a:r>
          </a:p>
          <a:p>
            <a:r>
              <a:rPr lang="en-US">
                <a:latin typeface="Arial" charset="0"/>
              </a:rPr>
              <a:t>Operation: D = EA</a:t>
            </a:r>
          </a:p>
          <a:p>
            <a:endParaRPr lang="en-US">
              <a:latin typeface="Arial" charset="0"/>
            </a:endParaRPr>
          </a:p>
          <a:p>
            <a:r>
              <a:rPr lang="en-US">
                <a:latin typeface="Arial" charset="0"/>
              </a:rPr>
              <a:t>Example: LEA SI, [10H + DI]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C300278-389A-4C21-BFCB-DBD6174CFD2A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C976DA2-1AA8-0747-8B38-DEF396B163B2}" type="slidenum">
              <a:rPr lang="en-US">
                <a:latin typeface="Garamond" charset="0"/>
              </a:rPr>
              <a:pPr eaLnBrk="1" hangingPunct="1"/>
              <a:t>32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50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half" idx="1"/>
          </p:nvPr>
        </p:nvGraphicFramePr>
        <p:xfrm>
          <a:off x="-381000" y="1676400"/>
          <a:ext cx="434340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0x528000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88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0x528004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0x528008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07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0x52800C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191000" y="1143000"/>
            <a:ext cx="4495800" cy="498792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Given the initial memory contents at left, show the results of the following instruction sequence: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MOV    EAX, 528000h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MOV</a:t>
            </a: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   EBX, [EAX+2]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XCHG  BL, BH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LEA	   EDX, [EAX+8]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MOV	   ECX, [EDX-3]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80D66FE-F621-442F-A5EF-7447707218A5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CBD5F35-D87C-674D-975D-7C8B21E0BDFD}" type="slidenum">
              <a:rPr lang="en-US">
                <a:latin typeface="Garamond" charset="0"/>
              </a:rPr>
              <a:pPr eaLnBrk="1" hangingPunct="1"/>
              <a:t>33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44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MOV    EAX, 528000h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	EAX = 528000h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MOV</a:t>
            </a:r>
            <a:r>
              <a:rPr lang="en-US" dirty="0">
                <a:ea typeface="+mn-ea"/>
              </a:rPr>
              <a:t> </a:t>
            </a:r>
            <a:r>
              <a:rPr lang="en-US" dirty="0" smtClean="0">
                <a:ea typeface="+mn-ea"/>
              </a:rPr>
              <a:t>   EBX, [EAX+2]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EBX = DWORD at 528002h = FFB2A331h</a:t>
            </a:r>
            <a:endParaRPr lang="en-US" dirty="0" smtClean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XCHG  BL, BH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Swap BL and BH 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 EBX = FFB2</a:t>
            </a:r>
            <a:r>
              <a:rPr lang="en-US" u="sng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31A3</a:t>
            </a:r>
            <a:r>
              <a:rPr lang="en-US" dirty="0" smtClean="0">
                <a:solidFill>
                  <a:srgbClr val="FF0000"/>
                </a:solidFill>
                <a:ea typeface="+mn-ea"/>
                <a:sym typeface="Wingdings" pitchFamily="2" charset="2"/>
              </a:rPr>
              <a:t>h</a:t>
            </a:r>
            <a:endParaRPr lang="en-US" dirty="0" smtClean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LEA	   EDX, [EAX+8]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EDX = EAX+8 = 528008h</a:t>
            </a:r>
            <a:endParaRPr lang="en-US" dirty="0" smtClean="0">
              <a:ea typeface="+mn-ea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</a:rPr>
              <a:t>MOV	   ECX, [EDX-3]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</a:rPr>
              <a:t>	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ECX = DWORD at 528005h = 077D0FFFh</a:t>
            </a: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7A518C0-3002-4C8E-AF77-55EF2E6082AE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6DCD259-CB6C-4145-884D-946C3627EC10}" type="slidenum">
              <a:rPr lang="en-US">
                <a:latin typeface="Garamond" charset="0"/>
              </a:rPr>
              <a:pPr eaLnBrk="1" hangingPunct="1"/>
              <a:t>34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221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 smtClean="0">
                <a:latin typeface="Arial" charset="0"/>
              </a:rPr>
              <a:t>Arithmetic instructions</a:t>
            </a:r>
            <a:endParaRPr lang="en-US" dirty="0">
              <a:latin typeface="Arial" charset="0"/>
            </a:endParaRPr>
          </a:p>
          <a:p>
            <a:r>
              <a:rPr lang="en-US" dirty="0" smtClean="0">
                <a:latin typeface="Arial" charset="0"/>
              </a:rPr>
              <a:t>Reminders</a:t>
            </a:r>
            <a:r>
              <a:rPr lang="en-US" dirty="0">
                <a:latin typeface="Arial" charset="0"/>
              </a:rPr>
              <a:t>:</a:t>
            </a:r>
          </a:p>
          <a:p>
            <a:pPr lvl="1"/>
            <a:r>
              <a:rPr lang="en-US" dirty="0"/>
              <a:t>Sign up for the course discussion group on Piazza</a:t>
            </a:r>
          </a:p>
          <a:p>
            <a:pPr lvl="1"/>
            <a:r>
              <a:rPr lang="en-US" dirty="0"/>
              <a:t>HW 1 due 1:00 PM, 5/19</a:t>
            </a:r>
          </a:p>
          <a:p>
            <a:pPr lvl="2"/>
            <a:r>
              <a:rPr lang="en-US" dirty="0"/>
              <a:t>Bring hard copies to class or leave in envelope on office door</a:t>
            </a:r>
          </a:p>
          <a:p>
            <a:pPr lvl="2"/>
            <a:r>
              <a:rPr lang="en-US" dirty="0"/>
              <a:t>E-mail electronic submissions to Dr. Geiger</a:t>
            </a:r>
          </a:p>
          <a:p>
            <a:pPr lvl="3"/>
            <a:r>
              <a:rPr lang="en-US" dirty="0"/>
              <a:t>Please attach only a single file (archives not accepted)</a:t>
            </a:r>
          </a:p>
          <a:p>
            <a:pPr lvl="3"/>
            <a:r>
              <a:rPr lang="en-US" dirty="0"/>
              <a:t>Include your name in some way in the file name (i.e., mgeiger_hw1.docx)</a:t>
            </a:r>
          </a:p>
          <a:p>
            <a:pPr lvl="1"/>
            <a:r>
              <a:rPr lang="en-US" dirty="0"/>
              <a:t>Exam 3: 6/23 instead of </a:t>
            </a:r>
            <a:r>
              <a:rPr lang="en-US" dirty="0" smtClean="0"/>
              <a:t>6/27</a:t>
            </a:r>
          </a:p>
          <a:p>
            <a:pPr lvl="1"/>
            <a:r>
              <a:rPr lang="en-US" dirty="0"/>
              <a:t>Time fixed in </a:t>
            </a:r>
            <a:r>
              <a:rPr lang="en-US" dirty="0" err="1"/>
              <a:t>SiS</a:t>
            </a:r>
            <a:r>
              <a:rPr lang="en-US" dirty="0"/>
              <a:t>—no more time conflict with Signals</a:t>
            </a:r>
          </a:p>
          <a:p>
            <a:pPr lvl="1"/>
            <a:endParaRPr lang="en-US" dirty="0"/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DE96717-10E1-42AE-9163-AE5EF28F53AB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318A6F9-97BD-0640-AE56-DA2FF8060FFA}" type="slidenum">
              <a:rPr lang="en-US">
                <a:latin typeface="Garamond" charset="0"/>
              </a:rPr>
              <a:pPr eaLnBrk="1" hangingPunct="1"/>
              <a:t>35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Addressing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  <a:latin typeface="Arial" charset="0"/>
              </a:rPr>
              <a:t>Addressing modes</a:t>
            </a:r>
            <a:r>
              <a:rPr lang="en-US">
                <a:latin typeface="Arial" charset="0"/>
              </a:rPr>
              <a:t>: ways of specifying operand location</a:t>
            </a:r>
          </a:p>
          <a:p>
            <a:r>
              <a:rPr lang="en-US">
                <a:latin typeface="Arial" charset="0"/>
              </a:rPr>
              <a:t>Where are operands stored? (3 location types)</a:t>
            </a:r>
          </a:p>
          <a:p>
            <a:pPr lvl="1"/>
            <a:r>
              <a:rPr lang="en-US">
                <a:latin typeface="Arial" charset="0"/>
              </a:rPr>
              <a:t>Registers </a:t>
            </a:r>
            <a:r>
              <a:rPr lang="en-US">
                <a:latin typeface="Arial" charset="0"/>
                <a:sym typeface="Wingdings" charset="0"/>
              </a:rPr>
              <a:t> </a:t>
            </a:r>
            <a:r>
              <a:rPr lang="en-US">
                <a:solidFill>
                  <a:srgbClr val="0000FF"/>
                </a:solidFill>
                <a:latin typeface="Arial" charset="0"/>
                <a:sym typeface="Wingdings" charset="0"/>
              </a:rPr>
              <a:t>register addressing</a:t>
            </a:r>
          </a:p>
          <a:p>
            <a:pPr lvl="2"/>
            <a:r>
              <a:rPr lang="en-US">
                <a:latin typeface="Arial" charset="0"/>
                <a:sym typeface="Wingdings" charset="0"/>
              </a:rPr>
              <a:t>Provide name of register; value read from register</a:t>
            </a:r>
            <a:endParaRPr lang="en-US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Memory</a:t>
            </a:r>
          </a:p>
          <a:p>
            <a:pPr lvl="2"/>
            <a:r>
              <a:rPr lang="en-US">
                <a:latin typeface="Arial" charset="0"/>
              </a:rPr>
              <a:t>Provide address in memory; value read from that location</a:t>
            </a:r>
          </a:p>
          <a:p>
            <a:pPr lvl="2"/>
            <a:r>
              <a:rPr lang="en-US">
                <a:latin typeface="Arial" charset="0"/>
              </a:rPr>
              <a:t>Several modes for specifying memory address</a:t>
            </a:r>
          </a:p>
          <a:p>
            <a:pPr lvl="1"/>
            <a:r>
              <a:rPr lang="en-US">
                <a:latin typeface="Arial" charset="0"/>
              </a:rPr>
              <a:t>In the instruction </a:t>
            </a:r>
            <a:r>
              <a:rPr lang="en-US">
                <a:latin typeface="Arial" charset="0"/>
                <a:sym typeface="Wingdings" charset="0"/>
              </a:rPr>
              <a:t> </a:t>
            </a:r>
            <a:r>
              <a:rPr lang="en-US">
                <a:solidFill>
                  <a:srgbClr val="0000FF"/>
                </a:solidFill>
                <a:latin typeface="Arial" charset="0"/>
                <a:sym typeface="Wingdings" charset="0"/>
              </a:rPr>
              <a:t>immediate addressing</a:t>
            </a:r>
            <a:endParaRPr lang="en-US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9088879-3E88-4A54-BBA4-4072A7F7B82B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462F56F-BB70-FC44-84B8-A284E41E3ED0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91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Memory addressing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Instructions accessing memory generate </a:t>
            </a:r>
            <a:r>
              <a:rPr lang="en-US" dirty="0" smtClean="0">
                <a:solidFill>
                  <a:srgbClr val="0000FF"/>
                </a:solidFill>
                <a:ea typeface="+mn-ea"/>
              </a:rPr>
              <a:t>effective address (EA)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Address calculated as part of instruction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can be used as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Actual memory address in a simple memory system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Address within a particular segment in a segmented memory architecture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Effective address calculations can involve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 constant value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One or more values stored in registers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Some combination of register and constant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02670C0-4E77-41F6-9663-3660637D4FBA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9C28FD4-6F0F-8A4C-B968-FE54D9232A09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26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General memory addressing modes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Memory direct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constant value encoded in instruction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Register indirect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value stored in register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Base + displacement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constant displacement + base register(s)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Can have variations of this mode based on number and type of registers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0000FF"/>
                </a:solidFill>
                <a:ea typeface="+mn-ea"/>
              </a:rPr>
              <a:t>Scaled addressing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 = base + (scale * index)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Used for array addressing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F471AB1-0913-474E-B659-FEEBB62A278F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5290760-EEAA-534D-8596-169FE1DAB829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81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x86 intro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Arial" charset="0"/>
              </a:rPr>
              <a:t>“x86” </a:t>
            </a:r>
            <a:r>
              <a:rPr lang="en-US" dirty="0">
                <a:latin typeface="Arial" charset="0"/>
                <a:sym typeface="Wingdings" charset="0"/>
              </a:rPr>
              <a:t> family of </a:t>
            </a:r>
            <a:r>
              <a:rPr lang="en-US" dirty="0" smtClean="0">
                <a:latin typeface="Arial" charset="0"/>
                <a:sym typeface="Wingdings" charset="0"/>
              </a:rPr>
              <a:t>general purpose Intel </a:t>
            </a:r>
            <a:r>
              <a:rPr lang="en-US" dirty="0">
                <a:latin typeface="Arial" charset="0"/>
                <a:sym typeface="Wingdings" charset="0"/>
              </a:rPr>
              <a:t>processors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Starts with 8086 processor (1978)</a:t>
            </a:r>
          </a:p>
          <a:p>
            <a:pPr lvl="1"/>
            <a:r>
              <a:rPr lang="en-US" dirty="0">
                <a:latin typeface="Arial" charset="0"/>
                <a:sym typeface="Wingdings" charset="0"/>
              </a:rPr>
              <a:t>Used (w/extensions) in current </a:t>
            </a:r>
            <a:r>
              <a:rPr lang="en-US" dirty="0" smtClean="0">
                <a:latin typeface="Arial" charset="0"/>
                <a:sym typeface="Wingdings" charset="0"/>
              </a:rPr>
              <a:t>processors</a:t>
            </a:r>
            <a:endParaRPr lang="en-US" dirty="0">
              <a:latin typeface="Arial" charset="0"/>
              <a:sym typeface="Wingdings" charset="0"/>
            </a:endParaRPr>
          </a:p>
          <a:p>
            <a:r>
              <a:rPr lang="en-US" dirty="0" smtClean="0">
                <a:latin typeface="Arial" charset="0"/>
              </a:rPr>
              <a:t>Supports </a:t>
            </a:r>
            <a:r>
              <a:rPr lang="en-US" dirty="0">
                <a:latin typeface="Arial" charset="0"/>
              </a:rPr>
              <a:t>use of 8, 16, 32, or 64 bit </a:t>
            </a:r>
            <a:r>
              <a:rPr lang="en-US" dirty="0" smtClean="0">
                <a:latin typeface="Arial" charset="0"/>
              </a:rPr>
              <a:t>data</a:t>
            </a:r>
          </a:p>
          <a:p>
            <a:pPr lvl="1"/>
            <a:r>
              <a:rPr lang="en-US" dirty="0" smtClean="0">
                <a:latin typeface="Arial" charset="0"/>
              </a:rPr>
              <a:t>“IA-32”: x86 for 32-bit processors (80386 and later)</a:t>
            </a:r>
          </a:p>
          <a:p>
            <a:pPr lvl="1"/>
            <a:r>
              <a:rPr lang="en-US" dirty="0" smtClean="0">
                <a:latin typeface="Arial" charset="0"/>
              </a:rPr>
              <a:t>“x86-64”: x86 with 64-bit extensions (AMD, Intel, VIA)</a:t>
            </a:r>
          </a:p>
          <a:p>
            <a:pPr lvl="1"/>
            <a:r>
              <a:rPr lang="en-US" dirty="0" smtClean="0">
                <a:latin typeface="Arial" charset="0"/>
              </a:rPr>
              <a:t>“IA-64”: old name for Itanium server architecture (not extension of x86)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Allows both register and memory operands</a:t>
            </a:r>
          </a:p>
          <a:p>
            <a:r>
              <a:rPr lang="en-US" dirty="0">
                <a:latin typeface="Arial" charset="0"/>
              </a:rPr>
              <a:t>Segmented or flat memory architecture</a:t>
            </a:r>
          </a:p>
          <a:p>
            <a:r>
              <a:rPr lang="en-US" dirty="0">
                <a:latin typeface="Arial" charset="0"/>
              </a:rPr>
              <a:t>Real and protected mode operation</a:t>
            </a:r>
          </a:p>
          <a:p>
            <a:pPr lvl="1"/>
            <a:r>
              <a:rPr lang="en-US" dirty="0">
                <a:latin typeface="Arial" charset="0"/>
              </a:rPr>
              <a:t>Protected mode supports virtual memory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AB2BD2E-FD5B-426B-9E9F-DAD376B29918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2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C65F6A2-D5B0-714B-93E8-D37C32D390E5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728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charset="0"/>
              </a:rPr>
              <a:t>Register Set</a:t>
            </a:r>
          </a:p>
        </p:txBody>
      </p:sp>
      <p:sp>
        <p:nvSpPr>
          <p:cNvPr id="15366" name="Rectangle 9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143000"/>
            <a:ext cx="4038600" cy="4987925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Nine 32-bit registers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Data registers- EAX, EBX, ECX, EDX, can be used as 32, 16 or 8bit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Pointer registers- EBP, ESP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Index registers- ESI, EDI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Instruction </a:t>
            </a:r>
            <a:r>
              <a:rPr lang="en-US" dirty="0"/>
              <a:t>pointer- </a:t>
            </a:r>
            <a:r>
              <a:rPr lang="en-US" dirty="0" smtClean="0"/>
              <a:t>EIP </a:t>
            </a:r>
            <a:r>
              <a:rPr lang="en-US" i="1" dirty="0" smtClean="0"/>
              <a:t>(not shown)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Flags (status) register-EFLAGS </a:t>
            </a:r>
            <a:r>
              <a:rPr lang="en-US" i="1" dirty="0" smtClean="0">
                <a:ea typeface="+mn-ea"/>
              </a:rPr>
              <a:t>(not shown)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38505B4-11F2-460E-93D0-46367B0F6EDC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C342D10-4D2E-FC4A-9AAE-9F4C4F6759FF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7200" y="1447800"/>
            <a:ext cx="4876801" cy="36576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58846" y="5105400"/>
            <a:ext cx="46089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Source: </a:t>
            </a:r>
            <a:r>
              <a:rPr lang="en-US" dirty="0" smtClean="0"/>
              <a:t>http</a:t>
            </a:r>
            <a:r>
              <a:rPr lang="en-US" dirty="0"/>
              <a:t>://</a:t>
            </a:r>
            <a:r>
              <a:rPr lang="en-US" dirty="0" err="1"/>
              <a:t>www.cs.virginia.edu</a:t>
            </a:r>
            <a:r>
              <a:rPr lang="en-US" dirty="0"/>
              <a:t>/~</a:t>
            </a:r>
            <a:r>
              <a:rPr lang="en-US" err="1"/>
              <a:t>evans</a:t>
            </a:r>
            <a:r>
              <a:rPr lang="en-US" smtClean="0"/>
              <a:t>/</a:t>
            </a:r>
            <a:endParaRPr lang="en-US" dirty="0" smtClean="0"/>
          </a:p>
          <a:p>
            <a:r>
              <a:rPr lang="en-US" dirty="0" smtClean="0"/>
              <a:t>cs216</a:t>
            </a:r>
            <a:r>
              <a:rPr lang="en-US" dirty="0"/>
              <a:t>/guides/x86.html</a:t>
            </a:r>
          </a:p>
        </p:txBody>
      </p:sp>
    </p:spTree>
    <p:extLst>
      <p:ext uri="{BB962C8B-B14F-4D97-AF65-F5344CB8AC3E}">
        <p14:creationId xmlns:p14="http://schemas.microsoft.com/office/powerpoint/2010/main" val="370213446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Register Set</a:t>
            </a:r>
          </a:p>
        </p:txBody>
      </p:sp>
      <p:sp>
        <p:nvSpPr>
          <p:cNvPr id="15363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64-bit </a:t>
            </a:r>
            <a:r>
              <a:rPr lang="en-US" dirty="0" smtClean="0">
                <a:latin typeface="Arial" charset="0"/>
              </a:rPr>
              <a:t>extensions added with Pentium 4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Data</a:t>
            </a:r>
            <a:r>
              <a:rPr lang="en-US" dirty="0">
                <a:latin typeface="Arial" charset="0"/>
              </a:rPr>
              <a:t>/pointer/index/IP/ flag register extended to 64 bits</a:t>
            </a:r>
          </a:p>
          <a:p>
            <a:pPr lvl="1"/>
            <a:r>
              <a:rPr lang="en-US" dirty="0">
                <a:latin typeface="Arial" charset="0"/>
              </a:rPr>
              <a:t>For example:</a:t>
            </a:r>
          </a:p>
          <a:p>
            <a:pPr lvl="2"/>
            <a:r>
              <a:rPr lang="en-US" dirty="0">
                <a:latin typeface="Arial" charset="0"/>
              </a:rPr>
              <a:t>RAX = 64-bit register A</a:t>
            </a:r>
          </a:p>
          <a:p>
            <a:pPr lvl="2"/>
            <a:r>
              <a:rPr lang="en-US" dirty="0">
                <a:latin typeface="Arial" charset="0"/>
              </a:rPr>
              <a:t>RSP = 64-bit stack pointer</a:t>
            </a:r>
          </a:p>
          <a:p>
            <a:pPr lvl="1"/>
            <a:r>
              <a:rPr lang="en-US" dirty="0">
                <a:latin typeface="Arial" charset="0"/>
              </a:rPr>
              <a:t>8 additional data registers (R8-R15)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1CE7D4D-9FCA-46AA-AC55-EE015A02AD94}" type="datetime1">
              <a:rPr lang="en-US" smtClean="0">
                <a:latin typeface="Garamond" charset="0"/>
              </a:rPr>
              <a:t>5/18/2016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76233A6-5DD8-144E-B13E-2AF361345080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3723589"/>
      </p:ext>
    </p:extLst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8946</TotalTime>
  <Words>1991</Words>
  <Application>Microsoft Office PowerPoint</Application>
  <PresentationFormat>On-screen Show (4:3)</PresentationFormat>
  <Paragraphs>518</Paragraphs>
  <Slides>35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Edge</vt:lpstr>
      <vt:lpstr>EECE.3170 Microprocessor Systems Design I</vt:lpstr>
      <vt:lpstr>Lecture outline</vt:lpstr>
      <vt:lpstr>Review: ISA, storage</vt:lpstr>
      <vt:lpstr>Addressing modes</vt:lpstr>
      <vt:lpstr>Memory addressing</vt:lpstr>
      <vt:lpstr>General memory addressing modes</vt:lpstr>
      <vt:lpstr>x86 intro</vt:lpstr>
      <vt:lpstr>Register Set</vt:lpstr>
      <vt:lpstr>Register Set</vt:lpstr>
      <vt:lpstr>General Purpose Data Registers</vt:lpstr>
      <vt:lpstr>Pointer/Index Registers</vt:lpstr>
      <vt:lpstr>Flags Register</vt:lpstr>
      <vt:lpstr>x86 memory spaces</vt:lpstr>
      <vt:lpstr>x86 memory modes</vt:lpstr>
      <vt:lpstr>Flat mode addressing</vt:lpstr>
      <vt:lpstr>x86 addressing modes</vt:lpstr>
      <vt:lpstr>x86 addressing modes (cont.)</vt:lpstr>
      <vt:lpstr>Example</vt:lpstr>
      <vt:lpstr>Example solutions </vt:lpstr>
      <vt:lpstr>Instruction Assembly Notation </vt:lpstr>
      <vt:lpstr>Assembly Language Statements</vt:lpstr>
      <vt:lpstr>x86 memory accesses</vt:lpstr>
      <vt:lpstr>Data transfer instructions</vt:lpstr>
      <vt:lpstr>MOV</vt:lpstr>
      <vt:lpstr>MOV examples</vt:lpstr>
      <vt:lpstr>Usage of Move Instruction</vt:lpstr>
      <vt:lpstr>Usage of Move Instruction (soln)</vt:lpstr>
      <vt:lpstr>MOVSX/MOVZX</vt:lpstr>
      <vt:lpstr>MOVSX/MOVZX examples</vt:lpstr>
      <vt:lpstr>MOVSX/MOVZX examples (soln)</vt:lpstr>
      <vt:lpstr>XCHG</vt:lpstr>
      <vt:lpstr>LEA</vt:lpstr>
      <vt:lpstr>Example</vt:lpstr>
      <vt:lpstr>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J. Geiger</cp:lastModifiedBy>
  <cp:revision>1715</cp:revision>
  <dcterms:created xsi:type="dcterms:W3CDTF">2006-04-03T05:03:01Z</dcterms:created>
  <dcterms:modified xsi:type="dcterms:W3CDTF">2016-05-18T15:48:58Z</dcterms:modified>
</cp:coreProperties>
</file>