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327" r:id="rId4"/>
    <p:sldId id="328" r:id="rId5"/>
    <p:sldId id="329" r:id="rId6"/>
    <p:sldId id="330" r:id="rId7"/>
    <p:sldId id="331" r:id="rId8"/>
    <p:sldId id="332" r:id="rId9"/>
    <p:sldId id="333" r:id="rId10"/>
    <p:sldId id="334" r:id="rId11"/>
    <p:sldId id="335" r:id="rId12"/>
    <p:sldId id="337" r:id="rId13"/>
    <p:sldId id="338" r:id="rId14"/>
    <p:sldId id="339" r:id="rId15"/>
    <p:sldId id="340" r:id="rId16"/>
    <p:sldId id="341" r:id="rId17"/>
    <p:sldId id="342" r:id="rId18"/>
    <p:sldId id="343" r:id="rId19"/>
    <p:sldId id="344" r:id="rId20"/>
    <p:sldId id="345" r:id="rId21"/>
    <p:sldId id="346" r:id="rId22"/>
    <p:sldId id="347" r:id="rId23"/>
    <p:sldId id="348" r:id="rId24"/>
    <p:sldId id="349" r:id="rId25"/>
    <p:sldId id="350" r:id="rId26"/>
    <p:sldId id="351" r:id="rId27"/>
    <p:sldId id="352" r:id="rId28"/>
    <p:sldId id="353" r:id="rId29"/>
    <p:sldId id="354" r:id="rId30"/>
    <p:sldId id="324" r:id="rId31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7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664B0B45-C12F-854E-B6A4-F4F6C0A0E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9385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898E892A-E187-494C-B293-B729A841B6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1841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58BF453-3A36-114A-9B54-5BA67E10B957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93E7D37-4BE4-3944-8823-154D6D92EF29}" type="datetime1">
              <a:rPr lang="en-US" sz="1200"/>
              <a:pPr eaLnBrk="1" hangingPunct="1"/>
              <a:t>6/16/2016</a:t>
            </a:fld>
            <a:endParaRPr lang="en-US" sz="1200"/>
          </a:p>
        </p:txBody>
      </p:sp>
      <p:sp>
        <p:nvSpPr>
          <p:cNvPr id="25602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Chapter 9</a:t>
            </a:r>
          </a:p>
        </p:txBody>
      </p:sp>
      <p:sp>
        <p:nvSpPr>
          <p:cNvPr id="25603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50AA183-9236-404C-B216-F460A30274BA}" type="slidenum">
              <a:rPr lang="en-US" sz="1200"/>
              <a:pPr eaLnBrk="1" hangingPunct="1"/>
              <a:t>3</a:t>
            </a:fld>
            <a:endParaRPr lang="en-US" sz="1200"/>
          </a:p>
        </p:txBody>
      </p:sp>
      <p:sp>
        <p:nvSpPr>
          <p:cNvPr id="256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89940" tIns="44970" rIns="89940" bIns="44970"/>
          <a:lstStyle/>
          <a:p>
            <a:pPr marL="228600" indent="-228600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EA89199E-B096-E64C-AA2E-3E60AD03BC0B}" type="datetime1">
              <a:rPr lang="en-US"/>
              <a:pPr/>
              <a:t>6/16/2016</a:t>
            </a:fld>
            <a:endParaRPr lang="en-US"/>
          </a:p>
        </p:txBody>
      </p:sp>
      <p:sp>
        <p:nvSpPr>
          <p:cNvPr id="22531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9</a:t>
            </a:r>
          </a:p>
        </p:txBody>
      </p:sp>
      <p:sp>
        <p:nvSpPr>
          <p:cNvPr id="22532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54DE4D45-E5D2-9B45-914F-A75E652E303C}" type="slidenum">
              <a:rPr lang="en-US"/>
              <a:pPr/>
              <a:t>14</a:t>
            </a:fld>
            <a:endParaRPr lang="en-US"/>
          </a:p>
        </p:txBody>
      </p:sp>
      <p:sp>
        <p:nvSpPr>
          <p:cNvPr id="225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940" tIns="44970" rIns="89940" bIns="44970"/>
          <a:lstStyle/>
          <a:p>
            <a:endParaRPr lang="en-US"/>
          </a:p>
          <a:p>
            <a:r>
              <a:rPr lang="en-US"/>
              <a:t>	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B21935E-E655-E843-BABE-639E54CCA6E7}" type="datetime1">
              <a:rPr lang="en-US" sz="1200">
                <a:cs typeface="Arial" charset="0"/>
              </a:rPr>
              <a:pPr eaLnBrk="1" hangingPunct="1"/>
              <a:t>6/16/2016</a:t>
            </a:fld>
            <a:endParaRPr lang="en-US" sz="1200">
              <a:cs typeface="Arial" charset="0"/>
            </a:endParaRPr>
          </a:p>
        </p:txBody>
      </p:sp>
      <p:sp>
        <p:nvSpPr>
          <p:cNvPr id="23554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>
                <a:cs typeface="Arial" charset="0"/>
              </a:rPr>
              <a:t>Chapter 9</a:t>
            </a:r>
          </a:p>
        </p:txBody>
      </p:sp>
      <p:sp>
        <p:nvSpPr>
          <p:cNvPr id="23555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87023DC-A734-A84F-9E5E-F2B5A0177CF4}" type="slidenum">
              <a:rPr lang="en-US" sz="1200">
                <a:cs typeface="Arial" charset="0"/>
              </a:rPr>
              <a:pPr eaLnBrk="1" hangingPunct="1"/>
              <a:t>19</a:t>
            </a:fld>
            <a:endParaRPr lang="en-US" sz="1200">
              <a:cs typeface="Arial" charset="0"/>
            </a:endParaRPr>
          </a:p>
        </p:txBody>
      </p:sp>
      <p:sp>
        <p:nvSpPr>
          <p:cNvPr id="235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89940" tIns="44970" rIns="89940" bIns="4497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8ADF6B4-5DDB-9941-B6AA-A77A61962401}" type="slidenum">
              <a:rPr lang="en-US" sz="1200">
                <a:cs typeface="Arial" charset="0"/>
              </a:rPr>
              <a:pPr eaLnBrk="1" hangingPunct="1"/>
              <a:t>22</a:t>
            </a:fld>
            <a:endParaRPr lang="en-US" sz="1200">
              <a:cs typeface="Arial" charset="0"/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D67464E-E6CC-1D45-B143-8E29F73E0DAB}" type="slidenum">
              <a:rPr lang="en-US" sz="1200">
                <a:cs typeface="Arial" charset="0"/>
              </a:rPr>
              <a:pPr eaLnBrk="1" hangingPunct="1"/>
              <a:t>23</a:t>
            </a:fld>
            <a:endParaRPr lang="en-US" sz="1200">
              <a:cs typeface="Arial" charset="0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55D3FAD-CBBD-7845-9AB7-7ECE900EF626}" type="slidenum">
              <a:rPr lang="en-US" sz="1200">
                <a:cs typeface="Arial" charset="0"/>
              </a:rPr>
              <a:pPr eaLnBrk="1" hangingPunct="1"/>
              <a:t>24</a:t>
            </a:fld>
            <a:endParaRPr lang="en-US" sz="1200">
              <a:cs typeface="Arial" charset="0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631C184-F770-8948-8BA9-2273D79B1E5F}" type="slidenum">
              <a:rPr lang="en-US" sz="1200">
                <a:cs typeface="Arial" charset="0"/>
              </a:rPr>
              <a:pPr eaLnBrk="1" hangingPunct="1"/>
              <a:t>27</a:t>
            </a:fld>
            <a:endParaRPr lang="en-US" sz="1200">
              <a:cs typeface="Arial" charset="0"/>
            </a:endParaRP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527AB7A-09E4-F745-882B-E76BC13B7BE9}" type="datetime1">
              <a:rPr lang="en-US" smtClean="0"/>
              <a:t>6/16/2016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11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8F55C5E-6EA6-3B43-A0F0-3B232348D7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928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3BC45-770E-FC4F-9473-706E43968299}" type="datetime1">
              <a:rPr lang="en-US" smtClean="0"/>
              <a:t>6/16/2016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07FFC2-EB7B-CE43-8274-1F558CEDF2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919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CE85F-AC99-C84C-8737-95B10503F3C2}" type="datetime1">
              <a:rPr lang="en-US" smtClean="0"/>
              <a:t>6/16/2016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5BF364-4F44-8343-8542-49B1BF5ADD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4127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890078-1C0D-E04C-84ED-7F15B2FAE739}" type="datetime1">
              <a:rPr lang="en-US" smtClean="0"/>
              <a:t>6/16/2016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D6FE4-74A9-4542-A7F0-A7562F9477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4440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8D6A98-DCB6-254F-B113-C64EF031FEC6}" type="datetime1">
              <a:rPr lang="en-US" smtClean="0"/>
              <a:t>6/16/2016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4F0DE-B55D-3143-A4F4-45A6703BCC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0660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28600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76400"/>
            <a:ext cx="3943350" cy="44561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0150" y="1676400"/>
            <a:ext cx="3944938" cy="44561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D4544-4A55-DE47-A262-A39E5656FB63}" type="datetime1">
              <a:rPr lang="en-US" smtClean="0"/>
              <a:t>6/16/2016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62200" y="63246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Microprocessors I:  Lecture 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F66CD-2B57-2B4C-BF71-25735D9EB4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266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A4A8C3-B0B7-8446-9112-A4EC6D33EA9F}" type="datetime1">
              <a:rPr lang="en-US" smtClean="0"/>
              <a:t>6/16/2016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E035A-1305-CC48-9B65-C1FFA5A3F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28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2DA5C-7C79-A64C-AD93-C14072747759}" type="datetime1">
              <a:rPr lang="en-US" smtClean="0"/>
              <a:t>6/16/2016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A54AB-BE9E-FF4C-A99C-22595058E2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015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7F1057-EDB1-894F-800C-31F5BF352F05}" type="datetime1">
              <a:rPr lang="en-US" smtClean="0"/>
              <a:t>6/16/2016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E5BEE-83F9-5044-B3AF-DE5A358C38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596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DD97A2-A208-2C47-9BA5-EAE2461EE586}" type="datetime1">
              <a:rPr lang="en-US" smtClean="0"/>
              <a:t>6/16/2016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11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9441C-97B5-4842-9DB9-CBD6C746F8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74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A84FE7-996C-634A-BB6C-EEC57593EFED}" type="datetime1">
              <a:rPr lang="en-US" smtClean="0"/>
              <a:t>6/16/2016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11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AE7FB-AD1F-E942-BBB9-FD45D883E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906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2584F-9F28-1640-8377-ACA66433C276}" type="datetime1">
              <a:rPr lang="en-US" smtClean="0"/>
              <a:t>6/16/2016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11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B159F-644D-C64C-9184-F4BB4C1E06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053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F1E80-C290-6246-9FA4-18EDC673CD7E}" type="datetime1">
              <a:rPr lang="en-US" smtClean="0"/>
              <a:t>6/16/2016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4A7C16-C0F5-BE44-9FDF-EAD435CFED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093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5B3C7-34E2-9443-90DE-0214215A6A29}" type="datetime1">
              <a:rPr lang="en-US" smtClean="0"/>
              <a:t>6/16/2016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9D6EE-29F9-5545-AF86-D0160AE8D0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79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032CC32E-F3CD-E849-83C8-97047573521F}" type="datetime1">
              <a:rPr lang="en-US" smtClean="0"/>
              <a:t>6/16/2016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Microprocessors I:  Lecture 11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F5C01BDB-B0AE-4246-9FB0-0FAB28D9E3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07" r:id="rId1"/>
    <p:sldLayoutId id="2147484895" r:id="rId2"/>
    <p:sldLayoutId id="2147484896" r:id="rId3"/>
    <p:sldLayoutId id="2147484897" r:id="rId4"/>
    <p:sldLayoutId id="2147484898" r:id="rId5"/>
    <p:sldLayoutId id="2147484899" r:id="rId6"/>
    <p:sldLayoutId id="2147484900" r:id="rId7"/>
    <p:sldLayoutId id="2147484901" r:id="rId8"/>
    <p:sldLayoutId id="2147484902" r:id="rId9"/>
    <p:sldLayoutId id="2147484903" r:id="rId10"/>
    <p:sldLayoutId id="2147484904" r:id="rId11"/>
    <p:sldLayoutId id="2147484905" r:id="rId12"/>
    <p:sldLayoutId id="2147484906" r:id="rId13"/>
    <p:sldLayoutId id="2147484908" r:id="rId14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8517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EECE.3170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Microprocessor Systems Design I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848600" cy="31242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Summer 2016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11: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PIC </a:t>
            </a:r>
            <a:r>
              <a:rPr lang="en-US" dirty="0">
                <a:latin typeface="Arial" charset="0"/>
              </a:rPr>
              <a:t>assembly programming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OR	AL, BL</a:t>
            </a:r>
          </a:p>
          <a:p>
            <a:pPr marL="342900" lvl="1" indent="0">
              <a:buFont typeface="Wingdings" charset="0"/>
              <a:buNone/>
            </a:pPr>
            <a:r>
              <a:rPr lang="en-US">
                <a:solidFill>
                  <a:srgbClr val="FF0000"/>
                </a:solidFill>
                <a:latin typeface="Arial" charset="0"/>
              </a:rPr>
              <a:t>	movf	BL, W		; W = BL</a:t>
            </a:r>
          </a:p>
          <a:p>
            <a:pPr marL="342900" lvl="1" indent="0">
              <a:buFont typeface="Wingdings" charset="0"/>
              <a:buNone/>
            </a:pPr>
            <a:r>
              <a:rPr lang="en-US">
                <a:solidFill>
                  <a:srgbClr val="FF0000"/>
                </a:solidFill>
                <a:latin typeface="Arial" charset="0"/>
              </a:rPr>
              <a:t>	iorwf	AL, F		; AL = AL OR W = AL OR BL</a:t>
            </a:r>
          </a:p>
          <a:p>
            <a:r>
              <a:rPr lang="en-US">
                <a:latin typeface="Arial" charset="0"/>
              </a:rPr>
              <a:t>SUB	BL, AL</a:t>
            </a:r>
          </a:p>
          <a:p>
            <a:pPr marL="342900" lvl="1" indent="0">
              <a:buFont typeface="Wingdings" charset="0"/>
              <a:buNone/>
            </a:pPr>
            <a:r>
              <a:rPr lang="en-US">
                <a:solidFill>
                  <a:srgbClr val="FF0000"/>
                </a:solidFill>
                <a:latin typeface="Arial" charset="0"/>
              </a:rPr>
              <a:t>	movf	AL, W		; W = AL</a:t>
            </a:r>
          </a:p>
          <a:p>
            <a:pPr marL="342900" lvl="1" indent="0">
              <a:buFont typeface="Wingdings" charset="0"/>
              <a:buNone/>
            </a:pPr>
            <a:r>
              <a:rPr lang="en-US">
                <a:solidFill>
                  <a:srgbClr val="FF0000"/>
                </a:solidFill>
                <a:latin typeface="Arial" charset="0"/>
              </a:rPr>
              <a:t>	subwf	BL, F		; BL = BL – W = BL – AL</a:t>
            </a:r>
          </a:p>
          <a:p>
            <a:r>
              <a:rPr lang="en-US">
                <a:latin typeface="Arial" charset="0"/>
              </a:rPr>
              <a:t>JNZ	label</a:t>
            </a:r>
          </a:p>
          <a:p>
            <a:pPr marL="342900" lvl="1" indent="0">
              <a:buFont typeface="Wingdings" charset="0"/>
              <a:buNone/>
            </a:pPr>
            <a:r>
              <a:rPr lang="en-US">
                <a:solidFill>
                  <a:srgbClr val="FF0000"/>
                </a:solidFill>
                <a:latin typeface="Arial" charset="0"/>
              </a:rPr>
              <a:t>	btfss	STATUS, Z	; Skip goto if Z == 1 (if 	</a:t>
            </a:r>
          </a:p>
          <a:p>
            <a:pPr marL="342900" lvl="1" indent="0">
              <a:buFont typeface="Wingdings" charset="0"/>
              <a:buNone/>
            </a:pPr>
            <a:r>
              <a:rPr lang="en-US">
                <a:solidFill>
                  <a:srgbClr val="FF0000"/>
                </a:solidFill>
                <a:latin typeface="Arial" charset="0"/>
              </a:rPr>
              <a:t>	goto	label		; previous result == 0)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3277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17D5191-E05E-7E41-B2CA-7DCDF14B9B23}" type="datetime1">
              <a:rPr lang="en-US" sz="1200" smtClean="0">
                <a:latin typeface="Garamond" charset="0"/>
              </a:rPr>
              <a:t>6/16/2016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11</a:t>
            </a:r>
            <a:endParaRPr lang="en-US" altLang="en-US"/>
          </a:p>
        </p:txBody>
      </p:sp>
      <p:sp>
        <p:nvSpPr>
          <p:cNvPr id="327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31CCECD-5138-5344-924D-9D6511AB66CA}" type="slidenum">
              <a:rPr lang="en-US" sz="1200">
                <a:latin typeface="Garamond" charset="0"/>
              </a:rPr>
              <a:pPr eaLnBrk="1" hangingPunct="1"/>
              <a:t>10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(continued)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JB		label</a:t>
            </a:r>
          </a:p>
          <a:p>
            <a:pPr marL="342900" lvl="1" indent="0">
              <a:buFont typeface="Wingdings" charset="0"/>
              <a:buNone/>
            </a:pPr>
            <a:r>
              <a:rPr lang="en-US">
                <a:latin typeface="Arial" charset="0"/>
              </a:rPr>
              <a:t>	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btfsc	STATUS, Z		; If Z == 0, check C</a:t>
            </a:r>
          </a:p>
          <a:p>
            <a:pPr marL="342900" lvl="1" indent="0">
              <a:buFont typeface="Wingdings" charset="0"/>
              <a:buNone/>
            </a:pPr>
            <a:r>
              <a:rPr lang="en-US">
                <a:solidFill>
                  <a:srgbClr val="FF0000"/>
                </a:solidFill>
                <a:latin typeface="Arial" charset="0"/>
              </a:rPr>
              <a:t>	goto	End			; Otherwise, no jump</a:t>
            </a:r>
          </a:p>
          <a:p>
            <a:pPr marL="342900" lvl="1" indent="0">
              <a:buFont typeface="Wingdings" charset="0"/>
              <a:buNone/>
            </a:pPr>
            <a:r>
              <a:rPr lang="en-US">
                <a:solidFill>
                  <a:srgbClr val="FF0000"/>
                </a:solidFill>
                <a:latin typeface="Arial" charset="0"/>
              </a:rPr>
              <a:t>	btfss	STATUS, C		; If C == 1, no jump</a:t>
            </a:r>
          </a:p>
          <a:p>
            <a:pPr marL="342900" lvl="1" indent="0">
              <a:buFont typeface="Wingdings" charset="0"/>
              <a:buNone/>
            </a:pPr>
            <a:r>
              <a:rPr lang="en-US">
                <a:solidFill>
                  <a:srgbClr val="FF0000"/>
                </a:solidFill>
                <a:latin typeface="Arial" charset="0"/>
              </a:rPr>
              <a:t>	goto	label			; Jump to label</a:t>
            </a:r>
          </a:p>
          <a:p>
            <a:pPr marL="342900" lvl="1" indent="0">
              <a:buFont typeface="Wingdings" charset="0"/>
              <a:buNone/>
            </a:pPr>
            <a:r>
              <a:rPr lang="en-US">
                <a:solidFill>
                  <a:srgbClr val="FF0000"/>
                </a:solidFill>
                <a:latin typeface="Arial" charset="0"/>
              </a:rPr>
              <a:t>End:				; End of jump</a:t>
            </a:r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</p:txBody>
      </p:sp>
      <p:sp>
        <p:nvSpPr>
          <p:cNvPr id="3379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4A0C081-527B-574E-9495-4BC7C179C1C2}" type="datetime1">
              <a:rPr lang="en-US" sz="1200" smtClean="0">
                <a:latin typeface="Garamond" charset="0"/>
              </a:rPr>
              <a:t>6/16/2016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11</a:t>
            </a:r>
            <a:endParaRPr lang="en-US" altLang="en-US"/>
          </a:p>
        </p:txBody>
      </p:sp>
      <p:sp>
        <p:nvSpPr>
          <p:cNvPr id="337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2CD30EB-B867-4D4D-ABE7-BB5D807D8502}" type="slidenum">
              <a:rPr lang="en-US" sz="1200">
                <a:latin typeface="Garamond" charset="0"/>
              </a:rPr>
              <a:pPr eaLnBrk="1" hangingPunct="1"/>
              <a:t>11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(continued)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ROL	AL, 5</a:t>
            </a:r>
          </a:p>
          <a:p>
            <a:pPr marL="342900" lvl="1" indent="0">
              <a:lnSpc>
                <a:spcPct val="80000"/>
              </a:lnSpc>
              <a:buFont typeface="Wingdings" charset="0"/>
              <a:buNone/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	movlw  5			; W = 5</a:t>
            </a:r>
          </a:p>
          <a:p>
            <a:pPr marL="342900" lvl="1" indent="0">
              <a:lnSpc>
                <a:spcPct val="80000"/>
              </a:lnSpc>
              <a:buFont typeface="Wingdings" charset="0"/>
              <a:buNone/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	movwf  COUNT		; COUNT = W = 5</a:t>
            </a:r>
          </a:p>
          <a:p>
            <a:pPr marL="342900" lvl="1" indent="0">
              <a:lnSpc>
                <a:spcPct val="80000"/>
              </a:lnSpc>
              <a:buFont typeface="Wingdings" charset="0"/>
              <a:buNone/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L:	bcf	STATUS, C		; C = 0</a:t>
            </a:r>
          </a:p>
          <a:p>
            <a:pPr marL="342900" lvl="1" indent="0">
              <a:lnSpc>
                <a:spcPct val="80000"/>
              </a:lnSpc>
              <a:buFont typeface="Wingdings" charset="0"/>
              <a:buNone/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	btfsc	AL, 7			; Skip if MSB == 0</a:t>
            </a:r>
          </a:p>
          <a:p>
            <a:pPr marL="342900" lvl="1" indent="0">
              <a:lnSpc>
                <a:spcPct val="80000"/>
              </a:lnSpc>
              <a:buFont typeface="Wingdings" charset="0"/>
              <a:buNone/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	bsf	STATUS, C		; C = 1 if MSB == 1</a:t>
            </a:r>
          </a:p>
          <a:p>
            <a:pPr marL="342900" lvl="1" indent="0">
              <a:lnSpc>
                <a:spcPct val="80000"/>
              </a:lnSpc>
              <a:buFont typeface="Wingdings" charset="0"/>
              <a:buNone/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					; C will hold copy of </a:t>
            </a:r>
          </a:p>
          <a:p>
            <a:pPr marL="342900" lvl="1" indent="0">
              <a:lnSpc>
                <a:spcPct val="80000"/>
              </a:lnSpc>
              <a:buFont typeface="Wingdings" charset="0"/>
              <a:buNone/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					;    MSB (bit rotated into </a:t>
            </a:r>
          </a:p>
          <a:p>
            <a:pPr marL="342900" lvl="1" indent="0">
              <a:lnSpc>
                <a:spcPct val="80000"/>
              </a:lnSpc>
              <a:buFont typeface="Wingdings" charset="0"/>
              <a:buNone/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					;    LSB)</a:t>
            </a:r>
          </a:p>
          <a:p>
            <a:pPr marL="342900" lvl="1" indent="0">
              <a:lnSpc>
                <a:spcPct val="80000"/>
              </a:lnSpc>
              <a:buFont typeface="Wingdings" charset="0"/>
              <a:buNone/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	rlf	AL, F			; Rotate left by 1</a:t>
            </a:r>
          </a:p>
          <a:p>
            <a:pPr marL="342900" lvl="1" indent="0">
              <a:lnSpc>
                <a:spcPct val="80000"/>
              </a:lnSpc>
              <a:buFont typeface="Wingdings" charset="0"/>
              <a:buNone/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	decfsz   COUNT		; If COUNT == 0, don</a:t>
            </a:r>
            <a:r>
              <a:rPr lang="ja-JP" altLang="en-US" sz="2400">
                <a:solidFill>
                  <a:srgbClr val="FF0000"/>
                </a:solidFill>
                <a:latin typeface="Arial" charset="0"/>
              </a:rPr>
              <a:t>’</a:t>
            </a:r>
            <a:r>
              <a:rPr lang="en-US" altLang="ja-JP" sz="2400">
                <a:solidFill>
                  <a:srgbClr val="FF0000"/>
                </a:solidFill>
                <a:latin typeface="Arial" charset="0"/>
              </a:rPr>
              <a:t>t</a:t>
            </a:r>
          </a:p>
          <a:p>
            <a:pPr marL="342900" lvl="1" indent="0">
              <a:lnSpc>
                <a:spcPct val="80000"/>
              </a:lnSpc>
              <a:buFont typeface="Wingdings" charset="0"/>
              <a:buNone/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					;   restart loop</a:t>
            </a:r>
          </a:p>
          <a:p>
            <a:pPr marL="342900" lvl="1" indent="0">
              <a:lnSpc>
                <a:spcPct val="80000"/>
              </a:lnSpc>
              <a:buFont typeface="Wingdings" charset="0"/>
              <a:buNone/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	goto	L				</a:t>
            </a:r>
            <a:endParaRPr lang="en-US" sz="2400">
              <a:latin typeface="Arial" charset="0"/>
            </a:endParaRPr>
          </a:p>
        </p:txBody>
      </p:sp>
      <p:sp>
        <p:nvSpPr>
          <p:cNvPr id="3481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AF16E48-41F5-C84E-8E16-EEBF662360C7}" type="datetime1">
              <a:rPr lang="en-US" sz="1200" smtClean="0">
                <a:latin typeface="Garamond" charset="0"/>
              </a:rPr>
              <a:t>6/16/2016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11</a:t>
            </a:r>
            <a:endParaRPr lang="en-US" altLang="en-US"/>
          </a:p>
        </p:txBody>
      </p:sp>
      <p:sp>
        <p:nvSpPr>
          <p:cNvPr id="348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BFADB77-8BC3-3049-955D-A578E2F6404B}" type="slidenum">
              <a:rPr lang="en-US" sz="1200">
                <a:latin typeface="Garamond" charset="0"/>
              </a:rPr>
              <a:pPr eaLnBrk="1" hangingPunct="1"/>
              <a:t>12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Multi-byte data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altLang="en-US" dirty="0" smtClean="0">
                <a:ea typeface="+mn-ea"/>
                <a:cs typeface="+mn-cs"/>
              </a:rPr>
              <a:t>Logical operations can be done byte-by-byte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altLang="en-US" dirty="0" smtClean="0">
                <a:ea typeface="+mn-ea"/>
                <a:cs typeface="+mn-cs"/>
              </a:rPr>
              <a:t>Arithmetic and shift/rotate operations require you to account for data flow between bytes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altLang="en-US" dirty="0" smtClean="0"/>
              <a:t>Carry/borrow in arithmetic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altLang="en-US" dirty="0" smtClean="0"/>
              <a:t>Bit shifted between bytes in shift/rotate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altLang="en-US" dirty="0" smtClean="0">
                <a:ea typeface="+mn-ea"/>
                <a:cs typeface="+mn-cs"/>
              </a:rPr>
              <a:t>Order of these operations is important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altLang="en-US" dirty="0" smtClean="0"/>
              <a:t>Arithmetic: must do least significant bytes first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altLang="en-US" dirty="0" smtClean="0"/>
              <a:t>Shift/rotate: move through bytes in same order as shift </a:t>
            </a:r>
            <a:r>
              <a:rPr lang="en-US" altLang="en-US" dirty="0" smtClean="0">
                <a:sym typeface="Wingdings" pitchFamily="2" charset="2"/>
              </a:rPr>
              <a:t> bits being shifted will move through carry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altLang="en-US" dirty="0" smtClean="0">
                <a:sym typeface="Wingdings" pitchFamily="2" charset="2"/>
              </a:rPr>
              <a:t>Initial instruction should be appropriate operation (shift or rotate)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altLang="en-US" dirty="0" smtClean="0"/>
              <a:t>All other instructions must be rotate operations</a:t>
            </a:r>
          </a:p>
        </p:txBody>
      </p:sp>
      <p:sp>
        <p:nvSpPr>
          <p:cNvPr id="717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39C937B-9D02-534A-9D7A-19F4A6D2D8FB}" type="datetime1">
              <a:rPr lang="en-US" sz="1200" smtClean="0">
                <a:latin typeface="Garamond" charset="0"/>
              </a:rPr>
              <a:t>6/16/2016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11</a:t>
            </a:r>
            <a:endParaRPr lang="en-US" altLang="en-US"/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953E5E7-BF34-7C47-B131-9211AD26A130}" type="slidenum">
              <a:rPr lang="en-US" sz="1200">
                <a:latin typeface="Garamond" charset="0"/>
              </a:rPr>
              <a:pPr/>
              <a:t>13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96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Working with 16-bit data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>
                <a:latin typeface="Arial" charset="0"/>
              </a:rPr>
              <a:t>Assume a 16-bit counter, the upper byte of the counter is called COUNTH and the lower byte is called COUNTL.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600">
              <a:latin typeface="Arial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>
                <a:solidFill>
                  <a:srgbClr val="000099"/>
                </a:solidFill>
                <a:latin typeface="Arial" charset="0"/>
              </a:rPr>
              <a:t>Decrement a 16-bit counter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>
                <a:latin typeface="Arial" charset="0"/>
              </a:rPr>
              <a:t>		movf	COUNTL, F		 </a:t>
            </a:r>
            <a:r>
              <a:rPr lang="en-US" sz="1600">
                <a:solidFill>
                  <a:srgbClr val="058795"/>
                </a:solidFill>
                <a:latin typeface="Arial" charset="0"/>
                <a:ea typeface="Batang" charset="0"/>
                <a:cs typeface="Batang" charset="0"/>
              </a:rPr>
              <a:t>; </a:t>
            </a:r>
            <a:r>
              <a:rPr lang="en-US" sz="1600">
                <a:solidFill>
                  <a:srgbClr val="FF0000"/>
                </a:solidFill>
                <a:latin typeface="Arial" charset="0"/>
                <a:ea typeface="Batang" charset="0"/>
                <a:cs typeface="Batang" charset="0"/>
              </a:rPr>
              <a:t>Set Z if lower byte == 0</a:t>
            </a:r>
            <a:endParaRPr lang="en-US" sz="160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>
                <a:latin typeface="Arial" charset="0"/>
              </a:rPr>
              <a:t>		btfsc	STATUS,  Z		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>
                <a:latin typeface="Arial" charset="0"/>
              </a:rPr>
              <a:t>		decf	COUNTH, F		 </a:t>
            </a:r>
            <a:r>
              <a:rPr lang="en-US" sz="1600">
                <a:solidFill>
                  <a:srgbClr val="058795"/>
                </a:solidFill>
                <a:latin typeface="Arial" charset="0"/>
                <a:ea typeface="Batang" charset="0"/>
                <a:cs typeface="Batang" charset="0"/>
              </a:rPr>
              <a:t>; if so, decrement COUNTH</a:t>
            </a:r>
            <a:endParaRPr lang="en-US" sz="1600">
              <a:latin typeface="Arial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>
                <a:latin typeface="Arial" charset="0"/>
              </a:rPr>
              <a:t>		decf	COUNTL, F		 </a:t>
            </a:r>
            <a:r>
              <a:rPr lang="en-US" sz="1600">
                <a:solidFill>
                  <a:srgbClr val="058795"/>
                </a:solidFill>
                <a:latin typeface="Arial" charset="0"/>
                <a:ea typeface="Batang" charset="0"/>
                <a:cs typeface="Batang" charset="0"/>
              </a:rPr>
              <a:t>; in either case decrement COUNTL</a:t>
            </a:r>
            <a:endParaRPr lang="en-US" sz="1600">
              <a:latin typeface="Arial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600">
              <a:latin typeface="Arial" charset="0"/>
              <a:ea typeface="Batang" charset="0"/>
              <a:cs typeface="Batang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>
                <a:solidFill>
                  <a:srgbClr val="000099"/>
                </a:solidFill>
                <a:latin typeface="Arial" charset="0"/>
              </a:rPr>
              <a:t>Test a 16-bit variable for zero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>
                <a:latin typeface="Arial" charset="0"/>
              </a:rPr>
              <a:t>		movf	COUNTL, F		 </a:t>
            </a:r>
            <a:r>
              <a:rPr lang="en-US" sz="1600">
                <a:solidFill>
                  <a:srgbClr val="058795"/>
                </a:solidFill>
                <a:latin typeface="Arial" charset="0"/>
                <a:ea typeface="Batang" charset="0"/>
                <a:cs typeface="Batang" charset="0"/>
              </a:rPr>
              <a:t>; Set Z if lower byte == 0</a:t>
            </a:r>
            <a:endParaRPr lang="en-US" sz="1600">
              <a:latin typeface="Arial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>
                <a:latin typeface="Arial" charset="0"/>
              </a:rPr>
              <a:t>		btfsc	STATUS, Z		 </a:t>
            </a:r>
            <a:r>
              <a:rPr lang="en-US" sz="1600">
                <a:solidFill>
                  <a:srgbClr val="058795"/>
                </a:solidFill>
                <a:latin typeface="Arial" charset="0"/>
                <a:ea typeface="Batang" charset="0"/>
                <a:cs typeface="Batang" charset="0"/>
              </a:rPr>
              <a:t>; If not, then done testing</a:t>
            </a:r>
            <a:endParaRPr lang="en-US" sz="1600">
              <a:latin typeface="Arial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>
                <a:latin typeface="Arial" charset="0"/>
              </a:rPr>
              <a:t>		movf	COUNTH, F		 </a:t>
            </a:r>
            <a:r>
              <a:rPr lang="en-US" sz="1600">
                <a:solidFill>
                  <a:srgbClr val="058795"/>
                </a:solidFill>
                <a:latin typeface="Arial" charset="0"/>
                <a:ea typeface="Batang" charset="0"/>
                <a:cs typeface="Batang" charset="0"/>
              </a:rPr>
              <a:t>; Set Z if upper byte == 0</a:t>
            </a:r>
            <a:endParaRPr lang="en-US" sz="1600">
              <a:latin typeface="Arial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>
                <a:latin typeface="Arial" charset="0"/>
              </a:rPr>
              <a:t>		btfsc	STATUS, Z		 </a:t>
            </a:r>
            <a:r>
              <a:rPr lang="en-US" sz="1600">
                <a:solidFill>
                  <a:srgbClr val="058795"/>
                </a:solidFill>
                <a:latin typeface="Arial" charset="0"/>
                <a:ea typeface="Batang" charset="0"/>
                <a:cs typeface="Batang" charset="0"/>
              </a:rPr>
              <a:t>; if not, then done</a:t>
            </a:r>
            <a:endParaRPr lang="en-US" sz="1600">
              <a:latin typeface="Arial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>
                <a:latin typeface="Arial" charset="0"/>
              </a:rPr>
              <a:t>		goto	BothZero			 </a:t>
            </a:r>
            <a:r>
              <a:rPr lang="en-US" sz="1600">
                <a:solidFill>
                  <a:srgbClr val="058795"/>
                </a:solidFill>
                <a:latin typeface="Arial" charset="0"/>
                <a:ea typeface="Batang" charset="0"/>
                <a:cs typeface="Batang" charset="0"/>
              </a:rPr>
              <a:t>; branch if 16-bit variable == 0</a:t>
            </a:r>
            <a:endParaRPr lang="en-US" sz="1600">
              <a:latin typeface="Arial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>
                <a:latin typeface="Arial" charset="0"/>
              </a:rPr>
              <a:t>CarryOn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100"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11</a:t>
            </a:r>
            <a:endParaRPr lang="en-US"/>
          </a:p>
        </p:txBody>
      </p:sp>
      <p:sp>
        <p:nvSpPr>
          <p:cNvPr id="81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76010FF-DBAE-E542-BA59-5F9195DC1F5C}" type="slidenum">
              <a:rPr lang="en-US" sz="1200">
                <a:latin typeface="Garamond" charset="0"/>
              </a:rPr>
              <a:pPr/>
              <a:t>14</a:t>
            </a:fld>
            <a:endParaRPr lang="en-US" sz="1200">
              <a:latin typeface="Garamond" charset="0"/>
            </a:endParaRPr>
          </a:p>
        </p:txBody>
      </p:sp>
      <p:sp>
        <p:nvSpPr>
          <p:cNvPr id="8198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AFA5A65-1401-C34D-A538-C94299E493B8}" type="datetime1">
              <a:rPr lang="en-US" sz="1200" smtClean="0">
                <a:latin typeface="Garamond" charset="0"/>
              </a:rPr>
              <a:t>6/16/2016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95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Translate these x86 operations to PIC code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Assume that there are registers defined for each x86 register (e.g. AL, AH, BL, BH, etc.)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16-bit values (e.g., AX) must be dealt with as individual bytes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MOVZX	AX, BL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MOVSX	AX, BL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INC	AX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SUB	BX, AX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RCL	AX, 5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5E88E91-B268-1447-9D2C-6A5C02AD8C58}" type="datetime1">
              <a:rPr lang="en-US" sz="1200" smtClean="0">
                <a:latin typeface="Garamond" charset="0"/>
              </a:rPr>
              <a:t>6/16/2016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11</a:t>
            </a:r>
            <a:endParaRPr lang="en-US" altLang="en-US"/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82D3547-8345-6549-AE94-664C8C44DE2D}" type="slidenum">
              <a:rPr lang="en-US" sz="1200">
                <a:latin typeface="Garamond" charset="0"/>
              </a:rPr>
              <a:pPr/>
              <a:t>15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53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MOVZX	AX, BL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err="1" smtClean="0">
                <a:solidFill>
                  <a:srgbClr val="FF0000"/>
                </a:solidFill>
                <a:ea typeface="+mn-ea"/>
                <a:cs typeface="+mn-cs"/>
              </a:rPr>
              <a:t>movf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		BL, W	; Copy BL to W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solidFill>
                  <a:srgbClr val="FF0000"/>
                </a:solidFill>
                <a:ea typeface="+mn-ea"/>
                <a:cs typeface="+mn-cs"/>
              </a:rPr>
              <a:t>	</a:t>
            </a:r>
            <a:r>
              <a:rPr lang="en-US" dirty="0" err="1" smtClean="0">
                <a:solidFill>
                  <a:srgbClr val="FF0000"/>
                </a:solidFill>
                <a:ea typeface="+mn-ea"/>
                <a:cs typeface="+mn-cs"/>
              </a:rPr>
              <a:t>movwf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	AL		; Copy W to AL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solidFill>
                  <a:srgbClr val="FF0000"/>
                </a:solidFill>
                <a:ea typeface="+mn-ea"/>
                <a:cs typeface="+mn-cs"/>
              </a:rPr>
              <a:t>	</a:t>
            </a:r>
            <a:r>
              <a:rPr lang="en-US" dirty="0" err="1" smtClean="0">
                <a:solidFill>
                  <a:srgbClr val="FF0000"/>
                </a:solidFill>
                <a:ea typeface="+mn-ea"/>
                <a:cs typeface="+mn-cs"/>
              </a:rPr>
              <a:t>clrf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		AH		; Clear upper byte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MOVSX	AX, BL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err="1">
                <a:solidFill>
                  <a:srgbClr val="FF0000"/>
                </a:solidFill>
                <a:ea typeface="+mn-ea"/>
                <a:cs typeface="+mn-cs"/>
              </a:rPr>
              <a:t>movf</a:t>
            </a:r>
            <a:r>
              <a:rPr lang="en-US" dirty="0">
                <a:solidFill>
                  <a:srgbClr val="FF0000"/>
                </a:solidFill>
                <a:ea typeface="+mn-ea"/>
                <a:cs typeface="+mn-cs"/>
              </a:rPr>
              <a:t>		BL, W	; Copy BL to W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solidFill>
                  <a:srgbClr val="FF0000"/>
                </a:solidFill>
                <a:ea typeface="+mn-ea"/>
                <a:cs typeface="+mn-cs"/>
              </a:rPr>
              <a:t>	</a:t>
            </a:r>
            <a:r>
              <a:rPr lang="en-US" dirty="0" err="1">
                <a:solidFill>
                  <a:srgbClr val="FF0000"/>
                </a:solidFill>
                <a:ea typeface="+mn-ea"/>
                <a:cs typeface="+mn-cs"/>
              </a:rPr>
              <a:t>movwf</a:t>
            </a:r>
            <a:r>
              <a:rPr lang="en-US" dirty="0">
                <a:solidFill>
                  <a:srgbClr val="FF0000"/>
                </a:solidFill>
                <a:ea typeface="+mn-ea"/>
                <a:cs typeface="+mn-cs"/>
              </a:rPr>
              <a:t>	AL		; Copy W to AL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	</a:t>
            </a:r>
            <a:r>
              <a:rPr lang="en-US" dirty="0" err="1" smtClean="0">
                <a:solidFill>
                  <a:srgbClr val="FF0000"/>
                </a:solidFill>
                <a:ea typeface="+mn-ea"/>
                <a:cs typeface="+mn-cs"/>
              </a:rPr>
              <a:t>clrf</a:t>
            </a:r>
            <a:r>
              <a:rPr lang="en-US" dirty="0">
                <a:solidFill>
                  <a:srgbClr val="FF0000"/>
                </a:solidFill>
                <a:ea typeface="+mn-ea"/>
                <a:cs typeface="+mn-cs"/>
              </a:rPr>
              <a:t>		AH		; Clear upper 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byte</a:t>
            </a:r>
            <a:endParaRPr lang="en-US" dirty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	</a:t>
            </a:r>
            <a:r>
              <a:rPr lang="en-US" dirty="0" err="1" smtClean="0">
                <a:solidFill>
                  <a:srgbClr val="FF0000"/>
                </a:solidFill>
                <a:ea typeface="+mn-ea"/>
                <a:cs typeface="+mn-cs"/>
              </a:rPr>
              <a:t>btfsc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		AL, 7		; Test sign bit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solidFill>
                  <a:srgbClr val="FF0000"/>
                </a:solidFill>
                <a:ea typeface="+mn-ea"/>
                <a:cs typeface="+mn-cs"/>
              </a:rPr>
              <a:t>	</a:t>
            </a:r>
            <a:r>
              <a:rPr lang="en-US" dirty="0" err="1" smtClean="0">
                <a:solidFill>
                  <a:srgbClr val="FF0000"/>
                </a:solidFill>
                <a:ea typeface="+mn-ea"/>
                <a:cs typeface="+mn-cs"/>
              </a:rPr>
              <a:t>decf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		AH, F		; If sign bit = 1, set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solidFill>
                  <a:srgbClr val="FF0000"/>
                </a:solidFill>
                <a:ea typeface="+mn-ea"/>
                <a:cs typeface="+mn-cs"/>
              </a:rPr>
              <a:t>	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				; AH </a:t>
            </a:r>
            <a:r>
              <a:rPr lang="en-US" smtClean="0">
                <a:solidFill>
                  <a:srgbClr val="FF0000"/>
                </a:solidFill>
                <a:ea typeface="+mn-ea"/>
                <a:cs typeface="+mn-cs"/>
              </a:rPr>
              <a:t>= 00 - 1 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= 0xFF</a:t>
            </a:r>
            <a:endParaRPr lang="en-US" dirty="0">
              <a:solidFill>
                <a:srgbClr val="FF0000"/>
              </a:solidFill>
              <a:ea typeface="+mn-ea"/>
              <a:cs typeface="+mn-cs"/>
            </a:endParaRPr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595718B-E4D6-FA4F-BA98-EAD15F231CE7}" type="datetime1">
              <a:rPr lang="en-US" sz="1200" smtClean="0">
                <a:latin typeface="Garamond" charset="0"/>
              </a:rPr>
              <a:t>6/16/2016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11</a:t>
            </a:r>
            <a:endParaRPr lang="en-US" altLang="en-US"/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7177CC2-D5E5-4C4D-A089-33EBD12E0E3C}" type="slidenum">
              <a:rPr lang="en-US" sz="1200">
                <a:latin typeface="Garamond" charset="0"/>
              </a:rPr>
              <a:pPr/>
              <a:t>16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13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latin typeface="Arial" charset="0"/>
              </a:rPr>
              <a:t>INC	AX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800">
                <a:latin typeface="Arial" charset="0"/>
              </a:rPr>
              <a:t>	</a:t>
            </a:r>
            <a:r>
              <a:rPr lang="en-US" sz="2800">
                <a:solidFill>
                  <a:srgbClr val="FF0000"/>
                </a:solidFill>
                <a:latin typeface="Arial" charset="0"/>
              </a:rPr>
              <a:t>incf		AL, F		; Increment low byte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800">
                <a:solidFill>
                  <a:srgbClr val="FF0000"/>
                </a:solidFill>
                <a:latin typeface="Arial" charset="0"/>
              </a:rPr>
              <a:t>	btfsc	STATUS, Z	; Check zero bit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800">
                <a:solidFill>
                  <a:srgbClr val="FF0000"/>
                </a:solidFill>
                <a:latin typeface="Arial" charset="0"/>
              </a:rPr>
              <a:t>	incf		AH, F		; If Z == 1, increment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800">
                <a:solidFill>
                  <a:srgbClr val="FF0000"/>
                </a:solidFill>
                <a:latin typeface="Arial" charset="0"/>
              </a:rPr>
              <a:t>					; high byte</a:t>
            </a:r>
            <a:endParaRPr lang="en-US" sz="280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800">
                <a:latin typeface="Arial" charset="0"/>
              </a:rPr>
              <a:t>SUB	BX, AX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800">
                <a:latin typeface="Arial" charset="0"/>
              </a:rPr>
              <a:t>	</a:t>
            </a:r>
            <a:r>
              <a:rPr lang="en-US" sz="2800">
                <a:solidFill>
                  <a:srgbClr val="FF0000"/>
                </a:solidFill>
                <a:latin typeface="Arial" charset="0"/>
              </a:rPr>
              <a:t>movf	AL, W	; Copy AL to W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800">
                <a:solidFill>
                  <a:srgbClr val="FF0000"/>
                </a:solidFill>
                <a:latin typeface="Arial" charset="0"/>
              </a:rPr>
              <a:t>	subwf	BL, F		; BL = BL – AL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800">
                <a:solidFill>
                  <a:srgbClr val="FF0000"/>
                </a:solidFill>
                <a:latin typeface="Arial" charset="0"/>
              </a:rPr>
              <a:t>	movf	AH, W	; Copy AH to W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800">
                <a:solidFill>
                  <a:srgbClr val="FF0000"/>
                </a:solidFill>
                <a:latin typeface="Arial" charset="0"/>
              </a:rPr>
              <a:t>	subwfb	BH, F		; BH = BH - AH</a:t>
            </a:r>
            <a:endParaRPr lang="en-US" sz="2800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en-US" sz="2800">
              <a:latin typeface="Arial" charset="0"/>
            </a:endParaRPr>
          </a:p>
        </p:txBody>
      </p:sp>
      <p:sp>
        <p:nvSpPr>
          <p:cNvPr id="1126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BD1C0A6-2E22-A043-88C7-AE0B4BF66182}" type="datetime1">
              <a:rPr lang="en-US" sz="1200" smtClean="0">
                <a:latin typeface="Garamond" charset="0"/>
              </a:rPr>
              <a:t>6/16/2016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11</a:t>
            </a:r>
            <a:endParaRPr lang="en-US" altLang="en-US"/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89BAE34-34D4-A64A-A6AB-567B8AC53C01}" type="slidenum">
              <a:rPr lang="en-US" sz="1200">
                <a:latin typeface="Garamond" charset="0"/>
              </a:rPr>
              <a:pPr/>
              <a:t>17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0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RCL	AX, 5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	</a:t>
            </a:r>
            <a:r>
              <a:rPr lang="en-US" dirty="0" err="1" smtClean="0">
                <a:solidFill>
                  <a:srgbClr val="FF0000"/>
                </a:solidFill>
                <a:ea typeface="+mn-ea"/>
                <a:cs typeface="+mn-cs"/>
              </a:rPr>
              <a:t>movlw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  5		; W = 5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solidFill>
                  <a:srgbClr val="FF0000"/>
                </a:solidFill>
                <a:ea typeface="+mn-ea"/>
                <a:cs typeface="+mn-cs"/>
              </a:rPr>
              <a:t>	</a:t>
            </a:r>
            <a:r>
              <a:rPr lang="en-US" dirty="0" err="1" smtClean="0">
                <a:solidFill>
                  <a:srgbClr val="FF0000"/>
                </a:solidFill>
                <a:ea typeface="+mn-ea"/>
                <a:cs typeface="+mn-cs"/>
              </a:rPr>
              <a:t>movwf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  COUNT	; COUNT = W = 5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solidFill>
                  <a:srgbClr val="FF0000"/>
                </a:solidFill>
                <a:ea typeface="+mn-ea"/>
                <a:cs typeface="+mn-cs"/>
              </a:rPr>
              <a:t>	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			; Assumes register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solidFill>
                  <a:srgbClr val="FF0000"/>
                </a:solidFill>
                <a:ea typeface="+mn-ea"/>
                <a:cs typeface="+mn-cs"/>
              </a:rPr>
              <a:t>	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			;  COUNT is defined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L:	</a:t>
            </a:r>
            <a:r>
              <a:rPr lang="en-US" dirty="0" err="1" smtClean="0">
                <a:solidFill>
                  <a:srgbClr val="FF0000"/>
                </a:solidFill>
                <a:ea typeface="+mn-ea"/>
                <a:cs typeface="+mn-cs"/>
              </a:rPr>
              <a:t>rlf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	AL, F		; Rotate low byte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			</a:t>
            </a:r>
            <a:r>
              <a:rPr lang="en-US" dirty="0">
                <a:solidFill>
                  <a:srgbClr val="FF0000"/>
                </a:solidFill>
                <a:ea typeface="+mn-ea"/>
                <a:cs typeface="+mn-cs"/>
              </a:rPr>
              <a:t>	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; </a:t>
            </a:r>
            <a:r>
              <a:rPr lang="en-US" dirty="0">
                <a:solidFill>
                  <a:srgbClr val="FF0000"/>
                </a:solidFill>
                <a:ea typeface="+mn-ea"/>
                <a:cs typeface="+mn-cs"/>
              </a:rPr>
              <a:t>Bit transferred from </a:t>
            </a:r>
            <a:endParaRPr lang="en-US" dirty="0" smtClean="0">
              <a:solidFill>
                <a:srgbClr val="FF0000"/>
              </a:solidFill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solidFill>
                  <a:srgbClr val="FF0000"/>
                </a:solidFill>
                <a:ea typeface="+mn-ea"/>
                <a:cs typeface="+mn-cs"/>
              </a:rPr>
              <a:t>	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			;   low to high byte is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solidFill>
                  <a:srgbClr val="FF0000"/>
                </a:solidFill>
                <a:ea typeface="+mn-ea"/>
                <a:cs typeface="+mn-cs"/>
              </a:rPr>
              <a:t>	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			;   now in carry</a:t>
            </a:r>
            <a:endParaRPr lang="en-US" dirty="0">
              <a:solidFill>
                <a:srgbClr val="FF0000"/>
              </a:solidFill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solidFill>
                  <a:srgbClr val="FF0000"/>
                </a:solidFill>
                <a:ea typeface="+mn-ea"/>
                <a:cs typeface="+mn-cs"/>
              </a:rPr>
              <a:t>	</a:t>
            </a:r>
            <a:r>
              <a:rPr lang="en-US" dirty="0" err="1" smtClean="0">
                <a:solidFill>
                  <a:srgbClr val="FF0000"/>
                </a:solidFill>
                <a:ea typeface="+mn-ea"/>
                <a:cs typeface="+mn-cs"/>
              </a:rPr>
              <a:t>rlf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	AH, F		; Rotate high byte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solidFill>
                  <a:srgbClr val="FF0000"/>
                </a:solidFill>
                <a:ea typeface="+mn-ea"/>
                <a:cs typeface="+mn-cs"/>
              </a:rPr>
              <a:t>	</a:t>
            </a:r>
            <a:r>
              <a:rPr lang="en-US" dirty="0" err="1" smtClean="0">
                <a:solidFill>
                  <a:srgbClr val="FF0000"/>
                </a:solidFill>
                <a:ea typeface="+mn-ea"/>
                <a:cs typeface="+mn-cs"/>
              </a:rPr>
              <a:t>decfsz</a:t>
            </a:r>
            <a:r>
              <a:rPr lang="en-US" dirty="0">
                <a:solidFill>
                  <a:srgbClr val="FF0000"/>
                </a:solidFill>
                <a:ea typeface="+mn-ea"/>
                <a:cs typeface="+mn-cs"/>
              </a:rPr>
              <a:t> 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 COUNT, F	; Decrement &amp; test COUNT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solidFill>
                  <a:srgbClr val="FF0000"/>
                </a:solidFill>
                <a:ea typeface="+mn-ea"/>
                <a:cs typeface="+mn-cs"/>
              </a:rPr>
              <a:t>	</a:t>
            </a:r>
            <a:r>
              <a:rPr lang="en-US" dirty="0" err="1" smtClean="0">
                <a:solidFill>
                  <a:srgbClr val="FF0000"/>
                </a:solidFill>
                <a:ea typeface="+mn-ea"/>
                <a:cs typeface="+mn-cs"/>
              </a:rPr>
              <a:t>goto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	L		; Return to start of loop if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solidFill>
                  <a:srgbClr val="FF0000"/>
                </a:solidFill>
                <a:ea typeface="+mn-ea"/>
                <a:cs typeface="+mn-cs"/>
              </a:rPr>
              <a:t>	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			;   COUNT != 0</a:t>
            </a:r>
          </a:p>
        </p:txBody>
      </p:sp>
      <p:sp>
        <p:nvSpPr>
          <p:cNvPr id="1229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B8C6379-B661-8744-B21E-4883D6F356DA}" type="datetime1">
              <a:rPr lang="en-US" sz="1200" smtClean="0">
                <a:latin typeface="Garamond" charset="0"/>
              </a:rPr>
              <a:t>6/16/2016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11</a:t>
            </a:r>
            <a:endParaRPr lang="en-US" altLang="en-US"/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487DEB3-9B10-084A-B9CB-EADEF0F0433A}" type="slidenum">
              <a:rPr lang="en-US" sz="1200">
                <a:latin typeface="Garamond" charset="0"/>
              </a:rPr>
              <a:pPr/>
              <a:t>18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97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11</a:t>
            </a:r>
            <a:endParaRPr lang="en-US"/>
          </a:p>
        </p:txBody>
      </p:sp>
      <p:sp>
        <p:nvSpPr>
          <p:cNvPr id="2253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0F3BDD0-663F-2B4A-8928-388253259FF8}" type="slidenum">
              <a:rPr lang="en-US" sz="1200">
                <a:latin typeface="Garamond" charset="0"/>
              </a:rPr>
              <a:pPr eaLnBrk="1" hangingPunct="1"/>
              <a:t>19</a:t>
            </a:fld>
            <a:endParaRPr lang="en-US" sz="1200">
              <a:latin typeface="Garamond" charset="0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486775" cy="762000"/>
          </a:xfrm>
        </p:spPr>
        <p:txBody>
          <a:bodyPr/>
          <a:lstStyle/>
          <a:p>
            <a:r>
              <a:rPr lang="en-US">
                <a:latin typeface="Garamond" charset="0"/>
              </a:rPr>
              <a:t>A Delay Subroutine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0525" y="1219200"/>
            <a:ext cx="5638800" cy="4343400"/>
          </a:xfrm>
        </p:spPr>
        <p:txBody>
          <a:bodyPr/>
          <a:lstStyle/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300">
                <a:solidFill>
                  <a:srgbClr val="058795"/>
                </a:solidFill>
                <a:latin typeface="Arial" charset="0"/>
              </a:rPr>
              <a:t>; ***********************************************************************************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300">
                <a:solidFill>
                  <a:srgbClr val="058795"/>
                </a:solidFill>
                <a:latin typeface="Arial" charset="0"/>
              </a:rPr>
              <a:t>; TenMs subroutine and its call inserts a delay of exactly ten milliseconds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300">
                <a:solidFill>
                  <a:srgbClr val="058795"/>
                </a:solidFill>
                <a:latin typeface="Arial" charset="0"/>
              </a:rPr>
              <a:t>; into the execution of code.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300">
                <a:solidFill>
                  <a:srgbClr val="058795"/>
                </a:solidFill>
                <a:latin typeface="Arial" charset="0"/>
              </a:rPr>
              <a:t>; It assumes a 4 MHz crystal clock. One instruction cycle = 4 * Tosc.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300">
                <a:solidFill>
                  <a:srgbClr val="058795"/>
                </a:solidFill>
                <a:latin typeface="Arial" charset="0"/>
              </a:rPr>
              <a:t>; TenMsH	equ  13	; Initial value of TenMs Subroutine's counter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300">
                <a:solidFill>
                  <a:srgbClr val="058795"/>
                </a:solidFill>
                <a:latin typeface="Arial" charset="0"/>
              </a:rPr>
              <a:t>; TenMsL	equ  250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300">
                <a:solidFill>
                  <a:srgbClr val="058795"/>
                </a:solidFill>
                <a:latin typeface="Arial" charset="0"/>
              </a:rPr>
              <a:t>; COUNTH and COUNTL are two variables</a:t>
            </a:r>
            <a:r>
              <a:rPr lang="en-US" sz="1300">
                <a:latin typeface="Arial" charset="0"/>
              </a:rPr>
              <a:t>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300">
              <a:latin typeface="Arial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300">
                <a:latin typeface="Arial" charset="0"/>
              </a:rPr>
              <a:t>TenMs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300">
                <a:latin typeface="Arial" charset="0"/>
              </a:rPr>
              <a:t>	nop			</a:t>
            </a:r>
            <a:r>
              <a:rPr lang="en-US" sz="1300">
                <a:solidFill>
                  <a:srgbClr val="058795"/>
                </a:solidFill>
                <a:latin typeface="Arial" charset="0"/>
              </a:rPr>
              <a:t>; one cycle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300">
                <a:latin typeface="Arial" charset="0"/>
              </a:rPr>
              <a:t>	movlw	TenMsH		</a:t>
            </a:r>
            <a:r>
              <a:rPr lang="en-US" sz="1300">
                <a:solidFill>
                  <a:srgbClr val="058795"/>
                </a:solidFill>
                <a:latin typeface="Arial" charset="0"/>
              </a:rPr>
              <a:t>; Initialize COUNT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300">
                <a:latin typeface="Arial" charset="0"/>
              </a:rPr>
              <a:t>	movwf	COUNTH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300">
                <a:latin typeface="Arial" charset="0"/>
              </a:rPr>
              <a:t>	movlw	TenMsL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300">
                <a:latin typeface="Arial" charset="0"/>
              </a:rPr>
              <a:t>	movwf	COUNTL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300">
                <a:latin typeface="Arial" charset="0"/>
              </a:rPr>
              <a:t>Ten_1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300">
                <a:latin typeface="Arial" charset="0"/>
              </a:rPr>
              <a:t>	decfsz	COUNTL,F		</a:t>
            </a:r>
            <a:r>
              <a:rPr lang="en-US" sz="1300">
                <a:solidFill>
                  <a:srgbClr val="058795"/>
                </a:solidFill>
                <a:latin typeface="Arial" charset="0"/>
              </a:rPr>
              <a:t>; Inner loop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300">
                <a:latin typeface="Arial" charset="0"/>
              </a:rPr>
              <a:t>	goto	Ten_1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300">
                <a:latin typeface="Arial" charset="0"/>
              </a:rPr>
              <a:t>	decfsz	COUNTH,F		</a:t>
            </a:r>
            <a:r>
              <a:rPr lang="en-US" sz="1300">
                <a:solidFill>
                  <a:srgbClr val="058795"/>
                </a:solidFill>
                <a:latin typeface="Arial" charset="0"/>
              </a:rPr>
              <a:t>; Outer loop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300">
                <a:latin typeface="Arial" charset="0"/>
              </a:rPr>
              <a:t>	goto 	Ten_1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300">
                <a:latin typeface="Arial" charset="0"/>
              </a:rPr>
              <a:t>	return</a:t>
            </a:r>
          </a:p>
        </p:txBody>
      </p:sp>
      <p:graphicFrame>
        <p:nvGraphicFramePr>
          <p:cNvPr id="22533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5724525" y="1295400"/>
          <a:ext cx="2962275" cy="403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1" name="Visio" r:id="rId4" imgW="3002604" imgH="4058750" progId="Visio.Drawing.6">
                  <p:embed/>
                </p:oleObj>
              </mc:Choice>
              <mc:Fallback>
                <p:oleObj name="Visio" r:id="rId4" imgW="3002604" imgH="405875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5" y="1295400"/>
                        <a:ext cx="2962275" cy="403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4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7F30D5E-6A36-1849-8AD1-6EB992DB708D}" type="datetime1">
              <a:rPr lang="en-US" sz="1200" smtClean="0">
                <a:latin typeface="Garamond" charset="0"/>
              </a:rPr>
              <a:t>6/16/2016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56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19458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 smtClean="0">
                <a:latin typeface="Arial" charset="0"/>
              </a:rPr>
              <a:t>HW 5 to be posted; due Monday, 6/20</a:t>
            </a:r>
          </a:p>
          <a:p>
            <a:pPr lvl="1"/>
            <a:r>
              <a:rPr lang="en-US" dirty="0" smtClean="0">
                <a:latin typeface="Arial" charset="0"/>
              </a:rPr>
              <a:t>HW 6 to be posted; due Thursday, 6/23</a:t>
            </a:r>
          </a:p>
          <a:p>
            <a:pPr lvl="2"/>
            <a:r>
              <a:rPr lang="en-US" dirty="0" err="1" smtClean="0">
                <a:latin typeface="Arial" charset="0"/>
              </a:rPr>
              <a:t>PICkit</a:t>
            </a:r>
            <a:r>
              <a:rPr lang="en-US" dirty="0" smtClean="0">
                <a:latin typeface="Arial" charset="0"/>
              </a:rPr>
              <a:t>-based programming exercise</a:t>
            </a:r>
          </a:p>
          <a:p>
            <a:pPr lvl="2"/>
            <a:r>
              <a:rPr lang="en-US" dirty="0" smtClean="0">
                <a:latin typeface="Arial" charset="0"/>
              </a:rPr>
              <a:t>Encouraged to work in groups (maximum of 3 students)</a:t>
            </a:r>
          </a:p>
          <a:p>
            <a:pPr lvl="2"/>
            <a:r>
              <a:rPr lang="en-US" dirty="0" smtClean="0">
                <a:latin typeface="Arial" charset="0"/>
              </a:rPr>
              <a:t>Submissions received by 11:59 PM on Wednesday, 6/22 will earn an extra 10%</a:t>
            </a:r>
          </a:p>
          <a:p>
            <a:pPr lvl="2"/>
            <a:r>
              <a:rPr lang="en-US" dirty="0"/>
              <a:t>Must return </a:t>
            </a:r>
            <a:r>
              <a:rPr lang="en-US" dirty="0" err="1"/>
              <a:t>PICkit</a:t>
            </a:r>
            <a:r>
              <a:rPr lang="en-US" dirty="0"/>
              <a:t> by end of exam on Thursday, 6/</a:t>
            </a:r>
            <a:r>
              <a:rPr lang="en-US" dirty="0" smtClean="0"/>
              <a:t>23</a:t>
            </a:r>
            <a:endParaRPr lang="en-US" dirty="0" smtClean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Exam 3: Thursday, 6/23</a:t>
            </a:r>
            <a:endParaRPr lang="en-US" dirty="0">
              <a:latin typeface="Arial" charset="0"/>
            </a:endParaRPr>
          </a:p>
          <a:p>
            <a:pPr lvl="2"/>
            <a:r>
              <a:rPr lang="en-US" dirty="0">
                <a:latin typeface="Arial" charset="0"/>
              </a:rPr>
              <a:t>Will again be allowed one 8.5” x 11” note sheet, calculator</a:t>
            </a:r>
          </a:p>
          <a:p>
            <a:pPr lvl="2"/>
            <a:r>
              <a:rPr lang="en-US" dirty="0">
                <a:latin typeface="Arial" charset="0"/>
              </a:rPr>
              <a:t>Instruction list to be provided</a:t>
            </a:r>
          </a:p>
          <a:p>
            <a:r>
              <a:rPr lang="en-US" dirty="0" smtClean="0">
                <a:latin typeface="Arial" charset="0"/>
              </a:rPr>
              <a:t>Today’</a:t>
            </a:r>
            <a:r>
              <a:rPr lang="en-US" altLang="ja-JP" dirty="0" smtClean="0">
                <a:latin typeface="Arial" charset="0"/>
              </a:rPr>
              <a:t>s </a:t>
            </a:r>
            <a:r>
              <a:rPr lang="en-US" altLang="ja-JP" dirty="0">
                <a:latin typeface="Arial" charset="0"/>
              </a:rPr>
              <a:t>lecture</a:t>
            </a:r>
          </a:p>
          <a:p>
            <a:pPr lvl="1"/>
            <a:r>
              <a:rPr lang="en-US" dirty="0">
                <a:latin typeface="Arial" charset="0"/>
              </a:rPr>
              <a:t>Finish PIC instruction </a:t>
            </a:r>
            <a:r>
              <a:rPr lang="en-US" dirty="0" smtClean="0">
                <a:latin typeface="Arial" charset="0"/>
              </a:rPr>
              <a:t>set (special-purpose instructions)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Common simple </a:t>
            </a:r>
            <a:r>
              <a:rPr lang="en-US" dirty="0" smtClean="0">
                <a:latin typeface="Arial" charset="0"/>
              </a:rPr>
              <a:t>operations</a:t>
            </a:r>
          </a:p>
          <a:p>
            <a:pPr lvl="1"/>
            <a:r>
              <a:rPr lang="en-US" dirty="0" smtClean="0">
                <a:latin typeface="Arial" charset="0"/>
              </a:rPr>
              <a:t>Multi-byte data</a:t>
            </a:r>
          </a:p>
          <a:p>
            <a:pPr lvl="1"/>
            <a:r>
              <a:rPr lang="en-US" dirty="0" smtClean="0">
                <a:latin typeface="Arial" charset="0"/>
              </a:rPr>
              <a:t>Short PIC programs</a:t>
            </a:r>
            <a:endParaRPr lang="en-US" dirty="0">
              <a:latin typeface="Arial" charset="0"/>
            </a:endParaRPr>
          </a:p>
          <a:p>
            <a:pPr lvl="2"/>
            <a:endParaRPr lang="en-US" dirty="0">
              <a:latin typeface="Arial" charset="0"/>
            </a:endParaRPr>
          </a:p>
          <a:p>
            <a:pPr lvl="2"/>
            <a:endParaRPr lang="en-US" dirty="0">
              <a:latin typeface="Arial" charset="0"/>
            </a:endParaRPr>
          </a:p>
          <a:p>
            <a:pPr lvl="2">
              <a:buFont typeface="Wingdings" charset="0"/>
              <a:buNone/>
            </a:pPr>
            <a:endParaRPr lang="en-US" dirty="0">
              <a:latin typeface="Arial" charset="0"/>
            </a:endParaRPr>
          </a:p>
        </p:txBody>
      </p:sp>
      <p:sp>
        <p:nvSpPr>
          <p:cNvPr id="1945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EC93383-6EA6-2546-B4D8-F91FC01DA31F}" type="datetime1">
              <a:rPr lang="en-US" sz="1200" smtClean="0">
                <a:latin typeface="Garamond" charset="0"/>
              </a:rPr>
              <a:t>6/16/2016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11</a:t>
            </a:r>
            <a:endParaRPr lang="en-US" altLang="en-US" dirty="0"/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B1F2462-BFBE-EC45-BDA6-73DEAC1E7167}" type="slidenum">
              <a:rPr lang="en-US" sz="1200">
                <a:latin typeface="Garamond" charset="0"/>
              </a:rPr>
              <a:pPr eaLnBrk="1" hangingPunct="1"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Delay subroutine questions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/>
              <a:t>What factors determine amount of delay?</a:t>
            </a:r>
          </a:p>
          <a:p>
            <a:pPr lvl="1">
              <a:defRPr/>
            </a:pPr>
            <a:r>
              <a:rPr lang="en-US" dirty="0" smtClean="0"/>
              <a:t>Clock period (1/frequency)</a:t>
            </a:r>
          </a:p>
          <a:p>
            <a:pPr lvl="1">
              <a:defRPr/>
            </a:pPr>
            <a:r>
              <a:rPr lang="en-US" dirty="0" smtClean="0"/>
              <a:t>Clock cycles per instruction</a:t>
            </a:r>
          </a:p>
          <a:p>
            <a:pPr lvl="1">
              <a:defRPr/>
            </a:pPr>
            <a:r>
              <a:rPr lang="en-US" dirty="0" smtClean="0"/>
              <a:t>Number of instructions in loop</a:t>
            </a:r>
          </a:p>
          <a:p>
            <a:pPr lvl="1">
              <a:defRPr/>
            </a:pPr>
            <a:r>
              <a:rPr lang="en-US" dirty="0" smtClean="0"/>
              <a:t>Initial values of counter (COUNTL/COUNTH)</a:t>
            </a:r>
          </a:p>
          <a:p>
            <a:pPr lvl="2">
              <a:defRPr/>
            </a:pPr>
            <a:r>
              <a:rPr lang="en-US" dirty="0" err="1" smtClean="0"/>
              <a:t>TenMsH</a:t>
            </a:r>
            <a:r>
              <a:rPr lang="en-US" dirty="0" smtClean="0"/>
              <a:t>/</a:t>
            </a:r>
            <a:r>
              <a:rPr lang="en-US" dirty="0" err="1" smtClean="0"/>
              <a:t>TenMsL</a:t>
            </a:r>
            <a:r>
              <a:rPr lang="en-US" dirty="0" smtClean="0"/>
              <a:t>: constants used to initialize counter</a:t>
            </a:r>
          </a:p>
          <a:p>
            <a:pPr>
              <a:defRPr/>
            </a:pPr>
            <a:r>
              <a:rPr lang="en-US" dirty="0" smtClean="0"/>
              <a:t>What’s downside of using loop for delay?</a:t>
            </a:r>
          </a:p>
          <a:p>
            <a:pPr lvl="1">
              <a:defRPr/>
            </a:pPr>
            <a:r>
              <a:rPr lang="en-US" dirty="0" smtClean="0"/>
              <a:t>Processor does nothing but wait</a:t>
            </a:r>
          </a:p>
          <a:p>
            <a:pPr>
              <a:defRPr/>
            </a:pPr>
            <a:r>
              <a:rPr lang="en-US" dirty="0" smtClean="0"/>
              <a:t>Under what conditions does this function decrement the upper byte (COUNTH)?</a:t>
            </a:r>
          </a:p>
          <a:p>
            <a:pPr lvl="1">
              <a:defRPr/>
            </a:pPr>
            <a:r>
              <a:rPr lang="en-US" dirty="0" smtClean="0"/>
              <a:t>When COUNTL == 0</a:t>
            </a:r>
          </a:p>
          <a:p>
            <a:pPr lvl="2">
              <a:defRPr/>
            </a:pPr>
            <a:r>
              <a:rPr lang="en-US" dirty="0" smtClean="0"/>
              <a:t>First </a:t>
            </a:r>
            <a:r>
              <a:rPr lang="en-US" dirty="0" err="1" smtClean="0"/>
              <a:t>decfsz</a:t>
            </a:r>
            <a:r>
              <a:rPr lang="en-US" dirty="0" smtClean="0"/>
              <a:t> skips </a:t>
            </a:r>
            <a:r>
              <a:rPr lang="en-US" dirty="0" err="1" smtClean="0"/>
              <a:t>goto</a:t>
            </a:r>
            <a:endParaRPr lang="en-US" dirty="0" smtClean="0"/>
          </a:p>
          <a:p>
            <a:pPr lvl="2">
              <a:defRPr/>
            </a:pPr>
            <a:r>
              <a:rPr lang="en-US" dirty="0" smtClean="0"/>
              <a:t>Second </a:t>
            </a:r>
            <a:r>
              <a:rPr lang="en-US" dirty="0" err="1" smtClean="0"/>
              <a:t>decfsz</a:t>
            </a:r>
            <a:r>
              <a:rPr lang="en-US" dirty="0" smtClean="0"/>
              <a:t> changes COUNTH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24579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DD46107-B100-D04C-AD56-F93F075C4FF1}" type="datetime1">
              <a:rPr lang="en-US" sz="1200" smtClean="0">
                <a:latin typeface="Garamond" charset="0"/>
              </a:rPr>
              <a:t>6/16/2016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11</a:t>
            </a:r>
            <a:endParaRPr lang="en-US"/>
          </a:p>
        </p:txBody>
      </p:sp>
      <p:sp>
        <p:nvSpPr>
          <p:cNvPr id="2458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3848127-84CC-6646-83AF-84FDD167410F}" type="slidenum">
              <a:rPr lang="en-US" sz="1200">
                <a:latin typeface="Garamond" charset="0"/>
              </a:rPr>
              <a:pPr eaLnBrk="1" hangingPunct="1"/>
              <a:t>20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748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Delay subroutine questions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Under what conditions does function return?</a:t>
            </a:r>
          </a:p>
          <a:p>
            <a:pPr lvl="1">
              <a:defRPr/>
            </a:pPr>
            <a:r>
              <a:rPr lang="en-US" dirty="0" smtClean="0"/>
              <a:t>COUNTL == COUNTH == 0</a:t>
            </a:r>
          </a:p>
          <a:p>
            <a:pPr>
              <a:defRPr/>
            </a:pPr>
            <a:r>
              <a:rPr lang="en-US" dirty="0" smtClean="0"/>
              <a:t>How many times does each instruction execute?</a:t>
            </a:r>
          </a:p>
          <a:p>
            <a:pPr lvl="1">
              <a:defRPr/>
            </a:pPr>
            <a:r>
              <a:rPr lang="en-US" dirty="0" smtClean="0"/>
              <a:t>Everything before Ten_1 label: 1 time</a:t>
            </a:r>
          </a:p>
          <a:p>
            <a:pPr lvl="1">
              <a:defRPr/>
            </a:pPr>
            <a:r>
              <a:rPr lang="en-US" dirty="0" smtClean="0"/>
              <a:t>First </a:t>
            </a:r>
            <a:r>
              <a:rPr lang="en-US" dirty="0" err="1" smtClean="0"/>
              <a:t>decfsz</a:t>
            </a:r>
            <a:r>
              <a:rPr lang="en-US" dirty="0" smtClean="0"/>
              <a:t>/</a:t>
            </a:r>
            <a:r>
              <a:rPr lang="en-US" dirty="0" err="1" smtClean="0"/>
              <a:t>goto</a:t>
            </a:r>
            <a:r>
              <a:rPr lang="en-US" dirty="0" smtClean="0"/>
              <a:t> pair: depends on loop iteration</a:t>
            </a:r>
          </a:p>
          <a:p>
            <a:pPr lvl="2">
              <a:defRPr/>
            </a:pPr>
            <a:r>
              <a:rPr lang="en-US" dirty="0" smtClean="0"/>
              <a:t>First iteration: </a:t>
            </a:r>
            <a:r>
              <a:rPr lang="en-US" dirty="0" err="1" smtClean="0"/>
              <a:t>decfsz</a:t>
            </a:r>
            <a:r>
              <a:rPr lang="en-US" dirty="0"/>
              <a:t>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250 times, </a:t>
            </a:r>
            <a:r>
              <a:rPr lang="en-US" dirty="0" err="1" smtClean="0"/>
              <a:t>goto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249 times</a:t>
            </a:r>
          </a:p>
          <a:p>
            <a:pPr lvl="3">
              <a:defRPr/>
            </a:pPr>
            <a:r>
              <a:rPr lang="en-US" dirty="0" err="1" smtClean="0">
                <a:sym typeface="Wingdings"/>
              </a:rPr>
              <a:t>goto</a:t>
            </a:r>
            <a:r>
              <a:rPr lang="en-US" dirty="0" smtClean="0">
                <a:sym typeface="Wingdings"/>
              </a:rPr>
              <a:t> skipped in last iteration</a:t>
            </a:r>
            <a:endParaRPr lang="en-US" dirty="0" smtClean="0"/>
          </a:p>
          <a:p>
            <a:pPr lvl="2">
              <a:defRPr/>
            </a:pPr>
            <a:r>
              <a:rPr lang="en-US" dirty="0" smtClean="0"/>
              <a:t>All others: </a:t>
            </a:r>
            <a:r>
              <a:rPr lang="en-US" dirty="0" err="1" smtClean="0"/>
              <a:t>decfsz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256 times, </a:t>
            </a:r>
            <a:r>
              <a:rPr lang="en-US" dirty="0" err="1" smtClean="0"/>
              <a:t>goto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255 times</a:t>
            </a:r>
            <a:endParaRPr lang="en-US" dirty="0" smtClean="0"/>
          </a:p>
          <a:p>
            <a:pPr lvl="3">
              <a:defRPr/>
            </a:pPr>
            <a:r>
              <a:rPr lang="en-US" dirty="0" smtClean="0"/>
              <a:t>Start by decrementing 0x00 </a:t>
            </a:r>
            <a:r>
              <a:rPr lang="en-US" dirty="0" smtClean="0">
                <a:sym typeface="Wingdings"/>
              </a:rPr>
              <a:t> 0xFF (255)</a:t>
            </a:r>
          </a:p>
          <a:p>
            <a:pPr lvl="1">
              <a:defRPr/>
            </a:pPr>
            <a:r>
              <a:rPr lang="en-US" dirty="0" smtClean="0">
                <a:sym typeface="Wingdings"/>
              </a:rPr>
              <a:t>Second </a:t>
            </a:r>
            <a:r>
              <a:rPr lang="en-US" dirty="0" err="1" smtClean="0">
                <a:sym typeface="Wingdings"/>
              </a:rPr>
              <a:t>decfsz</a:t>
            </a:r>
            <a:r>
              <a:rPr lang="en-US" dirty="0" smtClean="0">
                <a:sym typeface="Wingdings"/>
              </a:rPr>
              <a:t>/</a:t>
            </a:r>
            <a:r>
              <a:rPr lang="en-US" dirty="0" err="1" smtClean="0">
                <a:sym typeface="Wingdings"/>
              </a:rPr>
              <a:t>goto</a:t>
            </a:r>
            <a:r>
              <a:rPr lang="en-US" dirty="0" smtClean="0">
                <a:sym typeface="Wingdings"/>
              </a:rPr>
              <a:t> pair: </a:t>
            </a:r>
            <a:r>
              <a:rPr lang="en-US" dirty="0" err="1" smtClean="0">
                <a:sym typeface="Wingdings"/>
              </a:rPr>
              <a:t>decfsz</a:t>
            </a:r>
            <a:r>
              <a:rPr lang="en-US" dirty="0" smtClean="0">
                <a:sym typeface="Wingdings"/>
              </a:rPr>
              <a:t> 13 times, </a:t>
            </a:r>
            <a:r>
              <a:rPr lang="en-US" dirty="0" err="1" smtClean="0">
                <a:sym typeface="Wingdings"/>
              </a:rPr>
              <a:t>goto</a:t>
            </a:r>
            <a:r>
              <a:rPr lang="en-US" dirty="0" smtClean="0">
                <a:sym typeface="Wingdings"/>
              </a:rPr>
              <a:t> </a:t>
            </a:r>
            <a:r>
              <a:rPr lang="en-US" smtClean="0">
                <a:sym typeface="Wingdings"/>
              </a:rPr>
              <a:t>12 times</a:t>
            </a:r>
            <a:endParaRPr lang="en-US" dirty="0" smtClean="0">
              <a:sym typeface="Wingdings"/>
            </a:endParaRPr>
          </a:p>
          <a:p>
            <a:pPr lvl="1">
              <a:defRPr/>
            </a:pPr>
            <a:r>
              <a:rPr lang="en-US" dirty="0" smtClean="0">
                <a:sym typeface="Wingdings"/>
              </a:rPr>
              <a:t>return instruction: 1 time</a:t>
            </a:r>
            <a:endParaRPr lang="en-US" dirty="0"/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D1D9C88-9F45-CC4B-A825-9219344FF789}" type="datetime1">
              <a:rPr lang="en-US" sz="1200" smtClean="0">
                <a:latin typeface="Garamond" charset="0"/>
              </a:rPr>
              <a:t>6/16/2016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11</a:t>
            </a:r>
            <a:endParaRPr lang="en-US" altLang="en-US"/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18C22E9-E5AF-2D4C-9A5F-6E54E004F62D}" type="slidenum">
              <a:rPr lang="en-US" sz="1200">
                <a:latin typeface="Garamond" charset="0"/>
              </a:rPr>
              <a:pPr eaLnBrk="1" hangingPunct="1"/>
              <a:t>21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499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Blinking LED example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lang="en-US" sz="2800">
                <a:latin typeface="Arial" charset="0"/>
              </a:rPr>
              <a:t>Assume three LEDs (Green, Yellow, Red) are attached to Port D bit 0, 1 and 2. Write a program for the PIC16F874 that toggles the three LEDs every half second in sequence: green, yellow, red, green, …. </a:t>
            </a:r>
          </a:p>
          <a:p>
            <a:pPr>
              <a:buFont typeface="Wingdings" charset="0"/>
              <a:buNone/>
            </a:pPr>
            <a:r>
              <a:rPr lang="en-US" sz="2800">
                <a:latin typeface="Arial" charset="0"/>
              </a:rPr>
              <a:t>For this example, assume that the system clock is 4MHz. </a:t>
            </a:r>
          </a:p>
        </p:txBody>
      </p:sp>
      <p:sp>
        <p:nvSpPr>
          <p:cNvPr id="26627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FFC08B-2E05-C148-BF38-019E4FF48F1F}" type="datetime1">
              <a:rPr lang="en-US" sz="1200" smtClean="0">
                <a:latin typeface="Garamond" charset="0"/>
              </a:rPr>
              <a:t>6/16/2016</a:t>
            </a:fld>
            <a:endParaRPr lang="en-US" sz="1200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11</a:t>
            </a:r>
            <a:endParaRPr lang="en-US"/>
          </a:p>
        </p:txBody>
      </p:sp>
      <p:sp>
        <p:nvSpPr>
          <p:cNvPr id="2662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6E52965-048C-9C45-B128-EA7778AB5EFB}" type="slidenum">
              <a:rPr lang="en-US" sz="1200">
                <a:latin typeface="Garamond" charset="0"/>
              </a:rPr>
              <a:pPr eaLnBrk="1" hangingPunct="1"/>
              <a:t>22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9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486775" cy="762000"/>
          </a:xfrm>
        </p:spPr>
        <p:txBody>
          <a:bodyPr/>
          <a:lstStyle/>
          <a:p>
            <a:r>
              <a:rPr lang="en-US">
                <a:latin typeface="Garamond" charset="0"/>
              </a:rPr>
              <a:t>Top Level Flowchart</a:t>
            </a:r>
          </a:p>
        </p:txBody>
      </p:sp>
      <p:sp>
        <p:nvSpPr>
          <p:cNvPr id="28674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143000"/>
            <a:ext cx="4648200" cy="4343400"/>
          </a:xfrm>
        </p:spPr>
        <p:txBody>
          <a:bodyPr/>
          <a:lstStyle/>
          <a:p>
            <a:r>
              <a:rPr lang="en-US" sz="2500" b="1">
                <a:solidFill>
                  <a:srgbClr val="000099"/>
                </a:solidFill>
                <a:latin typeface="Arial" charset="0"/>
              </a:rPr>
              <a:t>Initialize:</a:t>
            </a:r>
            <a:r>
              <a:rPr lang="en-US" sz="2500">
                <a:latin typeface="Arial" charset="0"/>
              </a:rPr>
              <a:t> Initialize port D, initialize the counter for 500ms. </a:t>
            </a:r>
          </a:p>
          <a:p>
            <a:r>
              <a:rPr lang="en-US" sz="2500" b="1">
                <a:solidFill>
                  <a:srgbClr val="000099"/>
                </a:solidFill>
                <a:latin typeface="Arial" charset="0"/>
              </a:rPr>
              <a:t>Blink:</a:t>
            </a:r>
            <a:r>
              <a:rPr lang="en-US" sz="2500">
                <a:latin typeface="Arial" charset="0"/>
              </a:rPr>
              <a:t> Toggle the LED in sequence, green, yellow, red, green, …. Which LED to be toggled is determined by the previous state. </a:t>
            </a:r>
          </a:p>
          <a:p>
            <a:r>
              <a:rPr lang="en-US" sz="2500" b="1">
                <a:solidFill>
                  <a:srgbClr val="000099"/>
                </a:solidFill>
                <a:latin typeface="Arial" charset="0"/>
              </a:rPr>
              <a:t>Wait for 500ms:</a:t>
            </a:r>
            <a:r>
              <a:rPr lang="en-US" sz="2500">
                <a:latin typeface="Arial" charset="0"/>
              </a:rPr>
              <a:t> Keep the LED on for 500ms and then toggle the next one. </a:t>
            </a:r>
          </a:p>
        </p:txBody>
      </p:sp>
      <p:graphicFrame>
        <p:nvGraphicFramePr>
          <p:cNvPr id="28675" name="Object 17"/>
          <p:cNvGraphicFramePr>
            <a:graphicFrameLocks noGrp="1" noChangeAspect="1"/>
          </p:cNvGraphicFramePr>
          <p:nvPr>
            <p:ph sz="half" idx="2"/>
          </p:nvPr>
        </p:nvGraphicFramePr>
        <p:xfrm>
          <a:off x="4953000" y="2209800"/>
          <a:ext cx="3889375" cy="293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5" name="Visio" r:id="rId4" imgW="2537507" imgH="1882093" progId="Visio.Drawing.6">
                  <p:embed/>
                </p:oleObj>
              </mc:Choice>
              <mc:Fallback>
                <p:oleObj name="Visio" r:id="rId4" imgW="2537507" imgH="1882093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209800"/>
                        <a:ext cx="3889375" cy="2935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6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17BD23B-658E-4144-AA67-5B7EBDB8C285}" type="datetime1">
              <a:rPr lang="en-US" sz="1200" smtClean="0">
                <a:latin typeface="Garamond" charset="0"/>
              </a:rPr>
              <a:t>6/16/2016</a:t>
            </a:fld>
            <a:endParaRPr lang="en-US" sz="1200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11</a:t>
            </a:r>
            <a:endParaRPr lang="en-US"/>
          </a:p>
        </p:txBody>
      </p:sp>
      <p:sp>
        <p:nvSpPr>
          <p:cNvPr id="286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9D6C7BE-7A8B-8F4A-A9EE-18A121BD50E2}" type="slidenum">
              <a:rPr lang="en-US" sz="1200">
                <a:latin typeface="Garamond" charset="0"/>
              </a:rPr>
              <a:pPr eaLnBrk="1" hangingPunct="1"/>
              <a:t>23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74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486775" cy="1143000"/>
          </a:xfrm>
        </p:spPr>
        <p:txBody>
          <a:bodyPr/>
          <a:lstStyle/>
          <a:p>
            <a:r>
              <a:rPr lang="en-US">
                <a:latin typeface="Garamond" charset="0"/>
              </a:rPr>
              <a:t>Strategy to “Blink”</a:t>
            </a:r>
          </a:p>
        </p:txBody>
      </p:sp>
      <p:sp>
        <p:nvSpPr>
          <p:cNvPr id="30722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905000"/>
            <a:ext cx="32004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200">
                <a:latin typeface="Arial" charset="0"/>
              </a:rPr>
              <a:t>The LEDs are toggled in sequence - green, yellow, red, green, yellow, red…</a:t>
            </a:r>
          </a:p>
          <a:p>
            <a:pPr>
              <a:lnSpc>
                <a:spcPct val="90000"/>
              </a:lnSpc>
            </a:pPr>
            <a:r>
              <a:rPr lang="en-US" sz="2200">
                <a:latin typeface="Arial" charset="0"/>
              </a:rPr>
              <a:t>Let’s look at the lower three bits of PORTD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1900">
                <a:latin typeface="Arial" charset="0"/>
              </a:rPr>
              <a:t>	001=green, 010=yellow,  100=red </a:t>
            </a:r>
          </a:p>
          <a:p>
            <a:pPr>
              <a:lnSpc>
                <a:spcPct val="90000"/>
              </a:lnSpc>
            </a:pPr>
            <a:r>
              <a:rPr lang="en-US" sz="2100">
                <a:latin typeface="Arial" charset="0"/>
              </a:rPr>
              <a:t>The next LED to be toggled is determined by the current LED.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100" b="1">
                <a:solidFill>
                  <a:srgbClr val="000099"/>
                </a:solidFill>
                <a:latin typeface="Arial" charset="0"/>
              </a:rPr>
              <a:t>001-&gt;010-&gt;100-&gt;001-&gt;…</a:t>
            </a:r>
          </a:p>
        </p:txBody>
      </p:sp>
      <p:graphicFrame>
        <p:nvGraphicFramePr>
          <p:cNvPr id="30723" name="Object 12"/>
          <p:cNvGraphicFramePr>
            <a:graphicFrameLocks noGrp="1" noChangeAspect="1"/>
          </p:cNvGraphicFramePr>
          <p:nvPr>
            <p:ph sz="half" idx="2"/>
          </p:nvPr>
        </p:nvGraphicFramePr>
        <p:xfrm>
          <a:off x="3657600" y="2057400"/>
          <a:ext cx="5219700" cy="350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3" name="Visio" r:id="rId4" imgW="4833524" imgH="3184989" progId="Visio.Drawing.6">
                  <p:embed/>
                </p:oleObj>
              </mc:Choice>
              <mc:Fallback>
                <p:oleObj name="Visio" r:id="rId4" imgW="4833524" imgH="3184989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057400"/>
                        <a:ext cx="5219700" cy="350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4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3B52397-4D6E-044F-99BE-BA39ECBC8721}" type="datetime1">
              <a:rPr lang="en-US" sz="1200" smtClean="0">
                <a:latin typeface="Garamond" charset="0"/>
              </a:rPr>
              <a:t>6/16/2016</a:t>
            </a:fld>
            <a:endParaRPr lang="en-US" sz="1200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11</a:t>
            </a:r>
            <a:endParaRPr lang="en-US"/>
          </a:p>
        </p:txBody>
      </p:sp>
      <p:sp>
        <p:nvSpPr>
          <p:cNvPr id="3072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3F45661-3A06-7B44-B9C6-40B94798BE84}" type="slidenum">
              <a:rPr lang="en-US" sz="1200">
                <a:latin typeface="Garamond" charset="0"/>
              </a:rPr>
              <a:pPr eaLnBrk="1" hangingPunct="1"/>
              <a:t>24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61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Inefficient “</a:t>
            </a:r>
            <a:r>
              <a:rPr lang="en-US" altLang="ja-JP">
                <a:latin typeface="Garamond" charset="0"/>
              </a:rPr>
              <a:t>Blink</a:t>
            </a:r>
            <a:r>
              <a:rPr lang="en-US">
                <a:latin typeface="Garamond" charset="0"/>
              </a:rPr>
              <a:t>”</a:t>
            </a:r>
            <a:r>
              <a:rPr lang="en-US" altLang="ja-JP">
                <a:latin typeface="Garamond" charset="0"/>
              </a:rPr>
              <a:t> Subroutine</a:t>
            </a:r>
            <a:endParaRPr lang="en-US">
              <a:latin typeface="Garamond" charset="0"/>
            </a:endParaRPr>
          </a:p>
        </p:txBody>
      </p:sp>
      <p:sp>
        <p:nvSpPr>
          <p:cNvPr id="32770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2D56D0B-B8FA-D54C-860C-303C540512C2}" type="datetime1">
              <a:rPr lang="en-US" sz="1200" smtClean="0">
                <a:latin typeface="Garamond" charset="0"/>
              </a:rPr>
              <a:t>6/16/2016</a:t>
            </a:fld>
            <a:endParaRPr lang="en-US" sz="1200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11</a:t>
            </a:r>
            <a:endParaRPr lang="en-US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BE0BC70-C47A-574A-90EC-34A49AA43DF9}" type="slidenum">
              <a:rPr lang="en-US" sz="1200">
                <a:latin typeface="Garamond" charset="0"/>
              </a:rPr>
              <a:pPr eaLnBrk="1" hangingPunct="1"/>
              <a:t>25</a:t>
            </a:fld>
            <a:endParaRPr lang="en-US" sz="1200">
              <a:latin typeface="Garamond" charset="0"/>
            </a:endParaRPr>
          </a:p>
        </p:txBody>
      </p:sp>
      <p:sp>
        <p:nvSpPr>
          <p:cNvPr id="17414" name="Rectangle 4"/>
          <p:cNvSpPr>
            <a:spLocks noChangeArrowheads="1"/>
          </p:cNvSpPr>
          <p:nvPr/>
        </p:nvSpPr>
        <p:spPr bwMode="auto">
          <a:xfrm>
            <a:off x="533400" y="1295400"/>
            <a:ext cx="80010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1600">
                <a:cs typeface="Arial" charset="0"/>
              </a:rPr>
              <a:t>Blink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1600">
                <a:cs typeface="Arial" charset="0"/>
              </a:rPr>
              <a:t>	btfsc	PORTD, 0		</a:t>
            </a:r>
            <a:r>
              <a:rPr lang="en-US" sz="1600">
                <a:solidFill>
                  <a:srgbClr val="058795"/>
                </a:solidFill>
                <a:cs typeface="Arial" charset="0"/>
              </a:rPr>
              <a:t>; is it Green?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1600">
                <a:cs typeface="Arial" charset="0"/>
              </a:rPr>
              <a:t>	goto 	toggle1			</a:t>
            </a:r>
            <a:r>
              <a:rPr lang="en-US" sz="1600">
                <a:solidFill>
                  <a:srgbClr val="058795"/>
                </a:solidFill>
                <a:cs typeface="Arial" charset="0"/>
              </a:rPr>
              <a:t>; yes, goto toggle1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1600">
                <a:cs typeface="Arial" charset="0"/>
              </a:rPr>
              <a:t>	btfsc	PORTD, 1		</a:t>
            </a:r>
            <a:r>
              <a:rPr lang="en-US" sz="1600">
                <a:solidFill>
                  <a:srgbClr val="058795"/>
                </a:solidFill>
                <a:cs typeface="Arial" charset="0"/>
              </a:rPr>
              <a:t>; else is it Yellow?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1600">
                <a:cs typeface="Arial" charset="0"/>
              </a:rPr>
              <a:t>	goto 	toggle2			</a:t>
            </a:r>
            <a:r>
              <a:rPr lang="en-US" sz="1600">
                <a:solidFill>
                  <a:srgbClr val="058795"/>
                </a:solidFill>
                <a:cs typeface="Arial" charset="0"/>
              </a:rPr>
              <a:t>; yes, goto toggle2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1600">
                <a:cs typeface="Arial" charset="0"/>
              </a:rPr>
              <a:t>;toggle0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1600">
                <a:cs typeface="Arial" charset="0"/>
              </a:rPr>
              <a:t>	bcf 	PORTD, 2		</a:t>
            </a:r>
            <a:r>
              <a:rPr lang="en-US" sz="1600">
                <a:solidFill>
                  <a:srgbClr val="058795"/>
                </a:solidFill>
                <a:cs typeface="Arial" charset="0"/>
              </a:rPr>
              <a:t>; otherwise, must be red, change to</a:t>
            </a:r>
            <a:r>
              <a:rPr lang="en-US" sz="1600">
                <a:cs typeface="Arial" charset="0"/>
              </a:rPr>
              <a:t> </a:t>
            </a:r>
            <a:r>
              <a:rPr lang="en-US" sz="1600">
                <a:solidFill>
                  <a:srgbClr val="058795"/>
                </a:solidFill>
                <a:cs typeface="Arial" charset="0"/>
              </a:rPr>
              <a:t>green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1600">
                <a:cs typeface="Arial" charset="0"/>
              </a:rPr>
              <a:t>	bsf	PORTD, 0		</a:t>
            </a:r>
            <a:r>
              <a:rPr lang="en-US" sz="1600">
                <a:solidFill>
                  <a:srgbClr val="058795"/>
                </a:solidFill>
                <a:cs typeface="Arial" charset="0"/>
              </a:rPr>
              <a:t>; 100-&gt;001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1600">
                <a:cs typeface="Arial" charset="0"/>
              </a:rPr>
              <a:t>	return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1600">
                <a:cs typeface="Arial" charset="0"/>
              </a:rPr>
              <a:t>toggle1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1600">
                <a:cs typeface="Arial" charset="0"/>
              </a:rPr>
              <a:t>	bcf	PORTD, 0		</a:t>
            </a:r>
            <a:r>
              <a:rPr lang="en-US" sz="1600">
                <a:solidFill>
                  <a:srgbClr val="058795"/>
                </a:solidFill>
                <a:cs typeface="Arial" charset="0"/>
              </a:rPr>
              <a:t>; change from green to yellow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1600">
                <a:cs typeface="Arial" charset="0"/>
              </a:rPr>
              <a:t>	bsf	PORTD, 1		</a:t>
            </a:r>
            <a:r>
              <a:rPr lang="en-US" sz="1600">
                <a:solidFill>
                  <a:srgbClr val="058795"/>
                </a:solidFill>
                <a:cs typeface="Arial" charset="0"/>
              </a:rPr>
              <a:t>; 001-&gt;010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1600">
                <a:cs typeface="Arial" charset="0"/>
              </a:rPr>
              <a:t>	return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1600">
                <a:cs typeface="Arial" charset="0"/>
              </a:rPr>
              <a:t>toggle2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1600">
                <a:cs typeface="Arial" charset="0"/>
              </a:rPr>
              <a:t>	bcf	PORTD, 1		</a:t>
            </a:r>
            <a:r>
              <a:rPr lang="en-US" sz="1600">
                <a:solidFill>
                  <a:srgbClr val="058795"/>
                </a:solidFill>
                <a:cs typeface="Arial" charset="0"/>
              </a:rPr>
              <a:t>; change from yellow to red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1600">
                <a:cs typeface="Arial" charset="0"/>
              </a:rPr>
              <a:t>	bsf	PORTD, 2		</a:t>
            </a:r>
            <a:r>
              <a:rPr lang="en-US" sz="1600">
                <a:solidFill>
                  <a:srgbClr val="058795"/>
                </a:solidFill>
                <a:cs typeface="Arial" charset="0"/>
              </a:rPr>
              <a:t>; 010-&gt;100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1600">
                <a:cs typeface="Arial" charset="0"/>
              </a:rPr>
              <a:t>	return</a:t>
            </a:r>
            <a:endParaRPr lang="en-US" sz="150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04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Inefficient “Blink” Subroutine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/>
              <a:t>Under what conditions will this function jump to “toggle1”?</a:t>
            </a:r>
          </a:p>
          <a:p>
            <a:pPr lvl="1">
              <a:defRPr/>
            </a:pPr>
            <a:r>
              <a:rPr lang="en-US" dirty="0" smtClean="0"/>
              <a:t>Lowest bit of PORTD = 1 (001, 011, 111)</a:t>
            </a:r>
          </a:p>
          <a:p>
            <a:pPr>
              <a:defRPr/>
            </a:pPr>
            <a:r>
              <a:rPr lang="en-US" dirty="0" smtClean="0"/>
              <a:t>Under what conditions will this function jump to “toggle2”?</a:t>
            </a:r>
          </a:p>
          <a:p>
            <a:pPr lvl="1">
              <a:defRPr/>
            </a:pPr>
            <a:r>
              <a:rPr lang="en-US" dirty="0" smtClean="0"/>
              <a:t>Lowest bit of PORTD = 0; second bit = 1 (010, 110)</a:t>
            </a:r>
          </a:p>
          <a:p>
            <a:pPr>
              <a:defRPr/>
            </a:pPr>
            <a:r>
              <a:rPr lang="en-US" dirty="0" smtClean="0"/>
              <a:t>If function gets into error state, how does it take to recover to valid state (only 1 bit == 1)?</a:t>
            </a:r>
          </a:p>
          <a:p>
            <a:pPr lvl="1">
              <a:defRPr/>
            </a:pPr>
            <a:r>
              <a:rPr lang="en-US" dirty="0" smtClean="0"/>
              <a:t>Depends on error state—1 or 2 function calls</a:t>
            </a:r>
          </a:p>
          <a:p>
            <a:pPr>
              <a:defRPr/>
            </a:pPr>
            <a:r>
              <a:rPr lang="en-US" dirty="0" smtClean="0"/>
              <a:t>Is there another way to toggle bits when changing state?</a:t>
            </a:r>
          </a:p>
          <a:p>
            <a:pPr lvl="1">
              <a:defRPr/>
            </a:pPr>
            <a:r>
              <a:rPr lang="en-US" dirty="0" smtClean="0"/>
              <a:t>What logical operation lets you toggle bits?</a:t>
            </a:r>
          </a:p>
          <a:p>
            <a:pPr lvl="2">
              <a:defRPr/>
            </a:pPr>
            <a:r>
              <a:rPr lang="en-US" dirty="0" smtClean="0"/>
              <a:t>XOR (1s in positions to change; 0s elsewhere)</a:t>
            </a:r>
            <a:endParaRPr lang="en-US" dirty="0"/>
          </a:p>
        </p:txBody>
      </p:sp>
      <p:sp>
        <p:nvSpPr>
          <p:cNvPr id="3379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B5ECBD7-8A3C-4946-A215-9772203D2DE6}" type="datetime1">
              <a:rPr lang="en-US" sz="1200" smtClean="0">
                <a:latin typeface="Garamond" charset="0"/>
              </a:rPr>
              <a:t>6/16/2016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11</a:t>
            </a:r>
            <a:endParaRPr lang="en-US" altLang="en-US"/>
          </a:p>
        </p:txBody>
      </p:sp>
      <p:sp>
        <p:nvSpPr>
          <p:cNvPr id="337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28900A8-79F3-3A46-9B64-1494FB36D23E}" type="slidenum">
              <a:rPr lang="en-US" sz="1200">
                <a:latin typeface="Garamond" charset="0"/>
              </a:rPr>
              <a:pPr eaLnBrk="1" hangingPunct="1"/>
              <a:t>26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340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Another way to code “Blink”  ---- Table Use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7848600" cy="4419600"/>
          </a:xfrm>
        </p:spPr>
        <p:txBody>
          <a:bodyPr/>
          <a:lstStyle/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dirty="0" err="1">
                <a:latin typeface="Arial" charset="0"/>
              </a:rPr>
              <a:t>BlinkTable</a:t>
            </a:r>
            <a:endParaRPr lang="en-US" sz="1600" dirty="0">
              <a:latin typeface="Arial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dirty="0">
                <a:latin typeface="Arial" charset="0"/>
              </a:rPr>
              <a:t>	</a:t>
            </a:r>
            <a:r>
              <a:rPr lang="en-US" sz="1600" dirty="0" err="1">
                <a:latin typeface="Arial" charset="0"/>
              </a:rPr>
              <a:t>movf</a:t>
            </a:r>
            <a:r>
              <a:rPr lang="en-US" sz="1600" dirty="0">
                <a:latin typeface="Arial" charset="0"/>
              </a:rPr>
              <a:t>	  PORTD, W	</a:t>
            </a:r>
            <a:r>
              <a:rPr lang="en-US" sz="1600" dirty="0">
                <a:solidFill>
                  <a:srgbClr val="058795"/>
                </a:solidFill>
                <a:latin typeface="Arial" charset="0"/>
              </a:rPr>
              <a:t>; Copy present state of LEDs into W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dirty="0">
                <a:latin typeface="Arial" charset="0"/>
              </a:rPr>
              <a:t>	</a:t>
            </a:r>
            <a:r>
              <a:rPr lang="en-US" sz="1600" dirty="0" err="1">
                <a:latin typeface="Arial" charset="0"/>
              </a:rPr>
              <a:t>andlw</a:t>
            </a:r>
            <a:r>
              <a:rPr lang="en-US" sz="1600" dirty="0">
                <a:latin typeface="Arial" charset="0"/>
              </a:rPr>
              <a:t>	  B'00000111'	</a:t>
            </a:r>
            <a:r>
              <a:rPr lang="en-US" sz="1600" dirty="0">
                <a:solidFill>
                  <a:srgbClr val="058795"/>
                </a:solidFill>
                <a:latin typeface="Arial" charset="0"/>
              </a:rPr>
              <a:t>; and keep only LED bits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dirty="0">
                <a:latin typeface="Arial" charset="0"/>
              </a:rPr>
              <a:t>	</a:t>
            </a:r>
            <a:r>
              <a:rPr lang="en-US" sz="1600" dirty="0" err="1">
                <a:latin typeface="Arial" charset="0"/>
              </a:rPr>
              <a:t>addwf</a:t>
            </a:r>
            <a:r>
              <a:rPr lang="en-US" sz="1600">
                <a:latin typeface="Arial" charset="0"/>
              </a:rPr>
              <a:t>   PCL,F		</a:t>
            </a:r>
            <a:r>
              <a:rPr lang="en-US" sz="1600">
                <a:solidFill>
                  <a:srgbClr val="058795"/>
                </a:solidFill>
                <a:latin typeface="Arial" charset="0"/>
              </a:rPr>
              <a:t>; Change PC with </a:t>
            </a:r>
            <a:r>
              <a:rPr lang="en-US" sz="1600" smtClean="0">
                <a:solidFill>
                  <a:srgbClr val="058795"/>
                </a:solidFill>
                <a:latin typeface="Arial" charset="0"/>
              </a:rPr>
              <a:t>PCL </a:t>
            </a:r>
            <a:r>
              <a:rPr lang="en-US" sz="1600">
                <a:solidFill>
                  <a:srgbClr val="058795"/>
                </a:solidFill>
                <a:latin typeface="Arial" charset="0"/>
              </a:rPr>
              <a:t>and offset in W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dirty="0">
                <a:latin typeface="Arial" charset="0"/>
              </a:rPr>
              <a:t>	</a:t>
            </a:r>
            <a:r>
              <a:rPr lang="en-US" sz="1600" dirty="0" err="1">
                <a:latin typeface="Arial" charset="0"/>
              </a:rPr>
              <a:t>retlw</a:t>
            </a:r>
            <a:r>
              <a:rPr lang="en-US" sz="1600" dirty="0">
                <a:latin typeface="Arial" charset="0"/>
              </a:rPr>
              <a:t>	  B'00000001'	</a:t>
            </a:r>
            <a:r>
              <a:rPr lang="en-US" sz="1600" dirty="0">
                <a:solidFill>
                  <a:srgbClr val="058795"/>
                </a:solidFill>
                <a:latin typeface="Arial" charset="0"/>
              </a:rPr>
              <a:t>; (000 -&gt; 001) reinitialize to green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dirty="0">
                <a:latin typeface="Arial" charset="0"/>
              </a:rPr>
              <a:t>	</a:t>
            </a:r>
            <a:r>
              <a:rPr lang="en-US" sz="1600" dirty="0" err="1">
                <a:latin typeface="Arial" charset="0"/>
              </a:rPr>
              <a:t>retlw</a:t>
            </a:r>
            <a:r>
              <a:rPr lang="en-US" sz="1600" dirty="0">
                <a:latin typeface="Arial" charset="0"/>
              </a:rPr>
              <a:t>	  B'00000011'	</a:t>
            </a:r>
            <a:r>
              <a:rPr lang="en-US" sz="1600" dirty="0">
                <a:solidFill>
                  <a:srgbClr val="058795"/>
                </a:solidFill>
                <a:latin typeface="Arial" charset="0"/>
              </a:rPr>
              <a:t>; (001 -&gt; 010) green to yellow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dirty="0">
                <a:latin typeface="Arial" charset="0"/>
              </a:rPr>
              <a:t>	</a:t>
            </a:r>
            <a:r>
              <a:rPr lang="en-US" sz="1600" dirty="0" err="1">
                <a:latin typeface="Arial" charset="0"/>
              </a:rPr>
              <a:t>retlw</a:t>
            </a:r>
            <a:r>
              <a:rPr lang="en-US" sz="1600" dirty="0">
                <a:latin typeface="Arial" charset="0"/>
              </a:rPr>
              <a:t>	  B'00000110'	</a:t>
            </a:r>
            <a:r>
              <a:rPr lang="en-US" sz="1600" dirty="0">
                <a:solidFill>
                  <a:srgbClr val="058795"/>
                </a:solidFill>
                <a:latin typeface="Arial" charset="0"/>
              </a:rPr>
              <a:t>; (010 -&gt; 100) yellow to red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dirty="0">
                <a:latin typeface="Arial" charset="0"/>
              </a:rPr>
              <a:t>	</a:t>
            </a:r>
            <a:r>
              <a:rPr lang="en-US" sz="1600" dirty="0" err="1">
                <a:latin typeface="Arial" charset="0"/>
              </a:rPr>
              <a:t>retlw</a:t>
            </a:r>
            <a:r>
              <a:rPr lang="en-US" sz="1600" dirty="0">
                <a:latin typeface="Arial" charset="0"/>
              </a:rPr>
              <a:t>	  B'00000010'	</a:t>
            </a:r>
            <a:r>
              <a:rPr lang="en-US" sz="1600" dirty="0">
                <a:solidFill>
                  <a:srgbClr val="058795"/>
                </a:solidFill>
                <a:latin typeface="Arial" charset="0"/>
              </a:rPr>
              <a:t>; (011 -&gt; 001) reinitialize to green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dirty="0">
                <a:latin typeface="Arial" charset="0"/>
              </a:rPr>
              <a:t>	</a:t>
            </a:r>
            <a:r>
              <a:rPr lang="en-US" sz="1600" dirty="0" err="1">
                <a:latin typeface="Arial" charset="0"/>
              </a:rPr>
              <a:t>retlw</a:t>
            </a:r>
            <a:r>
              <a:rPr lang="en-US" sz="1600" dirty="0">
                <a:latin typeface="Arial" charset="0"/>
              </a:rPr>
              <a:t>	  B'00000101'	</a:t>
            </a:r>
            <a:r>
              <a:rPr lang="en-US" sz="1600" dirty="0">
                <a:solidFill>
                  <a:srgbClr val="058795"/>
                </a:solidFill>
                <a:latin typeface="Arial" charset="0"/>
              </a:rPr>
              <a:t>; (100 -&gt; 001) red to green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dirty="0">
                <a:latin typeface="Arial" charset="0"/>
              </a:rPr>
              <a:t>	</a:t>
            </a:r>
            <a:r>
              <a:rPr lang="en-US" sz="1600" dirty="0" err="1">
                <a:latin typeface="Arial" charset="0"/>
              </a:rPr>
              <a:t>retlw</a:t>
            </a:r>
            <a:r>
              <a:rPr lang="en-US" sz="1600" dirty="0">
                <a:latin typeface="Arial" charset="0"/>
              </a:rPr>
              <a:t>	  B'00000100'	</a:t>
            </a:r>
            <a:r>
              <a:rPr lang="en-US" sz="1600" dirty="0">
                <a:solidFill>
                  <a:srgbClr val="058795"/>
                </a:solidFill>
                <a:latin typeface="Arial" charset="0"/>
              </a:rPr>
              <a:t>; (101 -&gt; 001) reinitialize to green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dirty="0">
                <a:solidFill>
                  <a:srgbClr val="058795"/>
                </a:solidFill>
                <a:latin typeface="Arial" charset="0"/>
              </a:rPr>
              <a:t>	</a:t>
            </a:r>
            <a:r>
              <a:rPr lang="en-US" sz="1600" dirty="0" err="1">
                <a:latin typeface="Arial" charset="0"/>
              </a:rPr>
              <a:t>retlw</a:t>
            </a:r>
            <a:r>
              <a:rPr lang="en-US" sz="1600" dirty="0">
                <a:latin typeface="Arial" charset="0"/>
              </a:rPr>
              <a:t>	  B'00000111'</a:t>
            </a:r>
            <a:r>
              <a:rPr lang="en-US" sz="1600" dirty="0">
                <a:solidFill>
                  <a:srgbClr val="058795"/>
                </a:solidFill>
                <a:latin typeface="Arial" charset="0"/>
              </a:rPr>
              <a:t>	; (110 -&gt; 001) reinitialize to green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dirty="0">
                <a:latin typeface="Arial" charset="0"/>
              </a:rPr>
              <a:t>	</a:t>
            </a:r>
            <a:r>
              <a:rPr lang="en-US" sz="1600" dirty="0" err="1">
                <a:latin typeface="Arial" charset="0"/>
              </a:rPr>
              <a:t>retlw</a:t>
            </a:r>
            <a:r>
              <a:rPr lang="en-US" sz="1600" dirty="0">
                <a:latin typeface="Arial" charset="0"/>
              </a:rPr>
              <a:t>	  B'00000110'	</a:t>
            </a:r>
            <a:r>
              <a:rPr lang="en-US" sz="1600" dirty="0">
                <a:solidFill>
                  <a:srgbClr val="058795"/>
                </a:solidFill>
                <a:latin typeface="Arial" charset="0"/>
              </a:rPr>
              <a:t>; (111 -&gt; 001) reinitialize to green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600" dirty="0">
              <a:solidFill>
                <a:srgbClr val="058795"/>
              </a:solidFill>
              <a:latin typeface="Arial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i="1" dirty="0">
                <a:solidFill>
                  <a:srgbClr val="000099"/>
                </a:solidFill>
                <a:latin typeface="Arial" charset="0"/>
              </a:rPr>
              <a:t>In calling program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600" i="1" dirty="0">
              <a:solidFill>
                <a:srgbClr val="000099"/>
              </a:solidFill>
              <a:latin typeface="Arial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dirty="0">
                <a:latin typeface="Arial" charset="0"/>
              </a:rPr>
              <a:t>	call	  </a:t>
            </a:r>
            <a:r>
              <a:rPr lang="en-US" sz="1600" dirty="0" err="1">
                <a:latin typeface="Arial" charset="0"/>
              </a:rPr>
              <a:t>BlinkTable</a:t>
            </a:r>
            <a:r>
              <a:rPr lang="en-US" sz="1600" dirty="0">
                <a:latin typeface="Arial" charset="0"/>
              </a:rPr>
              <a:t>	</a:t>
            </a:r>
            <a:r>
              <a:rPr lang="en-US" sz="1600" dirty="0">
                <a:solidFill>
                  <a:srgbClr val="058795"/>
                </a:solidFill>
                <a:latin typeface="Arial" charset="0"/>
              </a:rPr>
              <a:t>; get bits to change into W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dirty="0">
                <a:solidFill>
                  <a:srgbClr val="058795"/>
                </a:solidFill>
                <a:latin typeface="Arial" charset="0"/>
              </a:rPr>
              <a:t>	</a:t>
            </a:r>
            <a:r>
              <a:rPr lang="en-US" sz="1600" dirty="0" err="1">
                <a:latin typeface="Arial" charset="0"/>
              </a:rPr>
              <a:t>xorwf</a:t>
            </a:r>
            <a:r>
              <a:rPr lang="en-US" sz="1600" dirty="0">
                <a:latin typeface="Arial" charset="0"/>
              </a:rPr>
              <a:t>	  PORTD, F</a:t>
            </a:r>
            <a:r>
              <a:rPr lang="en-US" sz="1600" dirty="0">
                <a:solidFill>
                  <a:srgbClr val="058795"/>
                </a:solidFill>
                <a:latin typeface="Arial" charset="0"/>
              </a:rPr>
              <a:t>	; toggle them  into PORTD</a:t>
            </a:r>
          </a:p>
        </p:txBody>
      </p:sp>
      <p:sp>
        <p:nvSpPr>
          <p:cNvPr id="34819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6E65D1D-2CEB-0944-8444-E4D026C700A1}" type="datetime1">
              <a:rPr lang="en-US" sz="1200" smtClean="0">
                <a:latin typeface="Garamond" charset="0"/>
              </a:rPr>
              <a:t>6/16/2016</a:t>
            </a:fld>
            <a:endParaRPr lang="en-US" sz="1200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11</a:t>
            </a:r>
            <a:endParaRPr lang="en-US"/>
          </a:p>
        </p:txBody>
      </p:sp>
      <p:sp>
        <p:nvSpPr>
          <p:cNvPr id="3482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BBF2D21-83C0-CE42-896E-0A9FBBCC34D8}" type="slidenum">
              <a:rPr lang="en-US" sz="1200">
                <a:latin typeface="Garamond" charset="0"/>
              </a:rPr>
              <a:pPr eaLnBrk="1" hangingPunct="1"/>
              <a:t>27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25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Table Use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 smtClean="0"/>
              <a:t>What do the first two instructions do?</a:t>
            </a:r>
          </a:p>
          <a:p>
            <a:pPr lvl="1">
              <a:defRPr/>
            </a:pPr>
            <a:r>
              <a:rPr lang="en-US" dirty="0" smtClean="0"/>
              <a:t>Isolate lowest 3 bits of PORTD</a:t>
            </a:r>
          </a:p>
          <a:p>
            <a:pPr lvl="1">
              <a:defRPr/>
            </a:pPr>
            <a:r>
              <a:rPr lang="en-US" dirty="0" smtClean="0"/>
              <a:t>Ensure value in W is between 0-7</a:t>
            </a:r>
          </a:p>
          <a:p>
            <a:pPr>
              <a:defRPr/>
            </a:pPr>
            <a:r>
              <a:rPr lang="en-US" dirty="0" smtClean="0"/>
              <a:t>What does the </a:t>
            </a:r>
            <a:r>
              <a:rPr lang="en-US" dirty="0" err="1" smtClean="0"/>
              <a:t>addwf</a:t>
            </a:r>
            <a:r>
              <a:rPr lang="en-US" dirty="0" smtClean="0"/>
              <a:t> instruction do?</a:t>
            </a:r>
          </a:p>
          <a:p>
            <a:pPr lvl="1">
              <a:defRPr/>
            </a:pPr>
            <a:r>
              <a:rPr lang="en-US" dirty="0" smtClean="0"/>
              <a:t>Adding to PCL </a:t>
            </a:r>
            <a:r>
              <a:rPr lang="en-US" dirty="0" smtClean="0">
                <a:sym typeface="Wingdings"/>
              </a:rPr>
              <a:t> effectively </a:t>
            </a:r>
            <a:r>
              <a:rPr lang="en-US" dirty="0" err="1" smtClean="0">
                <a:sym typeface="Wingdings"/>
              </a:rPr>
              <a:t>goto</a:t>
            </a:r>
            <a:r>
              <a:rPr lang="en-US" dirty="0" smtClean="0">
                <a:sym typeface="Wingdings"/>
              </a:rPr>
              <a:t> instruction</a:t>
            </a:r>
          </a:p>
          <a:p>
            <a:pPr lvl="1">
              <a:defRPr/>
            </a:pPr>
            <a:r>
              <a:rPr lang="en-US" dirty="0" smtClean="0">
                <a:sym typeface="Wingdings"/>
              </a:rPr>
              <a:t>Value in W = offset from </a:t>
            </a:r>
            <a:r>
              <a:rPr lang="en-US" dirty="0" err="1" smtClean="0">
                <a:sym typeface="Wingdings"/>
              </a:rPr>
              <a:t>addwf</a:t>
            </a:r>
            <a:r>
              <a:rPr lang="en-US" dirty="0" smtClean="0">
                <a:sym typeface="Wingdings"/>
              </a:rPr>
              <a:t> instruction</a:t>
            </a:r>
          </a:p>
          <a:p>
            <a:pPr lvl="2">
              <a:defRPr/>
            </a:pPr>
            <a:r>
              <a:rPr lang="en-US" dirty="0" smtClean="0">
                <a:sym typeface="Wingdings"/>
              </a:rPr>
              <a:t>If W = 0, add 0 to PCL  “jumps” to next instruction</a:t>
            </a:r>
          </a:p>
          <a:p>
            <a:pPr lvl="2">
              <a:defRPr/>
            </a:pPr>
            <a:r>
              <a:rPr lang="en-US" dirty="0" smtClean="0">
                <a:sym typeface="Wingdings"/>
              </a:rPr>
              <a:t>If W = 1, add 1 to PCL  “jumps” 1 extra instruction</a:t>
            </a:r>
          </a:p>
          <a:p>
            <a:pPr marL="671512" lvl="2" indent="0">
              <a:buFont typeface="Wingdings" charset="0"/>
              <a:buNone/>
              <a:defRPr/>
            </a:pPr>
            <a:r>
              <a:rPr lang="en-US" dirty="0" smtClean="0"/>
              <a:t>…</a:t>
            </a:r>
          </a:p>
          <a:p>
            <a:pPr lvl="2">
              <a:defRPr/>
            </a:pPr>
            <a:r>
              <a:rPr lang="en-US" dirty="0" smtClean="0"/>
              <a:t>If W = 7, add 7 to PCL </a:t>
            </a:r>
            <a:r>
              <a:rPr lang="en-US" dirty="0" smtClean="0">
                <a:sym typeface="Wingdings"/>
              </a:rPr>
              <a:t> “jumps” 7 extra instructions</a:t>
            </a:r>
          </a:p>
          <a:p>
            <a:pPr>
              <a:defRPr/>
            </a:pPr>
            <a:r>
              <a:rPr lang="en-US" dirty="0" smtClean="0"/>
              <a:t>Why do we need 8 </a:t>
            </a:r>
            <a:r>
              <a:rPr lang="en-US" dirty="0" err="1" smtClean="0"/>
              <a:t>retlw</a:t>
            </a:r>
            <a:r>
              <a:rPr lang="en-US" dirty="0" smtClean="0"/>
              <a:t> instructions?</a:t>
            </a:r>
          </a:p>
          <a:p>
            <a:pPr lvl="1">
              <a:defRPr/>
            </a:pPr>
            <a:r>
              <a:rPr lang="en-US" dirty="0" smtClean="0"/>
              <a:t>8 possible values for lowest bits of PORTD</a:t>
            </a:r>
          </a:p>
          <a:p>
            <a:pPr lvl="1">
              <a:defRPr/>
            </a:pPr>
            <a:r>
              <a:rPr lang="en-US" dirty="0" smtClean="0"/>
              <a:t>8 possible states—3 valid ones (001, 010, 100) and 5 error states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3686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66E7390-89A4-B943-B1C6-08B349336C82}" type="datetime1">
              <a:rPr lang="en-US" sz="1200" smtClean="0">
                <a:latin typeface="Garamond" charset="0"/>
              </a:rPr>
              <a:t>6/16/2016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11</a:t>
            </a:r>
            <a:endParaRPr lang="en-US" altLang="en-US"/>
          </a:p>
        </p:txBody>
      </p:sp>
      <p:sp>
        <p:nvSpPr>
          <p:cNvPr id="368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E0E1141-50E1-1043-A722-CC7E934F26EB}" type="slidenum">
              <a:rPr lang="en-US" sz="1200">
                <a:latin typeface="Garamond" charset="0"/>
              </a:rPr>
              <a:pPr eaLnBrk="1" hangingPunct="1"/>
              <a:t>28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480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Table Use Questions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/>
              <a:t>How is each return value used?</a:t>
            </a:r>
          </a:p>
          <a:p>
            <a:pPr lvl="1">
              <a:defRPr/>
            </a:pPr>
            <a:r>
              <a:rPr lang="en-US" dirty="0" smtClean="0"/>
              <a:t>Bit mask used in </a:t>
            </a:r>
            <a:r>
              <a:rPr lang="en-US" dirty="0" err="1" smtClean="0"/>
              <a:t>xorwf</a:t>
            </a:r>
            <a:r>
              <a:rPr lang="en-US" dirty="0" smtClean="0"/>
              <a:t> instruction</a:t>
            </a:r>
          </a:p>
          <a:p>
            <a:pPr lvl="1">
              <a:defRPr/>
            </a:pPr>
            <a:r>
              <a:rPr lang="en-US" dirty="0" smtClean="0"/>
              <a:t>Accomplishes appropriate state transition</a:t>
            </a:r>
          </a:p>
          <a:p>
            <a:pPr lvl="1">
              <a:defRPr/>
            </a:pPr>
            <a:r>
              <a:rPr lang="en-US" dirty="0" smtClean="0"/>
              <a:t>Valid states go through desired pattern</a:t>
            </a:r>
          </a:p>
          <a:p>
            <a:pPr lvl="2">
              <a:defRPr/>
            </a:pPr>
            <a:r>
              <a:rPr lang="en-US" dirty="0" smtClean="0"/>
              <a:t>001 XOR 011 = 010</a:t>
            </a:r>
          </a:p>
          <a:p>
            <a:pPr lvl="2">
              <a:defRPr/>
            </a:pPr>
            <a:r>
              <a:rPr lang="en-US" dirty="0" smtClean="0"/>
              <a:t>010 XOR 110 = 100</a:t>
            </a:r>
          </a:p>
          <a:p>
            <a:pPr lvl="2">
              <a:defRPr/>
            </a:pPr>
            <a:r>
              <a:rPr lang="en-US" dirty="0" smtClean="0"/>
              <a:t>100 XOR 101 = 001</a:t>
            </a:r>
          </a:p>
          <a:p>
            <a:pPr lvl="1">
              <a:defRPr/>
            </a:pPr>
            <a:r>
              <a:rPr lang="en-US" dirty="0" smtClean="0"/>
              <a:t>All error states transition back to 001</a:t>
            </a:r>
          </a:p>
          <a:p>
            <a:pPr>
              <a:defRPr/>
            </a:pPr>
            <a:r>
              <a:rPr lang="en-US" dirty="0" smtClean="0"/>
              <a:t>Why are upper 5 bits of return values = 0?</a:t>
            </a:r>
          </a:p>
          <a:p>
            <a:pPr lvl="1">
              <a:defRPr/>
            </a:pPr>
            <a:r>
              <a:rPr lang="en-US" dirty="0" smtClean="0"/>
              <a:t>May have other devices hooked up to port—don’t want to change state of those devices</a:t>
            </a:r>
          </a:p>
          <a:p>
            <a:pPr lvl="1">
              <a:defRPr/>
            </a:pPr>
            <a:r>
              <a:rPr lang="en-US" dirty="0" smtClean="0"/>
              <a:t>0 XOR 0 = 0; 1 XOR 0 = 1 </a:t>
            </a:r>
            <a:r>
              <a:rPr lang="en-US" dirty="0" smtClean="0">
                <a:sym typeface="Wingdings"/>
              </a:rPr>
              <a:t> XOR with 0 doesn’t change bit</a:t>
            </a:r>
            <a:endParaRPr lang="en-US" dirty="0"/>
          </a:p>
        </p:txBody>
      </p:sp>
      <p:sp>
        <p:nvSpPr>
          <p:cNvPr id="3789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12B04D3-54C3-0E44-B690-64F1D5541A24}" type="datetime1">
              <a:rPr lang="en-US" sz="1200" smtClean="0">
                <a:latin typeface="Garamond" charset="0"/>
              </a:rPr>
              <a:t>6/16/2016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11</a:t>
            </a:r>
            <a:endParaRPr lang="en-US" altLang="en-US"/>
          </a:p>
        </p:txBody>
      </p:sp>
      <p:sp>
        <p:nvSpPr>
          <p:cNvPr id="378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61BDB78-6EF3-314C-823B-6A6C9840C731}" type="slidenum">
              <a:rPr lang="en-US" sz="1200">
                <a:latin typeface="Garamond" charset="0"/>
              </a:rPr>
              <a:pPr eaLnBrk="1" hangingPunct="1"/>
              <a:t>29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47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11</a:t>
            </a:r>
            <a:endParaRPr lang="en-US"/>
          </a:p>
        </p:txBody>
      </p:sp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339F149-97FD-0643-AD12-E1E18A09D6B0}" type="slidenum">
              <a:rPr lang="en-US" sz="1200">
                <a:latin typeface="Garamond" charset="0"/>
              </a:rPr>
              <a:pPr eaLnBrk="1" hangingPunct="1"/>
              <a:t>3</a:t>
            </a:fld>
            <a:endParaRPr lang="en-US" sz="1200">
              <a:latin typeface="Garamond" charset="0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Garamond" charset="0"/>
              </a:rPr>
              <a:t>Miscellaneous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962400"/>
            <a:ext cx="8153400" cy="2362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Arial" charset="0"/>
              </a:rPr>
              <a:t>Notes: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clrwdt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 if watchdog timer is enabled, this instruction will reset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solidFill>
                  <a:srgbClr val="058795"/>
                </a:solidFill>
                <a:latin typeface="Arial" charset="0"/>
              </a:rPr>
              <a:t>			; it (before it resets the CPU)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sleep	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 Stop clock; reduce power; wait for watchdog timer or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solidFill>
                  <a:srgbClr val="058795"/>
                </a:solidFill>
                <a:latin typeface="Arial" charset="0"/>
              </a:rPr>
              <a:t>			; external signal to begin program execution again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nop	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 Do nothing; wait one clock cycle</a:t>
            </a:r>
          </a:p>
        </p:txBody>
      </p:sp>
      <p:sp>
        <p:nvSpPr>
          <p:cNvPr id="8198" name="Rectangle 4"/>
          <p:cNvSpPr>
            <a:spLocks noChangeArrowheads="1"/>
          </p:cNvSpPr>
          <p:nvPr/>
        </p:nvSpPr>
        <p:spPr bwMode="auto">
          <a:xfrm>
            <a:off x="381000" y="1066800"/>
            <a:ext cx="82296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900" dirty="0" err="1">
                <a:solidFill>
                  <a:srgbClr val="A50021"/>
                </a:solidFill>
                <a:cs typeface="Arial" charset="0"/>
              </a:rPr>
              <a:t>clrwdt</a:t>
            </a:r>
            <a:r>
              <a:rPr lang="en-US" sz="2900" dirty="0">
                <a:solidFill>
                  <a:srgbClr val="A50021"/>
                </a:solidFill>
                <a:cs typeface="Arial" charset="0"/>
              </a:rPr>
              <a:t>    	</a:t>
            </a:r>
            <a:r>
              <a:rPr lang="en-US" sz="2900" dirty="0">
                <a:cs typeface="Arial" charset="0"/>
              </a:rPr>
              <a:t>; clear watchdog timer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900" dirty="0">
                <a:solidFill>
                  <a:srgbClr val="A50021"/>
                </a:solidFill>
                <a:cs typeface="Arial" charset="0"/>
              </a:rPr>
              <a:t>sleep   	</a:t>
            </a:r>
            <a:r>
              <a:rPr lang="en-US" sz="2900" dirty="0">
                <a:cs typeface="Arial" charset="0"/>
              </a:rPr>
              <a:t>; go into standby mode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defRPr/>
            </a:pPr>
            <a:r>
              <a:rPr lang="en-US" sz="2900" dirty="0">
                <a:solidFill>
                  <a:srgbClr val="A50021"/>
                </a:solidFill>
                <a:cs typeface="Arial" charset="0"/>
              </a:rPr>
              <a:t>reset		</a:t>
            </a:r>
            <a:r>
              <a:rPr lang="en-US" sz="2900" dirty="0">
                <a:cs typeface="Arial" charset="0"/>
              </a:rPr>
              <a:t>; software reset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900" dirty="0" err="1">
                <a:solidFill>
                  <a:srgbClr val="A50021"/>
                </a:solidFill>
                <a:cs typeface="Arial" charset="0"/>
              </a:rPr>
              <a:t>nop</a:t>
            </a:r>
            <a:r>
              <a:rPr lang="en-US" sz="2900" dirty="0">
                <a:solidFill>
                  <a:srgbClr val="A50021"/>
                </a:solidFill>
                <a:cs typeface="Arial" charset="0"/>
              </a:rPr>
              <a:t>		</a:t>
            </a:r>
            <a:r>
              <a:rPr lang="en-US" sz="2900" dirty="0">
                <a:cs typeface="Arial" charset="0"/>
              </a:rPr>
              <a:t>; no operation</a:t>
            </a:r>
          </a:p>
        </p:txBody>
      </p:sp>
      <p:sp>
        <p:nvSpPr>
          <p:cNvPr id="8199" name="Rectangle 5"/>
          <p:cNvSpPr>
            <a:spLocks noChangeArrowheads="1"/>
          </p:cNvSpPr>
          <p:nvPr/>
        </p:nvSpPr>
        <p:spPr bwMode="auto">
          <a:xfrm>
            <a:off x="6172200" y="914400"/>
            <a:ext cx="27432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1300">
                <a:cs typeface="Arial" charset="0"/>
              </a:rPr>
              <a:t>STATUS bits:</a:t>
            </a:r>
          </a:p>
          <a:p>
            <a:pPr marL="342900" indent="-342900"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1600">
                <a:solidFill>
                  <a:srgbClr val="000099"/>
                </a:solidFill>
                <a:cs typeface="Arial" charset="0"/>
              </a:rPr>
              <a:t>clrwwdt, sleep:</a:t>
            </a:r>
            <a:r>
              <a:rPr lang="en-US">
                <a:solidFill>
                  <a:srgbClr val="A50021"/>
                </a:solidFill>
                <a:cs typeface="Arial" charset="0"/>
              </a:rPr>
              <a:t> </a:t>
            </a:r>
          </a:p>
          <a:p>
            <a:pPr marL="342900" indent="-342900"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>
                <a:solidFill>
                  <a:srgbClr val="A50021"/>
                </a:solidFill>
                <a:cs typeface="Arial" charset="0"/>
              </a:rPr>
              <a:t>	   NOT_TO, NOT_PD</a:t>
            </a:r>
          </a:p>
          <a:p>
            <a:pPr marL="342900" indent="-342900"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1600">
                <a:solidFill>
                  <a:srgbClr val="000099"/>
                </a:solidFill>
                <a:cs typeface="Arial" charset="0"/>
              </a:rPr>
              <a:t>nop:</a:t>
            </a:r>
            <a:r>
              <a:rPr lang="en-US">
                <a:solidFill>
                  <a:srgbClr val="A50021"/>
                </a:solidFill>
                <a:cs typeface="Arial" charset="0"/>
              </a:rPr>
              <a:t> none</a:t>
            </a:r>
            <a:endParaRPr lang="en-US" sz="2300">
              <a:solidFill>
                <a:srgbClr val="A50021"/>
              </a:solidFill>
              <a:cs typeface="Arial" charset="0"/>
            </a:endParaRPr>
          </a:p>
        </p:txBody>
      </p:sp>
      <p:sp>
        <p:nvSpPr>
          <p:cNvPr id="24583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4D4DD86-359F-414B-86D2-E556A7EE0B02}" type="datetime1">
              <a:rPr lang="en-US" sz="1200" smtClean="0">
                <a:latin typeface="Garamond" charset="0"/>
              </a:rPr>
              <a:t>6/16/2016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latin typeface="Arial" charset="0"/>
              </a:rPr>
              <a:t>Next time: </a:t>
            </a:r>
          </a:p>
          <a:p>
            <a:pPr lvl="1"/>
            <a:r>
              <a:rPr lang="en-US" dirty="0" err="1" smtClean="0">
                <a:latin typeface="Arial" charset="0"/>
              </a:rPr>
              <a:t>PICkit</a:t>
            </a:r>
            <a:r>
              <a:rPr lang="en-US" dirty="0" smtClean="0">
                <a:latin typeface="Arial" charset="0"/>
              </a:rPr>
              <a:t> basics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W</a:t>
            </a:r>
            <a:r>
              <a:rPr lang="en-US" dirty="0" smtClean="0">
                <a:latin typeface="Arial" charset="0"/>
              </a:rPr>
              <a:t>orking with delay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HW 5 to be posted; due Monday, 6/20</a:t>
            </a:r>
          </a:p>
          <a:p>
            <a:pPr lvl="1"/>
            <a:r>
              <a:rPr lang="en-US" dirty="0">
                <a:latin typeface="Arial" charset="0"/>
              </a:rPr>
              <a:t>HW 6 to be posted; due Thursday, 6/23</a:t>
            </a:r>
          </a:p>
          <a:p>
            <a:pPr lvl="2"/>
            <a:r>
              <a:rPr lang="en-US" dirty="0" err="1">
                <a:latin typeface="Arial" charset="0"/>
              </a:rPr>
              <a:t>PICkit</a:t>
            </a:r>
            <a:r>
              <a:rPr lang="en-US" dirty="0">
                <a:latin typeface="Arial" charset="0"/>
              </a:rPr>
              <a:t>-based programming exercise</a:t>
            </a:r>
          </a:p>
          <a:p>
            <a:pPr lvl="2"/>
            <a:r>
              <a:rPr lang="en-US" dirty="0">
                <a:latin typeface="Arial" charset="0"/>
              </a:rPr>
              <a:t>Encouraged to work in groups (maximum of 3 students)</a:t>
            </a:r>
          </a:p>
          <a:p>
            <a:pPr lvl="2"/>
            <a:r>
              <a:rPr lang="en-US" dirty="0">
                <a:latin typeface="Arial" charset="0"/>
              </a:rPr>
              <a:t>Submissions received by 11:59 PM on Wednesday, 6/22 will earn an extra 10</a:t>
            </a:r>
            <a:r>
              <a:rPr lang="en-US" dirty="0" smtClean="0">
                <a:latin typeface="Arial" charset="0"/>
              </a:rPr>
              <a:t>%</a:t>
            </a:r>
          </a:p>
          <a:p>
            <a:pPr lvl="2"/>
            <a:r>
              <a:rPr lang="en-US" dirty="0"/>
              <a:t>Must return </a:t>
            </a:r>
            <a:r>
              <a:rPr lang="en-US" dirty="0" err="1"/>
              <a:t>PICkit</a:t>
            </a:r>
            <a:r>
              <a:rPr lang="en-US"/>
              <a:t> by end of exam on Thursday, 6/</a:t>
            </a:r>
            <a:r>
              <a:rPr lang="en-US" smtClean="0"/>
              <a:t>23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Exam 3: Thursday, 6/23</a:t>
            </a:r>
          </a:p>
          <a:p>
            <a:pPr lvl="2"/>
            <a:r>
              <a:rPr lang="en-US" dirty="0">
                <a:latin typeface="Arial" charset="0"/>
              </a:rPr>
              <a:t>Will again be allowed one 8.5” x 11” note sheet, calculator</a:t>
            </a:r>
          </a:p>
          <a:p>
            <a:pPr lvl="2"/>
            <a:r>
              <a:rPr lang="en-US" dirty="0">
                <a:latin typeface="Arial" charset="0"/>
              </a:rPr>
              <a:t>Instruction list to be provided</a:t>
            </a:r>
          </a:p>
        </p:txBody>
      </p:sp>
      <p:sp>
        <p:nvSpPr>
          <p:cNvPr id="3584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213C022-63D6-DE41-8F28-3AB909BB7C6D}" type="datetime1">
              <a:rPr lang="en-US" sz="1200" smtClean="0">
                <a:latin typeface="Garamond" charset="0"/>
              </a:rPr>
              <a:t>6/16/2016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11</a:t>
            </a:r>
            <a:endParaRPr lang="en-US" altLang="en-US"/>
          </a:p>
        </p:txBody>
      </p:sp>
      <p:sp>
        <p:nvSpPr>
          <p:cNvPr id="358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AA71B84-772D-714D-939D-090A8D57FBCD}" type="slidenum">
              <a:rPr lang="en-US" sz="1200">
                <a:latin typeface="Garamond" charset="0"/>
              </a:rPr>
              <a:pPr eaLnBrk="1" hangingPunct="1"/>
              <a:t>30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Working with multiple registers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Can’</a:t>
            </a:r>
            <a:r>
              <a:rPr lang="en-US" altLang="ja-JP" dirty="0" smtClean="0">
                <a:latin typeface="Arial" charset="0"/>
              </a:rPr>
              <a:t>t </a:t>
            </a:r>
            <a:r>
              <a:rPr lang="en-US" altLang="ja-JP" dirty="0">
                <a:latin typeface="Arial" charset="0"/>
              </a:rPr>
              <a:t>do simple data transfer or operation on two registers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Usually must involve working register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Examples (assume X, Y file registers): 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" charset="0"/>
                <a:sym typeface="Wingdings" charset="0"/>
              </a:rPr>
              <a:t>X = Y</a:t>
            </a:r>
            <a:endParaRPr lang="en-US" dirty="0">
              <a:latin typeface="Arial" charset="0"/>
              <a:sym typeface="Wingdings" charset="0"/>
            </a:endParaRPr>
          </a:p>
          <a:p>
            <a:pPr marL="669925" lvl="2" indent="0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  <a:sym typeface="Wingdings" charset="0"/>
              </a:rPr>
              <a:t>	</a:t>
            </a:r>
            <a:r>
              <a:rPr lang="en-US" dirty="0" err="1">
                <a:latin typeface="Arial" charset="0"/>
                <a:sym typeface="Wingdings" charset="0"/>
              </a:rPr>
              <a:t>movf</a:t>
            </a:r>
            <a:r>
              <a:rPr lang="en-US" dirty="0">
                <a:latin typeface="Arial" charset="0"/>
                <a:sym typeface="Wingdings" charset="0"/>
              </a:rPr>
              <a:t>	</a:t>
            </a:r>
            <a:r>
              <a:rPr lang="en-US" dirty="0" smtClean="0">
                <a:latin typeface="Arial" charset="0"/>
                <a:sym typeface="Wingdings" charset="0"/>
              </a:rPr>
              <a:t>Y, </a:t>
            </a:r>
            <a:r>
              <a:rPr lang="en-US" dirty="0">
                <a:latin typeface="Arial" charset="0"/>
                <a:sym typeface="Wingdings" charset="0"/>
              </a:rPr>
              <a:t>W</a:t>
            </a:r>
          </a:p>
          <a:p>
            <a:pPr marL="669925" lvl="2" indent="0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  <a:sym typeface="Wingdings" charset="0"/>
              </a:rPr>
              <a:t>	</a:t>
            </a:r>
            <a:r>
              <a:rPr lang="en-US" dirty="0" err="1">
                <a:latin typeface="Arial" charset="0"/>
                <a:sym typeface="Wingdings" charset="0"/>
              </a:rPr>
              <a:t>movwf</a:t>
            </a:r>
            <a:r>
              <a:rPr lang="en-US" dirty="0">
                <a:latin typeface="Arial" charset="0"/>
                <a:sym typeface="Wingdings" charset="0"/>
              </a:rPr>
              <a:t> </a:t>
            </a:r>
            <a:r>
              <a:rPr lang="en-US" dirty="0" smtClean="0">
                <a:latin typeface="Arial" charset="0"/>
                <a:sym typeface="Wingdings" charset="0"/>
              </a:rPr>
              <a:t>X</a:t>
            </a:r>
            <a:endParaRPr lang="en-US" dirty="0">
              <a:latin typeface="Arial" charset="0"/>
              <a:sym typeface="Wingdings" charset="0"/>
            </a:endParaRP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" charset="0"/>
                <a:sym typeface="Wingdings" charset="0"/>
              </a:rPr>
              <a:t>X = X + Y</a:t>
            </a:r>
            <a:endParaRPr lang="en-US" dirty="0">
              <a:latin typeface="Arial" charset="0"/>
              <a:sym typeface="Wingdings" charset="0"/>
            </a:endParaRPr>
          </a:p>
          <a:p>
            <a:pPr marL="669925" lvl="2" indent="0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  <a:sym typeface="Wingdings" charset="0"/>
              </a:rPr>
              <a:t>	</a:t>
            </a:r>
            <a:r>
              <a:rPr lang="en-US" dirty="0" err="1">
                <a:latin typeface="Arial" charset="0"/>
                <a:sym typeface="Wingdings" charset="0"/>
              </a:rPr>
              <a:t>movf</a:t>
            </a:r>
            <a:r>
              <a:rPr lang="en-US" dirty="0">
                <a:latin typeface="Arial" charset="0"/>
                <a:sym typeface="Wingdings" charset="0"/>
              </a:rPr>
              <a:t>	</a:t>
            </a:r>
            <a:r>
              <a:rPr lang="en-US" dirty="0" smtClean="0">
                <a:latin typeface="Arial" charset="0"/>
                <a:sym typeface="Wingdings" charset="0"/>
              </a:rPr>
              <a:t>Y, </a:t>
            </a:r>
            <a:r>
              <a:rPr lang="en-US" dirty="0">
                <a:latin typeface="Arial" charset="0"/>
                <a:sym typeface="Wingdings" charset="0"/>
              </a:rPr>
              <a:t>W</a:t>
            </a:r>
          </a:p>
          <a:p>
            <a:pPr marL="669925" lvl="2" indent="0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  <a:sym typeface="Wingdings" charset="0"/>
              </a:rPr>
              <a:t>	</a:t>
            </a:r>
            <a:r>
              <a:rPr lang="en-US" dirty="0" err="1">
                <a:latin typeface="Arial" charset="0"/>
                <a:sym typeface="Wingdings" charset="0"/>
              </a:rPr>
              <a:t>addwf</a:t>
            </a:r>
            <a:r>
              <a:rPr lang="en-US" dirty="0">
                <a:latin typeface="Arial" charset="0"/>
                <a:sym typeface="Wingdings" charset="0"/>
              </a:rPr>
              <a:t> 	</a:t>
            </a:r>
            <a:r>
              <a:rPr lang="en-US" dirty="0" smtClean="0">
                <a:latin typeface="Arial" charset="0"/>
                <a:sym typeface="Wingdings" charset="0"/>
              </a:rPr>
              <a:t>X, </a:t>
            </a:r>
            <a:r>
              <a:rPr lang="en-US" dirty="0">
                <a:latin typeface="Arial" charset="0"/>
                <a:sym typeface="Wingdings" charset="0"/>
              </a:rPr>
              <a:t>F</a:t>
            </a:r>
            <a:endParaRPr lang="en-US" dirty="0">
              <a:latin typeface="Arial" charset="0"/>
            </a:endParaRPr>
          </a:p>
        </p:txBody>
      </p:sp>
      <p:sp>
        <p:nvSpPr>
          <p:cNvPr id="2662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44F8D95-06FF-0246-830F-682047146106}" type="datetime1">
              <a:rPr lang="en-US" sz="1200" smtClean="0">
                <a:latin typeface="Garamond" charset="0"/>
              </a:rPr>
              <a:t>6/16/2016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11</a:t>
            </a:r>
            <a:endParaRPr lang="en-US" altLang="en-US"/>
          </a:p>
        </p:txBody>
      </p:sp>
      <p:sp>
        <p:nvSpPr>
          <p:cNvPr id="266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81901EC-ABBC-A040-917E-9693CAB797C7}" type="slidenum">
              <a:rPr lang="en-US" sz="1200">
                <a:latin typeface="Garamond" charset="0"/>
              </a:rPr>
              <a:pPr eaLnBrk="1" hangingPunct="1"/>
              <a:t>4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Conditional jumps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Basic ones are combination of bit tests, skips</a:t>
            </a:r>
          </a:p>
          <a:p>
            <a:r>
              <a:rPr lang="en-US" dirty="0">
                <a:latin typeface="Arial" charset="0"/>
              </a:rPr>
              <a:t>Remember that condition you’re testing is opposite of jump condition</a:t>
            </a:r>
          </a:p>
          <a:p>
            <a:r>
              <a:rPr lang="en-US" dirty="0">
                <a:latin typeface="Arial" charset="0"/>
              </a:rPr>
              <a:t>Examples</a:t>
            </a:r>
            <a:r>
              <a:rPr lang="en-US" dirty="0" smtClean="0">
                <a:latin typeface="Arial" charset="0"/>
              </a:rPr>
              <a:t>:</a:t>
            </a:r>
            <a:endParaRPr lang="en-US" dirty="0">
              <a:latin typeface="Arial" charset="0"/>
              <a:sym typeface="Wingdings" charset="0"/>
            </a:endParaRPr>
          </a:p>
          <a:p>
            <a:pPr lvl="1"/>
            <a:r>
              <a:rPr lang="en-US" dirty="0" smtClean="0">
                <a:latin typeface="Arial" charset="0"/>
                <a:sym typeface="Wingdings" charset="0"/>
              </a:rPr>
              <a:t>Jump to label if carry == 0 (similar to x86 JNC)</a:t>
            </a:r>
            <a:endParaRPr lang="en-US" dirty="0">
              <a:latin typeface="Arial" charset="0"/>
              <a:sym typeface="Wingdings" charset="0"/>
            </a:endParaRPr>
          </a:p>
          <a:p>
            <a:pPr marL="669925" lvl="2" indent="0">
              <a:buFont typeface="Wingdings" charset="0"/>
              <a:buNone/>
            </a:pPr>
            <a:r>
              <a:rPr lang="en-US" dirty="0">
                <a:latin typeface="Arial" charset="0"/>
                <a:sym typeface="Wingdings" charset="0"/>
              </a:rPr>
              <a:t>	</a:t>
            </a:r>
            <a:r>
              <a:rPr lang="en-US" dirty="0" err="1">
                <a:latin typeface="Arial" charset="0"/>
                <a:sym typeface="Wingdings" charset="0"/>
              </a:rPr>
              <a:t>btfss</a:t>
            </a:r>
            <a:r>
              <a:rPr lang="en-US" dirty="0">
                <a:latin typeface="Arial" charset="0"/>
                <a:sym typeface="Wingdings" charset="0"/>
              </a:rPr>
              <a:t>	STATUS, C</a:t>
            </a:r>
          </a:p>
          <a:p>
            <a:pPr marL="669925" lvl="2" indent="0">
              <a:buFont typeface="Wingdings" charset="0"/>
              <a:buNone/>
            </a:pPr>
            <a:r>
              <a:rPr lang="en-US" dirty="0">
                <a:latin typeface="Arial" charset="0"/>
                <a:sym typeface="Wingdings" charset="0"/>
              </a:rPr>
              <a:t>	</a:t>
            </a:r>
            <a:r>
              <a:rPr lang="en-US" dirty="0" err="1">
                <a:latin typeface="Arial" charset="0"/>
                <a:sym typeface="Wingdings" charset="0"/>
              </a:rPr>
              <a:t>goto</a:t>
            </a:r>
            <a:r>
              <a:rPr lang="en-US" dirty="0">
                <a:latin typeface="Arial" charset="0"/>
                <a:sym typeface="Wingdings" charset="0"/>
              </a:rPr>
              <a:t>	label</a:t>
            </a:r>
          </a:p>
          <a:p>
            <a:pPr lvl="1"/>
            <a:r>
              <a:rPr lang="en-US" dirty="0" smtClean="0">
                <a:latin typeface="Arial" charset="0"/>
                <a:sym typeface="Wingdings" charset="0"/>
              </a:rPr>
              <a:t>Jump if result of comparison is equal (~x86 JE)</a:t>
            </a:r>
            <a:endParaRPr lang="en-US" dirty="0">
              <a:latin typeface="Arial" charset="0"/>
              <a:sym typeface="Wingdings" charset="0"/>
            </a:endParaRPr>
          </a:p>
          <a:p>
            <a:pPr marL="669925" lvl="2" indent="0">
              <a:buFont typeface="Wingdings" charset="0"/>
              <a:buNone/>
            </a:pPr>
            <a:r>
              <a:rPr lang="en-US" dirty="0">
                <a:latin typeface="Arial" charset="0"/>
                <a:sym typeface="Wingdings" charset="0"/>
              </a:rPr>
              <a:t>	</a:t>
            </a:r>
            <a:r>
              <a:rPr lang="en-US" dirty="0" err="1">
                <a:latin typeface="Arial" charset="0"/>
                <a:sym typeface="Wingdings" charset="0"/>
              </a:rPr>
              <a:t>btfsc</a:t>
            </a:r>
            <a:r>
              <a:rPr lang="en-US" dirty="0">
                <a:latin typeface="Arial" charset="0"/>
                <a:sym typeface="Wingdings" charset="0"/>
              </a:rPr>
              <a:t>	STATUS, Z</a:t>
            </a:r>
          </a:p>
          <a:p>
            <a:pPr marL="669925" lvl="2" indent="0">
              <a:buFont typeface="Wingdings" charset="0"/>
              <a:buNone/>
            </a:pPr>
            <a:r>
              <a:rPr lang="en-US" dirty="0">
                <a:latin typeface="Arial" charset="0"/>
                <a:sym typeface="Wingdings" charset="0"/>
              </a:rPr>
              <a:t>	</a:t>
            </a:r>
            <a:r>
              <a:rPr lang="en-US" dirty="0" err="1">
                <a:latin typeface="Arial" charset="0"/>
                <a:sym typeface="Wingdings" charset="0"/>
              </a:rPr>
              <a:t>goto</a:t>
            </a:r>
            <a:r>
              <a:rPr lang="en-US" dirty="0">
                <a:latin typeface="Arial" charset="0"/>
                <a:sym typeface="Wingdings" charset="0"/>
              </a:rPr>
              <a:t>	label</a:t>
            </a:r>
            <a:endParaRPr lang="en-US" dirty="0">
              <a:latin typeface="Arial" charset="0"/>
            </a:endParaRPr>
          </a:p>
        </p:txBody>
      </p:sp>
      <p:sp>
        <p:nvSpPr>
          <p:cNvPr id="2765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0197AC5-958A-A849-83E2-E6282AA535F5}" type="datetime1">
              <a:rPr lang="en-US" sz="1200" smtClean="0">
                <a:latin typeface="Garamond" charset="0"/>
              </a:rPr>
              <a:t>6/16/2016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11</a:t>
            </a:r>
            <a:endParaRPr lang="en-US" altLang="en-US"/>
          </a:p>
        </p:txBody>
      </p:sp>
      <p:sp>
        <p:nvSpPr>
          <p:cNvPr id="276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179A5F7-5B8C-6F4F-BB98-DC6A723D9476}" type="slidenum">
              <a:rPr lang="en-US" sz="1200">
                <a:latin typeface="Garamond" charset="0"/>
              </a:rPr>
              <a:pPr eaLnBrk="1" hangingPunct="1"/>
              <a:t>5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Conditional jumps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To evaluate other conditions, may want to use subtraction in place of compare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Comparing X &amp; Y turns into: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movf</a:t>
            </a:r>
            <a:r>
              <a:rPr lang="en-US" dirty="0" smtClean="0"/>
              <a:t> Y, W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subwf</a:t>
            </a:r>
            <a:r>
              <a:rPr lang="en-US" dirty="0" smtClean="0"/>
              <a:t> X, W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  <a:sym typeface="Wingdings" pitchFamily="2" charset="2"/>
              </a:rPr>
              <a:t>Possible results (unsigned comparison only):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X &gt; Y	 Z = 0, C = 1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ym typeface="Wingdings" pitchFamily="2" charset="2"/>
              </a:rPr>
              <a:t>X</a:t>
            </a:r>
            <a:r>
              <a:rPr lang="en-US" dirty="0" smtClean="0">
                <a:sym typeface="Wingdings" pitchFamily="2" charset="2"/>
              </a:rPr>
              <a:t> == Y	 Z = 1, C = 1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ym typeface="Wingdings" pitchFamily="2" charset="2"/>
              </a:rPr>
              <a:t>X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>
                <a:sym typeface="Wingdings" pitchFamily="2" charset="2"/>
              </a:rPr>
              <a:t>&lt;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>
                <a:sym typeface="Wingdings" pitchFamily="2" charset="2"/>
              </a:rPr>
              <a:t>Y</a:t>
            </a:r>
            <a:r>
              <a:rPr lang="en-US" dirty="0" smtClean="0">
                <a:sym typeface="Wingdings" pitchFamily="2" charset="2"/>
              </a:rPr>
              <a:t>	 Z = 0, C = 0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  <a:sym typeface="Wingdings" pitchFamily="2" charset="2"/>
              </a:rPr>
              <a:t>More complex conditions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ym typeface="Wingdings" pitchFamily="2" charset="2"/>
              </a:rPr>
              <a:t>X</a:t>
            </a:r>
            <a:r>
              <a:rPr lang="en-US" dirty="0" smtClean="0">
                <a:sym typeface="Wingdings" pitchFamily="2" charset="2"/>
              </a:rPr>
              <a:t> &lt;= </a:t>
            </a:r>
            <a:r>
              <a:rPr lang="en-US" dirty="0">
                <a:sym typeface="Wingdings" pitchFamily="2" charset="2"/>
              </a:rPr>
              <a:t>Y</a:t>
            </a:r>
            <a:r>
              <a:rPr lang="en-US" dirty="0" smtClean="0">
                <a:sym typeface="Wingdings" pitchFamily="2" charset="2"/>
              </a:rPr>
              <a:t>	 Z == C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ym typeface="Wingdings" pitchFamily="2" charset="2"/>
              </a:rPr>
              <a:t>X</a:t>
            </a:r>
            <a:r>
              <a:rPr lang="en-US" dirty="0" smtClean="0">
                <a:sym typeface="Wingdings" pitchFamily="2" charset="2"/>
              </a:rPr>
              <a:t> != </a:t>
            </a:r>
            <a:r>
              <a:rPr lang="en-US" dirty="0">
                <a:sym typeface="Wingdings" pitchFamily="2" charset="2"/>
              </a:rPr>
              <a:t>Y</a:t>
            </a:r>
            <a:r>
              <a:rPr lang="en-US" dirty="0" smtClean="0">
                <a:sym typeface="Wingdings" pitchFamily="2" charset="2"/>
              </a:rPr>
              <a:t>	 Z = 0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X &gt;= </a:t>
            </a:r>
            <a:r>
              <a:rPr lang="en-US" dirty="0">
                <a:sym typeface="Wingdings" pitchFamily="2" charset="2"/>
              </a:rPr>
              <a:t>Y</a:t>
            </a:r>
            <a:r>
              <a:rPr lang="en-US" dirty="0" smtClean="0">
                <a:sym typeface="Wingdings" pitchFamily="2" charset="2"/>
              </a:rPr>
              <a:t>	 C = 1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2867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6D63E81-4C33-F847-BD45-C9DA4865829D}" type="datetime1">
              <a:rPr lang="en-US" sz="1200" smtClean="0">
                <a:latin typeface="Garamond" charset="0"/>
              </a:rPr>
              <a:t>6/16/2016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11</a:t>
            </a:r>
            <a:endParaRPr lang="en-US" alt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8AC75E2-86F7-A044-ADA9-BDB805BCC544}" type="slidenum">
              <a:rPr lang="en-US" sz="1200">
                <a:latin typeface="Garamond" charset="0"/>
              </a:rPr>
              <a:pPr eaLnBrk="1" hangingPunct="1"/>
              <a:t>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Shift/rotate operations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May need to account for bit being shifted/rotated out</a:t>
            </a:r>
          </a:p>
          <a:p>
            <a:pPr lvl="1"/>
            <a:r>
              <a:rPr lang="en-US">
                <a:latin typeface="Arial" charset="0"/>
              </a:rPr>
              <a:t>Basic rotate doesn’t rotate through carry</a:t>
            </a:r>
          </a:p>
          <a:p>
            <a:pPr lvl="1"/>
            <a:r>
              <a:rPr lang="en-US">
                <a:latin typeface="Arial" charset="0"/>
              </a:rPr>
              <a:t>Can either pre-test or fix later</a:t>
            </a:r>
          </a:p>
          <a:p>
            <a:r>
              <a:rPr lang="en-US">
                <a:latin typeface="Arial" charset="0"/>
              </a:rPr>
              <a:t>Multi-bit shift/rotate: loop where # iterations matches shift amount</a:t>
            </a:r>
          </a:p>
        </p:txBody>
      </p:sp>
      <p:sp>
        <p:nvSpPr>
          <p:cNvPr id="2969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B0A9621-4858-8C45-B2B7-E217CBE8A28A}" type="datetime1">
              <a:rPr lang="en-US" sz="1200" smtClean="0">
                <a:latin typeface="Garamond" charset="0"/>
              </a:rPr>
              <a:t>6/16/2016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11</a:t>
            </a:r>
            <a:endParaRPr lang="en-US" altLang="en-US"/>
          </a:p>
        </p:txBody>
      </p:sp>
      <p:sp>
        <p:nvSpPr>
          <p:cNvPr id="297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E520E9B-4A09-0A47-945F-DCE79CD2D0CB}" type="slidenum">
              <a:rPr lang="en-US" sz="1200">
                <a:latin typeface="Garamond" charset="0"/>
              </a:rPr>
              <a:pPr eaLnBrk="1" hangingPunct="1"/>
              <a:t>7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Shift/rotate operations (cont.)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300" dirty="0">
                <a:latin typeface="Arial" charset="0"/>
              </a:rPr>
              <a:t>Examples</a:t>
            </a:r>
            <a:r>
              <a:rPr lang="en-US" sz="2300" dirty="0" smtClean="0">
                <a:latin typeface="Arial" charset="0"/>
              </a:rPr>
              <a:t>:</a:t>
            </a:r>
            <a:endParaRPr lang="en-US" sz="2300" dirty="0">
              <a:latin typeface="Arial" charset="0"/>
              <a:sym typeface="Wingdings" charset="0"/>
            </a:endParaRP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Rotate X to the right by 1 </a:t>
            </a:r>
            <a:r>
              <a:rPr lang="en-US" sz="2000" u="sng" dirty="0" smtClean="0">
                <a:latin typeface="Arial" charset="0"/>
              </a:rPr>
              <a:t>without</a:t>
            </a:r>
            <a:r>
              <a:rPr lang="en-US" sz="2000" dirty="0" smtClean="0">
                <a:latin typeface="Arial" charset="0"/>
              </a:rPr>
              <a:t> the carry</a:t>
            </a:r>
            <a:endParaRPr lang="en-US" sz="2000" dirty="0">
              <a:latin typeface="Arial" charset="0"/>
            </a:endParaRPr>
          </a:p>
          <a:p>
            <a:pPr marL="669925" lvl="2" indent="0">
              <a:lnSpc>
                <a:spcPct val="80000"/>
              </a:lnSpc>
              <a:buFont typeface="Wingdings" charset="0"/>
              <a:buNone/>
            </a:pPr>
            <a:r>
              <a:rPr lang="en-US" sz="1700" dirty="0">
                <a:latin typeface="Arial" charset="0"/>
              </a:rPr>
              <a:t>	</a:t>
            </a:r>
            <a:r>
              <a:rPr lang="en-US" sz="1700" dirty="0" err="1">
                <a:latin typeface="Arial" charset="0"/>
              </a:rPr>
              <a:t>bcf</a:t>
            </a:r>
            <a:r>
              <a:rPr lang="en-US" sz="1700" dirty="0">
                <a:latin typeface="Arial" charset="0"/>
              </a:rPr>
              <a:t>	STATUS, C	; Clear carry bit</a:t>
            </a:r>
          </a:p>
          <a:p>
            <a:pPr marL="669925" lvl="2" indent="0">
              <a:lnSpc>
                <a:spcPct val="80000"/>
              </a:lnSpc>
              <a:buFont typeface="Wingdings" charset="0"/>
              <a:buNone/>
            </a:pPr>
            <a:r>
              <a:rPr lang="en-US" sz="1700" dirty="0">
                <a:latin typeface="Arial" charset="0"/>
              </a:rPr>
              <a:t>	</a:t>
            </a:r>
            <a:r>
              <a:rPr lang="en-US" sz="1700" dirty="0" err="1">
                <a:latin typeface="Arial" charset="0"/>
              </a:rPr>
              <a:t>rrf</a:t>
            </a:r>
            <a:r>
              <a:rPr lang="en-US" sz="1700" dirty="0">
                <a:latin typeface="Arial" charset="0"/>
              </a:rPr>
              <a:t>	</a:t>
            </a:r>
            <a:r>
              <a:rPr lang="en-US" sz="1700" dirty="0" smtClean="0">
                <a:latin typeface="Arial" charset="0"/>
              </a:rPr>
              <a:t>X, </a:t>
            </a:r>
            <a:r>
              <a:rPr lang="en-US" sz="1700" dirty="0">
                <a:latin typeface="Arial" charset="0"/>
              </a:rPr>
              <a:t>F		; Rotate X</a:t>
            </a:r>
            <a:r>
              <a:rPr lang="en-US" sz="1700" dirty="0" smtClean="0">
                <a:latin typeface="Arial" charset="0"/>
              </a:rPr>
              <a:t> </a:t>
            </a:r>
            <a:r>
              <a:rPr lang="en-US" sz="1700" dirty="0">
                <a:latin typeface="Arial" charset="0"/>
              </a:rPr>
              <a:t>one bit to right</a:t>
            </a:r>
          </a:p>
          <a:p>
            <a:pPr marL="669925" lvl="2" indent="0">
              <a:lnSpc>
                <a:spcPct val="80000"/>
              </a:lnSpc>
              <a:buFont typeface="Wingdings" charset="0"/>
              <a:buNone/>
            </a:pPr>
            <a:r>
              <a:rPr lang="en-US" sz="1700" dirty="0">
                <a:latin typeface="Arial" charset="0"/>
              </a:rPr>
              <a:t>	</a:t>
            </a:r>
            <a:r>
              <a:rPr lang="en-US" sz="1700" dirty="0" err="1">
                <a:latin typeface="Arial" charset="0"/>
              </a:rPr>
              <a:t>btfsc</a:t>
            </a:r>
            <a:r>
              <a:rPr lang="en-US" sz="1700" dirty="0">
                <a:latin typeface="Arial" charset="0"/>
              </a:rPr>
              <a:t>	STATUS, C	; Skip next instruction if C clear</a:t>
            </a:r>
          </a:p>
          <a:p>
            <a:pPr marL="669925" lvl="2" indent="0">
              <a:lnSpc>
                <a:spcPct val="80000"/>
              </a:lnSpc>
              <a:buFont typeface="Wingdings" charset="0"/>
              <a:buNone/>
            </a:pPr>
            <a:r>
              <a:rPr lang="en-US" sz="1700" dirty="0">
                <a:latin typeface="Arial" charset="0"/>
              </a:rPr>
              <a:t>				; C = bit shifted out of MSB</a:t>
            </a:r>
          </a:p>
          <a:p>
            <a:pPr marL="669925" lvl="2" indent="0">
              <a:lnSpc>
                <a:spcPct val="80000"/>
              </a:lnSpc>
              <a:buFont typeface="Wingdings" charset="0"/>
              <a:buNone/>
            </a:pPr>
            <a:r>
              <a:rPr lang="en-US" sz="1700" dirty="0">
                <a:latin typeface="Arial" charset="0"/>
              </a:rPr>
              <a:t>	</a:t>
            </a:r>
            <a:r>
              <a:rPr lang="en-US" sz="1700" dirty="0" err="1">
                <a:latin typeface="Arial" charset="0"/>
              </a:rPr>
              <a:t>bsf</a:t>
            </a:r>
            <a:r>
              <a:rPr lang="en-US" sz="1700" dirty="0">
                <a:latin typeface="Arial" charset="0"/>
              </a:rPr>
              <a:t>	</a:t>
            </a:r>
            <a:r>
              <a:rPr lang="en-US" sz="1700" dirty="0" smtClean="0">
                <a:latin typeface="Arial" charset="0"/>
              </a:rPr>
              <a:t>X, </a:t>
            </a:r>
            <a:r>
              <a:rPr lang="en-US" sz="1700" dirty="0">
                <a:latin typeface="Arial" charset="0"/>
              </a:rPr>
              <a:t>7		; Handle case where C = 1</a:t>
            </a:r>
          </a:p>
          <a:p>
            <a:pPr marL="669925" lvl="2" indent="0">
              <a:lnSpc>
                <a:spcPct val="80000"/>
              </a:lnSpc>
              <a:buFont typeface="Wingdings" charset="0"/>
              <a:buNone/>
            </a:pPr>
            <a:r>
              <a:rPr lang="en-US" sz="1700" dirty="0">
                <a:latin typeface="Arial" charset="0"/>
              </a:rPr>
              <a:t>				; MSB of X</a:t>
            </a:r>
            <a:r>
              <a:rPr lang="en-US" sz="1700" dirty="0" smtClean="0">
                <a:latin typeface="Arial" charset="0"/>
              </a:rPr>
              <a:t> </a:t>
            </a:r>
            <a:r>
              <a:rPr lang="en-US" sz="1700" dirty="0">
                <a:latin typeface="Arial" charset="0"/>
              </a:rPr>
              <a:t>should be </a:t>
            </a:r>
            <a:r>
              <a:rPr lang="en-US" sz="1700" dirty="0" smtClean="0">
                <a:latin typeface="Arial" charset="0"/>
              </a:rPr>
              <a:t>1</a:t>
            </a:r>
          </a:p>
          <a:p>
            <a:pPr marL="669925" lvl="2" indent="0">
              <a:lnSpc>
                <a:spcPct val="80000"/>
              </a:lnSpc>
              <a:buFont typeface="Wingdings" charset="0"/>
              <a:buNone/>
            </a:pPr>
            <a:endParaRPr lang="en-US" sz="1700" dirty="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Rotate X through the carry to the left by 3</a:t>
            </a:r>
            <a:endParaRPr lang="en-US" sz="2000" dirty="0">
              <a:latin typeface="Arial" charset="0"/>
            </a:endParaRPr>
          </a:p>
          <a:p>
            <a:pPr marL="669925" lvl="2" indent="0">
              <a:lnSpc>
                <a:spcPct val="80000"/>
              </a:lnSpc>
              <a:buFont typeface="Wingdings" charset="0"/>
              <a:buNone/>
            </a:pPr>
            <a:r>
              <a:rPr lang="en-US" sz="1700" dirty="0">
                <a:latin typeface="Arial" charset="0"/>
              </a:rPr>
              <a:t> 		</a:t>
            </a:r>
            <a:r>
              <a:rPr lang="en-US" sz="1700" dirty="0" err="1">
                <a:latin typeface="Arial" charset="0"/>
              </a:rPr>
              <a:t>movlw</a:t>
            </a:r>
            <a:r>
              <a:rPr lang="en-US" sz="1700" dirty="0">
                <a:latin typeface="Arial" charset="0"/>
              </a:rPr>
              <a:t>	3	; Initialize working register to 3 (# iterations)</a:t>
            </a:r>
          </a:p>
          <a:p>
            <a:pPr marL="669925" lvl="2" indent="0">
              <a:lnSpc>
                <a:spcPct val="80000"/>
              </a:lnSpc>
              <a:buFont typeface="Wingdings" charset="0"/>
              <a:buNone/>
            </a:pPr>
            <a:r>
              <a:rPr lang="en-US" sz="1700" dirty="0">
                <a:latin typeface="Arial" charset="0"/>
              </a:rPr>
              <a:t>		</a:t>
            </a:r>
            <a:r>
              <a:rPr lang="en-US" sz="1700" dirty="0" err="1">
                <a:latin typeface="Arial" charset="0"/>
              </a:rPr>
              <a:t>movwf</a:t>
            </a:r>
            <a:r>
              <a:rPr lang="en-US" sz="1700" dirty="0">
                <a:latin typeface="Arial" charset="0"/>
              </a:rPr>
              <a:t>	COUNT	; Initialize count register</a:t>
            </a:r>
          </a:p>
          <a:p>
            <a:pPr marL="669925" lvl="2" indent="0">
              <a:lnSpc>
                <a:spcPct val="80000"/>
              </a:lnSpc>
              <a:buFont typeface="Wingdings" charset="0"/>
              <a:buNone/>
            </a:pPr>
            <a:r>
              <a:rPr lang="en-US" sz="1700" dirty="0">
                <a:latin typeface="Arial" charset="0"/>
              </a:rPr>
              <a:t>				; Assumes you</a:t>
            </a:r>
            <a:r>
              <a:rPr lang="ja-JP" altLang="en-US" sz="1700" dirty="0">
                <a:latin typeface="Arial" charset="0"/>
              </a:rPr>
              <a:t>’</a:t>
            </a:r>
            <a:r>
              <a:rPr lang="en-US" altLang="ja-JP" sz="1700" dirty="0" err="1">
                <a:latin typeface="Arial" charset="0"/>
              </a:rPr>
              <a:t>ve</a:t>
            </a:r>
            <a:r>
              <a:rPr lang="en-US" altLang="ja-JP" sz="1700" dirty="0">
                <a:latin typeface="Arial" charset="0"/>
              </a:rPr>
              <a:t> declared variable COUNT</a:t>
            </a:r>
          </a:p>
          <a:p>
            <a:pPr marL="669925" lvl="2" indent="0">
              <a:lnSpc>
                <a:spcPct val="80000"/>
              </a:lnSpc>
              <a:buFont typeface="Wingdings" charset="0"/>
              <a:buNone/>
            </a:pPr>
            <a:r>
              <a:rPr lang="en-US" sz="1700" dirty="0">
                <a:latin typeface="Arial" charset="0"/>
              </a:rPr>
              <a:t>Loop:	</a:t>
            </a:r>
            <a:r>
              <a:rPr lang="en-US" sz="1700" dirty="0" err="1">
                <a:latin typeface="Arial" charset="0"/>
              </a:rPr>
              <a:t>rlf</a:t>
            </a:r>
            <a:r>
              <a:rPr lang="en-US" sz="1700" dirty="0">
                <a:latin typeface="Arial" charset="0"/>
              </a:rPr>
              <a:t>	</a:t>
            </a:r>
            <a:r>
              <a:rPr lang="en-US" sz="1700" dirty="0" smtClean="0">
                <a:latin typeface="Arial" charset="0"/>
              </a:rPr>
              <a:t>X, </a:t>
            </a:r>
            <a:r>
              <a:rPr lang="en-US" sz="1700" dirty="0">
                <a:latin typeface="Arial" charset="0"/>
              </a:rPr>
              <a:t>F	; Rotate </a:t>
            </a:r>
            <a:r>
              <a:rPr lang="en-US" sz="1700" dirty="0" err="1" smtClean="0">
                <a:latin typeface="Arial" charset="0"/>
              </a:rPr>
              <a:t>Xone</a:t>
            </a:r>
            <a:r>
              <a:rPr lang="en-US" sz="1700" dirty="0" smtClean="0">
                <a:latin typeface="Arial" charset="0"/>
              </a:rPr>
              <a:t> </a:t>
            </a:r>
            <a:r>
              <a:rPr lang="en-US" sz="1700" dirty="0">
                <a:latin typeface="Arial" charset="0"/>
              </a:rPr>
              <a:t>bit to left</a:t>
            </a:r>
          </a:p>
          <a:p>
            <a:pPr marL="669925" lvl="2" indent="0">
              <a:lnSpc>
                <a:spcPct val="80000"/>
              </a:lnSpc>
              <a:buFont typeface="Wingdings" charset="0"/>
              <a:buNone/>
            </a:pPr>
            <a:r>
              <a:rPr lang="en-US" sz="1700" dirty="0">
                <a:latin typeface="Arial" charset="0"/>
              </a:rPr>
              <a:t>		</a:t>
            </a:r>
            <a:r>
              <a:rPr lang="en-US" sz="1700" dirty="0" err="1">
                <a:latin typeface="Arial" charset="0"/>
              </a:rPr>
              <a:t>decfsz</a:t>
            </a:r>
            <a:r>
              <a:rPr lang="en-US" sz="1700" dirty="0">
                <a:latin typeface="Arial" charset="0"/>
              </a:rPr>
              <a:t>	COUNT, F	; Decrement counter &amp; test for 0</a:t>
            </a:r>
          </a:p>
          <a:p>
            <a:pPr marL="669925" lvl="2" indent="0">
              <a:lnSpc>
                <a:spcPct val="80000"/>
              </a:lnSpc>
              <a:buFont typeface="Wingdings" charset="0"/>
              <a:buNone/>
            </a:pPr>
            <a:r>
              <a:rPr lang="en-US" sz="1700" dirty="0">
                <a:latin typeface="Arial" charset="0"/>
              </a:rPr>
              <a:t>				; Skip </a:t>
            </a:r>
            <a:r>
              <a:rPr lang="en-US" sz="1700" dirty="0" err="1">
                <a:latin typeface="Arial" charset="0"/>
              </a:rPr>
              <a:t>goto</a:t>
            </a:r>
            <a:r>
              <a:rPr lang="en-US" sz="1700" dirty="0">
                <a:latin typeface="Arial" charset="0"/>
              </a:rPr>
              <a:t> if result is zero</a:t>
            </a:r>
          </a:p>
          <a:p>
            <a:pPr marL="669925" lvl="2" indent="0">
              <a:lnSpc>
                <a:spcPct val="80000"/>
              </a:lnSpc>
              <a:buFont typeface="Wingdings" charset="0"/>
              <a:buNone/>
            </a:pPr>
            <a:r>
              <a:rPr lang="en-US" sz="1700" dirty="0">
                <a:latin typeface="Arial" charset="0"/>
              </a:rPr>
              <a:t> 		</a:t>
            </a:r>
            <a:r>
              <a:rPr lang="en-US" sz="1700" dirty="0" err="1">
                <a:latin typeface="Arial" charset="0"/>
              </a:rPr>
              <a:t>goto</a:t>
            </a:r>
            <a:r>
              <a:rPr lang="en-US" sz="1700" dirty="0">
                <a:latin typeface="Arial" charset="0"/>
              </a:rPr>
              <a:t>	Loop	; Return to start to loop</a:t>
            </a:r>
          </a:p>
          <a:p>
            <a:pPr lvl="1">
              <a:lnSpc>
                <a:spcPct val="80000"/>
              </a:lnSpc>
            </a:pPr>
            <a:endParaRPr lang="en-US" sz="2000" dirty="0">
              <a:latin typeface="Arial" charset="0"/>
            </a:endParaRPr>
          </a:p>
          <a:p>
            <a:pPr marL="669925" lvl="2" indent="0">
              <a:lnSpc>
                <a:spcPct val="80000"/>
              </a:lnSpc>
            </a:pPr>
            <a:endParaRPr lang="en-US" sz="1700" dirty="0">
              <a:latin typeface="Arial" charset="0"/>
            </a:endParaRPr>
          </a:p>
        </p:txBody>
      </p:sp>
      <p:sp>
        <p:nvSpPr>
          <p:cNvPr id="3072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C5BE0EC-9C1A-D944-8E35-26C0F78232BE}" type="datetime1">
              <a:rPr lang="en-US" sz="1200" smtClean="0">
                <a:latin typeface="Garamond" charset="0"/>
              </a:rPr>
              <a:t>6/16/2016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11</a:t>
            </a:r>
            <a:endParaRPr lang="en-US" altLang="en-US"/>
          </a:p>
        </p:txBody>
      </p:sp>
      <p:sp>
        <p:nvSpPr>
          <p:cNvPr id="307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7612C5E-A0AD-0740-900F-94E2EDA81A84}" type="slidenum">
              <a:rPr lang="en-US" sz="1200">
                <a:latin typeface="Garamond" charset="0"/>
              </a:rPr>
              <a:pPr eaLnBrk="1" hangingPunct="1"/>
              <a:t>8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Examples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latin typeface="Arial" charset="0"/>
              </a:rPr>
              <a:t>Translate these x86 operations to PIC code</a:t>
            </a:r>
          </a:p>
          <a:p>
            <a:r>
              <a:rPr lang="en-US" dirty="0">
                <a:latin typeface="Arial" charset="0"/>
              </a:rPr>
              <a:t>Assume that there are registers defined for each x86 register (e.g. AL, AH, BL, BH, etc.</a:t>
            </a:r>
            <a:r>
              <a:rPr lang="en-US" dirty="0" smtClean="0">
                <a:latin typeface="Arial" charset="0"/>
              </a:rPr>
              <a:t>)</a:t>
            </a:r>
          </a:p>
          <a:p>
            <a:pPr lvl="1"/>
            <a:r>
              <a:rPr lang="en-US" dirty="0" smtClean="0">
                <a:latin typeface="Arial" charset="0"/>
              </a:rPr>
              <a:t>Note: there is no actual translation from x86 to PIC</a:t>
            </a:r>
            <a:endParaRPr lang="en-US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OR</a:t>
            </a:r>
            <a:r>
              <a:rPr lang="en-US">
                <a:latin typeface="Arial" charset="0"/>
              </a:rPr>
              <a:t>	</a:t>
            </a:r>
            <a:r>
              <a:rPr lang="en-US" smtClean="0">
                <a:latin typeface="Arial" charset="0"/>
              </a:rPr>
              <a:t>	AL</a:t>
            </a:r>
            <a:r>
              <a:rPr lang="en-US" dirty="0">
                <a:latin typeface="Arial" charset="0"/>
              </a:rPr>
              <a:t>, BL</a:t>
            </a:r>
          </a:p>
          <a:p>
            <a:r>
              <a:rPr lang="en-US" dirty="0">
                <a:latin typeface="Arial" charset="0"/>
              </a:rPr>
              <a:t>SUB	BL, AL</a:t>
            </a:r>
          </a:p>
          <a:p>
            <a:r>
              <a:rPr lang="en-US" dirty="0">
                <a:latin typeface="Arial" charset="0"/>
              </a:rPr>
              <a:t>JNZ	label</a:t>
            </a:r>
          </a:p>
          <a:p>
            <a:r>
              <a:rPr lang="en-US" dirty="0">
                <a:latin typeface="Arial" charset="0"/>
              </a:rPr>
              <a:t>JB		label  </a:t>
            </a:r>
            <a:r>
              <a:rPr lang="en-US" i="1" dirty="0">
                <a:latin typeface="Arial" charset="0"/>
              </a:rPr>
              <a:t>(B = below = unsigned &lt;)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ROL	AL, 5</a:t>
            </a:r>
          </a:p>
          <a:p>
            <a:endParaRPr lang="en-US" dirty="0">
              <a:latin typeface="Arial" charset="0"/>
            </a:endParaRPr>
          </a:p>
        </p:txBody>
      </p:sp>
      <p:sp>
        <p:nvSpPr>
          <p:cNvPr id="3174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A00BF1A-EE10-1049-84E3-17B25AB96E1F}" type="datetime1">
              <a:rPr lang="en-US" sz="1200" smtClean="0">
                <a:latin typeface="Garamond" charset="0"/>
              </a:rPr>
              <a:t>6/16/2016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11</a:t>
            </a:r>
            <a:endParaRPr lang="en-US" altLang="en-US"/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9717AFA-C462-7B4D-B94C-CCEB70DD2A09}" type="slidenum">
              <a:rPr lang="en-US" sz="1200">
                <a:latin typeface="Garamond" charset="0"/>
              </a:rPr>
              <a:pPr eaLnBrk="1" hangingPunct="1"/>
              <a:t>9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9926</TotalTime>
  <Words>1545</Words>
  <Application>Microsoft Office PowerPoint</Application>
  <PresentationFormat>On-screen Show (4:3)</PresentationFormat>
  <Paragraphs>456</Paragraphs>
  <Slides>30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Edge</vt:lpstr>
      <vt:lpstr>Visio</vt:lpstr>
      <vt:lpstr>EECE.3170 Microprocessor Systems Design I</vt:lpstr>
      <vt:lpstr>Lecture outline</vt:lpstr>
      <vt:lpstr>Miscellaneous</vt:lpstr>
      <vt:lpstr>Working with multiple registers</vt:lpstr>
      <vt:lpstr>Conditional jumps</vt:lpstr>
      <vt:lpstr>Conditional jumps (cont.)</vt:lpstr>
      <vt:lpstr>Shift/rotate operations</vt:lpstr>
      <vt:lpstr>Shift/rotate operations (cont.)</vt:lpstr>
      <vt:lpstr>Examples</vt:lpstr>
      <vt:lpstr>Example solution</vt:lpstr>
      <vt:lpstr>Example solution (continued)</vt:lpstr>
      <vt:lpstr>Example solution (continued)</vt:lpstr>
      <vt:lpstr>Multi-byte data</vt:lpstr>
      <vt:lpstr>Working with 16-bit data</vt:lpstr>
      <vt:lpstr>Examples</vt:lpstr>
      <vt:lpstr>Example solutions</vt:lpstr>
      <vt:lpstr>Example solutions</vt:lpstr>
      <vt:lpstr>Example solutions</vt:lpstr>
      <vt:lpstr>A Delay Subroutine</vt:lpstr>
      <vt:lpstr>Delay subroutine questions</vt:lpstr>
      <vt:lpstr>Delay subroutine questions (cont.)</vt:lpstr>
      <vt:lpstr>Blinking LED example</vt:lpstr>
      <vt:lpstr>Top Level Flowchart</vt:lpstr>
      <vt:lpstr>Strategy to “Blink”</vt:lpstr>
      <vt:lpstr>Inefficient “Blink” Subroutine</vt:lpstr>
      <vt:lpstr>Inefficient “Blink” Subroutine Questions</vt:lpstr>
      <vt:lpstr>Another way to code “Blink”  ---- Table Use</vt:lpstr>
      <vt:lpstr>Table Use Questions</vt:lpstr>
      <vt:lpstr>Table Use Questions (continued)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Microprocessors I</dc:title>
  <dc:creator>geigerm</dc:creator>
  <cp:lastModifiedBy>Michael J. Geiger</cp:lastModifiedBy>
  <cp:revision>1812</cp:revision>
  <dcterms:created xsi:type="dcterms:W3CDTF">2006-04-03T05:03:01Z</dcterms:created>
  <dcterms:modified xsi:type="dcterms:W3CDTF">2016-06-16T15:00:20Z</dcterms:modified>
</cp:coreProperties>
</file>