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497" r:id="rId4"/>
    <p:sldId id="498" r:id="rId5"/>
    <p:sldId id="478" r:id="rId6"/>
    <p:sldId id="479" r:id="rId7"/>
    <p:sldId id="480" r:id="rId8"/>
    <p:sldId id="481" r:id="rId9"/>
    <p:sldId id="483" r:id="rId10"/>
    <p:sldId id="484" r:id="rId11"/>
    <p:sldId id="485" r:id="rId12"/>
    <p:sldId id="486" r:id="rId13"/>
    <p:sldId id="487" r:id="rId14"/>
    <p:sldId id="495" r:id="rId15"/>
    <p:sldId id="496" r:id="rId16"/>
    <p:sldId id="379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7" d="100"/>
          <a:sy n="67" d="100"/>
        </p:scale>
        <p:origin x="-1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C4C9AE-B322-7844-BE68-EB79ED5F9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74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44116A-06F6-CC48-86AC-589B76727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0E732C7-0E0D-F746-85C0-CBCEF82CA860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BF3F540-B32D-D94E-999C-B0B8E2ECF09D}" type="datetime1">
              <a:rPr lang="en-US"/>
              <a:pPr/>
              <a:t>2/11/16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F6FCF9-3E0D-3A43-99F2-FEAAD4E0706A}" type="slidenum">
              <a:rPr lang="en-US"/>
              <a:pPr/>
              <a:t>6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A094EFB-D74B-0344-A19D-E70AB6E47EBD}" type="datetime1">
              <a:rPr lang="en-US"/>
              <a:pPr/>
              <a:t>2/11/16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AF45584-7CAB-324B-858F-C9119173BEF3}" type="slidenum">
              <a:rPr lang="en-US"/>
              <a:pPr/>
              <a:t>13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4AAA4-5B5F-7B4F-B828-AF0CBA7F557C}" type="datetime1">
              <a:rPr lang="en-US" smtClean="0"/>
              <a:t>2/11/16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E4D94-96C7-094F-A47B-4ED912732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8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BB21F-79C8-5441-90BA-C9997CEEA0E2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80809-F010-4C41-A521-BE5C77010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F413D-9747-114C-8E45-93482E83548D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65A90-29DD-FB40-8AF2-75433A454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7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57401-1FFA-8F48-AF9E-953FEA4CEAAB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141A6-F8A7-4D45-AF73-B197D651C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4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011F4-9CFC-784F-A4A6-C1E17AD72AD1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344AF-348A-DA4B-86FE-F66FC7FD0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46DBE-FC0F-7947-A38B-4E3E4F291007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0CA7C-CB59-6D4C-9FF5-5D0DE9AC2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5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86109-A76B-F548-9E78-912431F373F3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77CBA-DA9C-324C-A338-A270B5615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AF514-47DA-0741-BD29-86C238D1EC0A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E8F60-B351-6F47-A85E-861F2D4CB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35F-B2C9-5340-9181-A20D5D0DD1D2}" type="datetime1">
              <a:rPr lang="en-US" smtClean="0"/>
              <a:t>2/11/16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E7EE9-13E6-7746-B1F3-2D4F4362D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1F11-2684-6A46-B426-1A115D4298AD}" type="datetime1">
              <a:rPr lang="en-US" smtClean="0"/>
              <a:t>2/11/16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40020-4EDE-CD4B-B6BB-80BC50843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9F36A-86A0-E442-9410-18C8CB0CE398}" type="datetime1">
              <a:rPr lang="en-US" smtClean="0"/>
              <a:t>2/11/16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C8FD6-17EB-6F47-8BBA-D90528D00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C92FC-6FFA-A843-98CA-8C194FF08F43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6898A-7BBE-074C-8925-B3C53A70B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F7ACA-7E20-FB41-A6F6-7F02FCF119EE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CC1D8-EBF6-E74E-974D-6274F0F5E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3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B7A0031-0796-2846-881C-A62874FDFB2A}" type="datetime1">
              <a:rPr lang="en-US" smtClean="0"/>
              <a:t>2/11/16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BA10A92-8059-964B-9B46-EBE1EEC42B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  <p:sldLayoutId id="2147484652" r:id="rId12"/>
    <p:sldLayoutId id="214748465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9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Logical </a:t>
            </a:r>
            <a:r>
              <a:rPr lang="en-US" dirty="0">
                <a:latin typeface="Arial" charset="0"/>
              </a:rPr>
              <a:t>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~AUT00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990600"/>
            <a:ext cx="56086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SAL/SHL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SHL AX,1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Dest</a:t>
            </a:r>
            <a:r>
              <a:rPr lang="en-US" dirty="0" smtClean="0"/>
              <a:t>  = (AX) = 1234H   =  0001 0010 0011 0100</a:t>
            </a:r>
            <a:r>
              <a:rPr lang="en-US" baseline="-25000" dirty="0" smtClean="0"/>
              <a:t>2</a:t>
            </a:r>
            <a:r>
              <a:rPr lang="en-US" dirty="0" smtClean="0"/>
              <a:t> ,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Count = 1, CF = 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value in all bits of AX are shifted left one bit position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Emptied LSB is filled with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Value shifted out of MSB goes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Dest</a:t>
            </a:r>
            <a:r>
              <a:rPr lang="en-US" dirty="0" smtClean="0"/>
              <a:t>  = (AX) = 2468H   =  0010 0100 0110 1000</a:t>
            </a:r>
            <a:r>
              <a:rPr lang="en-US" baseline="-25000" dirty="0" smtClean="0"/>
              <a:t>2</a:t>
            </a:r>
            <a:r>
              <a:rPr lang="en-US" dirty="0" smtClean="0"/>
              <a:t> , 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Notes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MSB isolated in CF; can be used by conditional instruction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 has been multiplied by 2	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E0AC78-E030-3B43-A950-835A06723591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73A5B6-FA58-4B4B-B943-C01D09B234E0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~AUT00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2895600" y="1066800"/>
            <a:ext cx="56403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SHR AX,CL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1234H = 4660</a:t>
            </a:r>
            <a:r>
              <a:rPr lang="en-US" baseline="-250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  =  0001 00100011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(CL) = 02H ,  CF = 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shifted right two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Emptied MSBs are filled with 0s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shifted out of LSBs go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048DH = 1165</a:t>
            </a:r>
            <a:r>
              <a:rPr lang="en-US" baseline="-250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  = 0000 0100 1000 1101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,CF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Bit 1 isolated in CF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Result has been divided by 4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4 X 1165 = 4660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C85772-E5F7-C24A-859A-07199EFE46EF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53BACF-5D90-594A-8C11-90D1D371A32C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~AUT010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38200"/>
            <a:ext cx="64103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SAR AX,CL</a:t>
            </a:r>
          </a:p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Before execution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Dest  = (AX) = 091AH = 0000100100011010</a:t>
            </a:r>
            <a:r>
              <a:rPr lang="en-US" sz="1600" baseline="-25000">
                <a:latin typeface="Arial" charset="0"/>
                <a:sym typeface="Wingdings" charset="0"/>
              </a:rPr>
              <a:t>2</a:t>
            </a:r>
            <a:r>
              <a:rPr lang="en-US" sz="1600">
                <a:latin typeface="Arial" charset="0"/>
                <a:sym typeface="Wingdings" charset="0"/>
              </a:rPr>
              <a:t> = +2330, Count = 02H ,  CF = X</a:t>
            </a:r>
          </a:p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Operation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The value in all bits of AX are shifted right two bit positions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Emptied MSB is filled with the value of the sign bit—sign maintained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Values shifted out of LSBs go to carry flag</a:t>
            </a:r>
          </a:p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After execution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Dest  = (AX) = 0246H =  0000001001000110</a:t>
            </a:r>
            <a:r>
              <a:rPr lang="en-US" sz="1600" baseline="-25000">
                <a:latin typeface="Arial" charset="0"/>
                <a:sym typeface="Wingdings" charset="0"/>
              </a:rPr>
              <a:t>2</a:t>
            </a:r>
            <a:r>
              <a:rPr lang="en-US" sz="1600">
                <a:latin typeface="Arial" charset="0"/>
                <a:sym typeface="Wingdings" charset="0"/>
              </a:rPr>
              <a:t>    = +582 , CF = 1</a:t>
            </a:r>
          </a:p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Conclusion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Bit 1 isolated in CF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Result has been sign extended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Result value has been divided by 4 and rounded to integer</a:t>
            </a:r>
          </a:p>
          <a:p>
            <a:pPr lvl="2">
              <a:lnSpc>
                <a:spcPct val="80000"/>
              </a:lnSpc>
            </a:pPr>
            <a:r>
              <a:rPr lang="en-US" sz="1400">
                <a:latin typeface="Arial" charset="0"/>
                <a:sym typeface="Wingdings" charset="0"/>
              </a:rPr>
              <a:t>4 X +582 = +2328</a:t>
            </a:r>
            <a:endParaRPr lang="en-US" sz="140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39A214-2DA7-4846-8ED9-34239E961F77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4BA28F-819C-644C-832A-6300C024434D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 Instructions-  Application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Application–Isolating a bit from a byte of data in memory in the carry flag 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Example: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Instruction sequence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MOV AL,[CONTROL_FLAGS]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MOV CL, 04H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SHR AL,CL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Before execution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(CONTROL_FLAGS) = B</a:t>
            </a:r>
            <a:r>
              <a:rPr lang="en-US" sz="1700" baseline="-25000">
                <a:latin typeface="Arial" charset="0"/>
              </a:rPr>
              <a:t>7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6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5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4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3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2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1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0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After executing 1st instruction 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(AL) =B</a:t>
            </a:r>
            <a:r>
              <a:rPr lang="en-US" sz="1700" baseline="-25000">
                <a:latin typeface="Arial" charset="0"/>
              </a:rPr>
              <a:t>7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6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5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4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3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2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1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0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After executing 2nd instruction 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(CL) = 04H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After executing 3rd instruction 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(AL) = 0000B</a:t>
            </a:r>
            <a:r>
              <a:rPr lang="en-US" sz="1700" baseline="-25000">
                <a:latin typeface="Arial" charset="0"/>
              </a:rPr>
              <a:t>7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6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5</a:t>
            </a:r>
            <a:r>
              <a:rPr lang="en-US" sz="1700">
                <a:latin typeface="Arial" charset="0"/>
              </a:rPr>
              <a:t>B</a:t>
            </a:r>
            <a:r>
              <a:rPr lang="en-US" sz="1700" baseline="-25000">
                <a:latin typeface="Arial" charset="0"/>
              </a:rPr>
              <a:t>4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(CF) = B</a:t>
            </a:r>
            <a:r>
              <a:rPr lang="en-US" sz="1700" baseline="-25000">
                <a:latin typeface="Arial" charset="0"/>
              </a:rPr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099BF1-7E8E-504D-98D3-1F2F10500543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B227A2-2E27-9D40-9304-D6485B050C07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 example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>
                <a:latin typeface="Arial" charset="0"/>
              </a:rPr>
              <a:t>Example:</a:t>
            </a:r>
            <a:r>
              <a:rPr lang="en-US">
                <a:latin typeface="Arial" charset="0"/>
              </a:rPr>
              <a:t> Given AL = 15H, CL = 03H, and CF = 0 show the state of AL and CF after each instruction in the sequence below:</a:t>
            </a:r>
          </a:p>
          <a:p>
            <a:pPr lvl="1"/>
            <a:r>
              <a:rPr lang="en-US">
                <a:latin typeface="Arial" charset="0"/>
              </a:rPr>
              <a:t>SHL AL, 1</a:t>
            </a:r>
          </a:p>
          <a:p>
            <a:pPr lvl="1"/>
            <a:r>
              <a:rPr lang="en-US">
                <a:latin typeface="Arial" charset="0"/>
              </a:rPr>
              <a:t>SHR AL, CL</a:t>
            </a:r>
          </a:p>
          <a:p>
            <a:pPr lvl="1"/>
            <a:r>
              <a:rPr lang="en-US">
                <a:latin typeface="Arial" charset="0"/>
              </a:rPr>
              <a:t>SAL AL, 5</a:t>
            </a:r>
          </a:p>
          <a:p>
            <a:pPr lvl="1"/>
            <a:r>
              <a:rPr lang="en-US">
                <a:latin typeface="Arial" charset="0"/>
              </a:rPr>
              <a:t>SAR AL, 2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2FDC1E-8989-334F-A020-FA2CF83EC223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A92C97-29BF-6947-A616-CF65422EAD55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0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Initially, AL = 15H = 00010101</a:t>
            </a:r>
            <a:r>
              <a:rPr lang="en-US" sz="2100" baseline="-25000">
                <a:latin typeface="Arial" charset="0"/>
              </a:rPr>
              <a:t>2</a:t>
            </a:r>
            <a:endParaRPr lang="en-US" sz="21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SHL AL, 1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AL = (00010101 &lt;&lt; 1) = 00101010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= 2AH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SHR AL, CL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AL = (00101010 &gt;&gt; 3) = 00000101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= 05H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SAL AL, 5</a:t>
            </a:r>
          </a:p>
          <a:p>
            <a:pPr lvl="1">
              <a:lnSpc>
                <a:spcPct val="80000"/>
              </a:lnSpc>
            </a:pPr>
            <a:r>
              <a:rPr lang="ja-JP" altLang="en-US" sz="180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Arithmetic</a:t>
            </a:r>
            <a:r>
              <a:rPr lang="ja-JP" altLang="en-US" sz="1800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left shift same as SHL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AL = (00000101 &lt;&lt; 5) = 10100000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= A0H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SAR AL, 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Arithmetic right shift keeps sign intact—copy MSB to fill leftmost positions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AL = (</a:t>
            </a:r>
            <a:r>
              <a:rPr lang="en-US" sz="1800" b="1" u="sng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0100000 &gt;&gt; 2) = </a:t>
            </a:r>
            <a:r>
              <a:rPr lang="en-US" sz="1800" b="1" u="sng">
                <a:solidFill>
                  <a:srgbClr val="0000CC"/>
                </a:solidFill>
                <a:latin typeface="Arial" charset="0"/>
              </a:rPr>
              <a:t>11</a:t>
            </a:r>
            <a:r>
              <a:rPr lang="en-US" sz="1800" b="1" u="sng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01000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= E8H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A19369-27F1-DD40-9D8A-6804B0AE0BD3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E83905-54BC-524F-8289-4DAEAE0D3CF5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9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(Tuesday, 2/16)</a:t>
            </a:r>
            <a:r>
              <a:rPr lang="en-US" dirty="0" smtClean="0"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Rotate instructions</a:t>
            </a:r>
          </a:p>
          <a:p>
            <a:pPr lvl="1"/>
            <a:r>
              <a:rPr lang="en-US" dirty="0" smtClean="0">
                <a:latin typeface="Arial" charset="0"/>
              </a:rPr>
              <a:t>Bit test </a:t>
            </a:r>
            <a:r>
              <a:rPr lang="en-US" dirty="0">
                <a:latin typeface="Arial" charset="0"/>
              </a:rPr>
              <a:t>and bit scan instructions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HW 3 due 1:00 PM, Tuesday, 2/16</a:t>
            </a:r>
          </a:p>
          <a:p>
            <a:pPr lvl="2"/>
            <a:r>
              <a:rPr lang="en-US" b="1" u="sng" dirty="0"/>
              <a:t>No late submissions</a:t>
            </a:r>
            <a:r>
              <a:rPr lang="en-US" dirty="0"/>
              <a:t>—solution to be posted that day</a:t>
            </a:r>
            <a:endParaRPr lang="en-US" b="1" u="sng" dirty="0"/>
          </a:p>
          <a:p>
            <a:pPr lvl="1"/>
            <a:r>
              <a:rPr lang="en-US" dirty="0"/>
              <a:t>Exam 1: </a:t>
            </a:r>
            <a:r>
              <a:rPr lang="en-US" b="1" dirty="0">
                <a:solidFill>
                  <a:srgbClr val="FF0000"/>
                </a:solidFill>
              </a:rPr>
              <a:t>Friday, 2/19</a:t>
            </a:r>
          </a:p>
          <a:p>
            <a:pPr lvl="2"/>
            <a:r>
              <a:rPr lang="en-US" dirty="0" smtClean="0"/>
              <a:t>Allowed </a:t>
            </a:r>
            <a:r>
              <a:rPr lang="en-US" dirty="0"/>
              <a:t>calculator, one double-sided 8.5” x 11” note sheet</a:t>
            </a:r>
          </a:p>
          <a:p>
            <a:pPr lvl="2"/>
            <a:r>
              <a:rPr lang="en-US" dirty="0"/>
              <a:t>Will be given list of instructions covered so far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203711-F4F4-FE44-AD78-E5678EFC4738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CA01F1-FD06-8F46-A7AE-95B4A58483B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Next lecture: Tuesday, not Monday</a:t>
            </a:r>
          </a:p>
          <a:p>
            <a:pPr lvl="1"/>
            <a:r>
              <a:rPr lang="en-US" dirty="0" smtClean="0"/>
              <a:t>HW </a:t>
            </a:r>
            <a:r>
              <a:rPr lang="en-US" dirty="0"/>
              <a:t>3 </a:t>
            </a:r>
            <a:r>
              <a:rPr lang="en-US" dirty="0" smtClean="0"/>
              <a:t>due </a:t>
            </a:r>
            <a:r>
              <a:rPr lang="en-US" dirty="0"/>
              <a:t>1:00 </a:t>
            </a:r>
            <a:r>
              <a:rPr lang="en-US" dirty="0" smtClean="0"/>
              <a:t>PM, Tuesday, 2/16</a:t>
            </a:r>
            <a:endParaRPr lang="en-US" dirty="0"/>
          </a:p>
          <a:p>
            <a:pPr lvl="2"/>
            <a:r>
              <a:rPr lang="en-US" b="1" u="sng" dirty="0"/>
              <a:t>No late submissions</a:t>
            </a:r>
            <a:r>
              <a:rPr lang="en-US" dirty="0"/>
              <a:t>—solution to be posted that day</a:t>
            </a:r>
            <a:endParaRPr lang="en-US" b="1" u="sng" dirty="0"/>
          </a:p>
          <a:p>
            <a:pPr lvl="1"/>
            <a:r>
              <a:rPr lang="en-US" dirty="0"/>
              <a:t>Exam 1: </a:t>
            </a:r>
            <a:r>
              <a:rPr lang="en-US" b="1" dirty="0" smtClean="0">
                <a:solidFill>
                  <a:srgbClr val="FF0000"/>
                </a:solidFill>
              </a:rPr>
              <a:t>Friday, 2/19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Allowed calculator, one double-sided 8.5” x 11” note sheet</a:t>
            </a:r>
          </a:p>
          <a:p>
            <a:pPr lvl="2"/>
            <a:r>
              <a:rPr lang="en-US" dirty="0"/>
              <a:t>Will be given list of instructions covered so far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Multiplication and division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Logical and shift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EFDA33B-017A-F74B-88C4-917D41DB2F11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 Lecture 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555C288-A14B-C141-ABB4-6DFB45E2F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MUL</a:t>
            </a:r>
            <a:r>
              <a:rPr lang="en-US" dirty="0">
                <a:latin typeface="Garamond" charset="0"/>
              </a:rPr>
              <a:t>/IMUL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MUL S </a:t>
            </a:r>
            <a:r>
              <a:rPr lang="en-US" dirty="0">
                <a:latin typeface="Arial" charset="0"/>
                <a:sym typeface="Wingdings" charset="0"/>
              </a:rPr>
              <a:t> unsigned multiplication</a:t>
            </a:r>
          </a:p>
          <a:p>
            <a:r>
              <a:rPr lang="en-US" dirty="0">
                <a:latin typeface="Arial" charset="0"/>
                <a:sym typeface="Wingdings" charset="0"/>
              </a:rPr>
              <a:t>IMUL S  signed multiplication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Byte: (AX) = (AL) * (S)</a:t>
            </a:r>
          </a:p>
          <a:p>
            <a:r>
              <a:rPr lang="en-US" dirty="0">
                <a:latin typeface="Arial" charset="0"/>
              </a:rPr>
              <a:t>Word: (DX,AX) = (AX) * (S)</a:t>
            </a:r>
          </a:p>
          <a:p>
            <a:r>
              <a:rPr lang="en-US" dirty="0">
                <a:latin typeface="Arial" charset="0"/>
              </a:rPr>
              <a:t>Double-word: (EDX,EAX) = (EAX) * (S)</a:t>
            </a:r>
          </a:p>
          <a:p>
            <a:r>
              <a:rPr lang="en-US" dirty="0">
                <a:latin typeface="Arial" charset="0"/>
              </a:rPr>
              <a:t>Only CF, OF </a:t>
            </a:r>
            <a:r>
              <a:rPr lang="en-US" dirty="0" smtClean="0">
                <a:latin typeface="Arial" charset="0"/>
              </a:rPr>
              <a:t>updated</a:t>
            </a:r>
          </a:p>
          <a:p>
            <a:pPr lvl="1"/>
            <a:r>
              <a:rPr lang="en-US" dirty="0">
                <a:latin typeface="Arial" charset="0"/>
              </a:rPr>
              <a:t>If upper half of result = 0, CF &amp; OF = 0</a:t>
            </a:r>
          </a:p>
          <a:p>
            <a:pPr lvl="1"/>
            <a:r>
              <a:rPr lang="en-US" dirty="0">
                <a:latin typeface="Arial" charset="0"/>
              </a:rPr>
              <a:t>Otherwise, CF &amp; OF = 1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AFBFD5-89D8-BA48-ADDD-E87051AE3DA6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E36E98-CB98-1545-8445-ED95F94C0EBE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6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DIV</a:t>
            </a:r>
            <a:r>
              <a:rPr lang="en-US" dirty="0">
                <a:latin typeface="Garamond" charset="0"/>
              </a:rPr>
              <a:t>/IDIV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DIV S </a:t>
            </a:r>
            <a:r>
              <a:rPr lang="en-US" sz="2800" dirty="0">
                <a:latin typeface="Arial" charset="0"/>
                <a:sym typeface="Wingdings" charset="0"/>
              </a:rPr>
              <a:t> unsigned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IDIV S  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Result split into quotient, remainder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Byte: 	(AL) = (AX)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Wingdings" charset="0"/>
              </a:rPr>
              <a:t>		(AH) = (AX)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Word:	(AX) = (DX,AX)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(DX) = (DX,AX) % (S)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Dword</a:t>
            </a:r>
            <a:r>
              <a:rPr lang="en-US" sz="2800" dirty="0">
                <a:latin typeface="Arial" charset="0"/>
              </a:rPr>
              <a:t>:	(EAX) = (EDX,EAX)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(EDX) = (EDX,EAX) % (S</a:t>
            </a:r>
            <a:r>
              <a:rPr lang="en-US" sz="2800" dirty="0" smtClean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Flags undefined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Overflow causes exception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C3C66D-43A0-F846-BDC0-7BB784A993BD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2C4376-A49C-984D-B298-4BBB6A75366B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2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>
                <a:latin typeface="Garamond" charset="0"/>
              </a:rPr>
              <a:t>Logical instructions (+ shift, rotate)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AND</a:t>
            </a:r>
          </a:p>
          <a:p>
            <a:r>
              <a:rPr lang="en-US">
                <a:latin typeface="Arial" charset="0"/>
              </a:rPr>
              <a:t>OR</a:t>
            </a:r>
          </a:p>
          <a:p>
            <a:r>
              <a:rPr lang="en-US">
                <a:latin typeface="Arial" charset="0"/>
              </a:rPr>
              <a:t>XOR</a:t>
            </a:r>
          </a:p>
          <a:p>
            <a:r>
              <a:rPr lang="en-US">
                <a:latin typeface="Arial" charset="0"/>
              </a:rPr>
              <a:t>NOT</a:t>
            </a:r>
          </a:p>
          <a:p>
            <a:r>
              <a:rPr lang="en-US">
                <a:latin typeface="Arial" charset="0"/>
              </a:rPr>
              <a:t>SAL/SHL</a:t>
            </a:r>
          </a:p>
          <a:p>
            <a:r>
              <a:rPr lang="en-US">
                <a:latin typeface="Arial" charset="0"/>
              </a:rPr>
              <a:t>SHR</a:t>
            </a:r>
          </a:p>
          <a:p>
            <a:r>
              <a:rPr lang="en-US">
                <a:latin typeface="Arial" charset="0"/>
              </a:rPr>
              <a:t>SAR</a:t>
            </a:r>
          </a:p>
          <a:p>
            <a:r>
              <a:rPr lang="en-US">
                <a:latin typeface="Arial" charset="0"/>
              </a:rPr>
              <a:t>SHLD</a:t>
            </a:r>
          </a:p>
          <a:p>
            <a:r>
              <a:rPr lang="en-US">
                <a:latin typeface="Arial" charset="0"/>
              </a:rPr>
              <a:t>SHRD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331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ROL</a:t>
            </a:r>
          </a:p>
          <a:p>
            <a:r>
              <a:rPr lang="en-US">
                <a:latin typeface="Arial" charset="0"/>
              </a:rPr>
              <a:t>ROR</a:t>
            </a:r>
          </a:p>
          <a:p>
            <a:r>
              <a:rPr lang="en-US">
                <a:latin typeface="Arial" charset="0"/>
              </a:rPr>
              <a:t>RCL</a:t>
            </a:r>
          </a:p>
          <a:p>
            <a:r>
              <a:rPr lang="en-US">
                <a:latin typeface="Arial" charset="0"/>
              </a:rPr>
              <a:t>RCR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FF0914-98A2-FA46-A6B3-94E9EB549E5A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20FBFE-CF24-0842-98E3-D370CC404DC0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AND / OR / XOR / NOT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logical operations use form: &lt;op&gt; D, S </a:t>
            </a:r>
            <a:r>
              <a:rPr lang="en-US" dirty="0" smtClean="0">
                <a:ea typeface="+mn-ea"/>
                <a:sym typeface="Wingdings" pitchFamily="2" charset="2"/>
              </a:rPr>
              <a:t> (D) = (D) &lt;op&gt; (S)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May have one memory operand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Source may be immediate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Flags updated: CF, OF, SF, ZF, PF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CF, OF </a:t>
            </a:r>
            <a:r>
              <a:rPr lang="en-US" u="sng" dirty="0" smtClean="0"/>
              <a:t>always</a:t>
            </a:r>
            <a:r>
              <a:rPr lang="en-US" dirty="0" smtClean="0"/>
              <a:t> set to 0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AND </a:t>
            </a:r>
            <a:r>
              <a:rPr lang="en-US" dirty="0" smtClean="0">
                <a:ea typeface="+mn-ea"/>
                <a:sym typeface="Wingdings" pitchFamily="2" charset="2"/>
              </a:rPr>
              <a:t> Logical 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OR   Logical inclusive-OR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XOR  Logical exclusive-OR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   Logical NOT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C9F589-86AC-EB41-A32D-25D0D1947E0D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0A7B19-4E08-C64D-AA63-BA41F6796D8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Logical instructions: example</a:t>
            </a:r>
          </a:p>
        </p:txBody>
      </p:sp>
      <p:sp>
        <p:nvSpPr>
          <p:cNvPr id="1536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Show the state of AL after each instruction in the following sequence:</a:t>
            </a:r>
          </a:p>
          <a:p>
            <a:pPr lvl="1"/>
            <a:r>
              <a:rPr lang="en-US">
                <a:latin typeface="Arial" charset="0"/>
              </a:rPr>
              <a:t>MOV AL, 55H</a:t>
            </a:r>
          </a:p>
          <a:p>
            <a:pPr lvl="1"/>
            <a:r>
              <a:rPr lang="en-US">
                <a:latin typeface="Arial" charset="0"/>
              </a:rPr>
              <a:t>AND AL, 1FH</a:t>
            </a:r>
          </a:p>
          <a:p>
            <a:pPr lvl="1"/>
            <a:r>
              <a:rPr lang="en-US">
                <a:latin typeface="Arial" charset="0"/>
              </a:rPr>
              <a:t>OR AL, C0H</a:t>
            </a:r>
          </a:p>
          <a:p>
            <a:pPr lvl="1"/>
            <a:r>
              <a:rPr lang="en-US">
                <a:latin typeface="Arial" charset="0"/>
              </a:rPr>
              <a:t>XOR AL, 0FH</a:t>
            </a:r>
          </a:p>
          <a:p>
            <a:pPr lvl="1"/>
            <a:r>
              <a:rPr lang="en-US">
                <a:latin typeface="Arial" charset="0"/>
              </a:rPr>
              <a:t>NOT AL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9BD4B0-E266-D54F-A57E-FE261542BE0F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FF3F3A-0567-584F-BE3F-54E1A9785A08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Logical instructions: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Show the state of AL after each </a:t>
            </a:r>
            <a:r>
              <a:rPr lang="en-US" dirty="0" smtClean="0">
                <a:ea typeface="+mn-ea"/>
              </a:rPr>
              <a:t>instruction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MOV AL, </a:t>
            </a:r>
            <a:r>
              <a:rPr lang="en-US" dirty="0" smtClean="0"/>
              <a:t>55H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55H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AND AL, </a:t>
            </a:r>
            <a:r>
              <a:rPr lang="en-US" dirty="0" smtClean="0"/>
              <a:t>1FH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55H AND 1FH = 01010101 AND 00011111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= 00010101 = 15H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OR AL, </a:t>
            </a:r>
            <a:r>
              <a:rPr lang="en-US" dirty="0" smtClean="0"/>
              <a:t>C0H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15H OR C0H = 00010101 OR 11000000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= 11010101 = D5H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XOR AL, </a:t>
            </a:r>
            <a:r>
              <a:rPr lang="en-US" dirty="0" smtClean="0"/>
              <a:t>0FH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D5H XOR 0FH = 11010101 XOR 00001111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= 11011010 = DAH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NOT </a:t>
            </a:r>
            <a:r>
              <a:rPr lang="en-US" dirty="0" smtClean="0"/>
              <a:t>AL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NOT DAH = NOT(11011010) = 00100101 = 25H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19A458-FB66-6B43-A533-751934FD5016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CA7CCA-BAFB-DD4A-BCD8-D7F3E1C1515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SHL / SAL / SHR / SAR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Shift instruction format: &lt;op&gt; D, &lt;</a:t>
            </a:r>
            <a:r>
              <a:rPr lang="en-US" dirty="0" err="1" smtClean="0">
                <a:ea typeface="+mn-ea"/>
              </a:rPr>
              <a:t>shamt</a:t>
            </a:r>
            <a:r>
              <a:rPr lang="en-US" dirty="0" smtClean="0">
                <a:ea typeface="+mn-ea"/>
              </a:rPr>
              <a:t>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Destination may be register/memory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&gt;: shift amount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be immediate or register 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shift instructions store last bit shifted out in carry flag (CF)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SHL: logical shift left </a:t>
            </a:r>
            <a:r>
              <a:rPr lang="en-US" i="1" dirty="0" smtClean="0">
                <a:ea typeface="+mn-ea"/>
              </a:rPr>
              <a:t>(double-precision version SHLD)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SAL: arithmetic shift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bits; shift 0s into LS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SHR: logical shift right </a:t>
            </a:r>
            <a:r>
              <a:rPr lang="en-US" i="1" dirty="0" smtClean="0">
                <a:ea typeface="+mn-ea"/>
              </a:rPr>
              <a:t>(double-precision version SHRD)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bits; shift 0s into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SAR: arithmetic shift right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bits; copy original MSB to fill MS bits (keep sign of value intact)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D747FE-571A-A444-8BF3-6403BEDF1DC4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AFBD-C260-5D4A-ACA3-F842EDFCCD2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8817</TotalTime>
  <Words>1313</Words>
  <Application>Microsoft Macintosh PowerPoint</Application>
  <PresentationFormat>On-screen Show (4:3)</PresentationFormat>
  <Paragraphs>245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EECE.3170 Microprocessor Systems Design I</vt:lpstr>
      <vt:lpstr>Lecture outline</vt:lpstr>
      <vt:lpstr>Review: MUL/IMUL</vt:lpstr>
      <vt:lpstr>Review: DIV/IDIV</vt:lpstr>
      <vt:lpstr>Logical instructions (+ shift, rotate)</vt:lpstr>
      <vt:lpstr>AND / OR / XOR / NOT</vt:lpstr>
      <vt:lpstr>Logical instructions: example</vt:lpstr>
      <vt:lpstr>Logical instructions: solution</vt:lpstr>
      <vt:lpstr>SHL / SAL / SHR / SAR</vt:lpstr>
      <vt:lpstr>SAL/SHL example</vt:lpstr>
      <vt:lpstr>SHR example</vt:lpstr>
      <vt:lpstr>SAR example</vt:lpstr>
      <vt:lpstr>Shift Instructions-  Application</vt:lpstr>
      <vt:lpstr>Shift example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1690</cp:revision>
  <dcterms:created xsi:type="dcterms:W3CDTF">2006-04-03T05:03:01Z</dcterms:created>
  <dcterms:modified xsi:type="dcterms:W3CDTF">2016-02-12T04:35:57Z</dcterms:modified>
</cp:coreProperties>
</file>