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90" r:id="rId4"/>
    <p:sldId id="491" r:id="rId5"/>
    <p:sldId id="506" r:id="rId6"/>
    <p:sldId id="507" r:id="rId7"/>
    <p:sldId id="508" r:id="rId8"/>
    <p:sldId id="509" r:id="rId9"/>
    <p:sldId id="510" r:id="rId10"/>
    <p:sldId id="511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4C9AE-B322-7844-BE68-EB79ED5F9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4116A-06F6-CC48-86AC-589B76727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E732C7-0E0D-F746-85C0-CBCEF82CA8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5E693-7558-6B46-9B8B-E1962A2003ED}" type="datetime1">
              <a:rPr lang="en-US" smtClean="0"/>
              <a:t>2/9/16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4D94-96C7-094F-A47B-4ED91273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5B416-B094-1942-B4AE-08026131C6D9}" type="datetime1">
              <a:rPr lang="en-US" smtClean="0"/>
              <a:t>2/9/16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80809-F010-4C41-A521-BE5C7701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9E425-74E9-2F49-AD2B-06A9E9EDF943}" type="datetime1">
              <a:rPr lang="en-US" smtClean="0"/>
              <a:t>2/9/16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5A90-29DD-FB40-8AF2-75433A45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2956D-DAFC-054B-8BF4-164675F40067}" type="datetime1">
              <a:rPr lang="en-US" smtClean="0"/>
              <a:t>2/9/16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41A6-F8A7-4D45-AF73-B197D651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48CA3-7131-6346-8BA2-3ADA502B817D}" type="datetime1">
              <a:rPr lang="en-US" smtClean="0"/>
              <a:t>2/9/16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44AF-348A-DA4B-86FE-F66FC7FD0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2D225-6DB9-064C-9CE7-56E0859350DC}" type="datetime1">
              <a:rPr lang="en-US" smtClean="0"/>
              <a:t>2/9/16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CA7C-CB59-6D4C-9FF5-5D0DE9AC2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0AF25-68A6-754C-A3B0-C00A47F919E7}" type="datetime1">
              <a:rPr lang="en-US" smtClean="0"/>
              <a:t>2/9/16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77CBA-DA9C-324C-A338-A270B561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7562C-3618-1E4D-AE46-BEA4804C1C2C}" type="datetime1">
              <a:rPr lang="en-US" smtClean="0"/>
              <a:t>2/9/16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E8F60-B351-6F47-A85E-861F2D4CB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17551-06B8-0A4D-9846-373CCB18A74B}" type="datetime1">
              <a:rPr lang="en-US" smtClean="0"/>
              <a:t>2/9/16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7EE9-13E6-7746-B1F3-2D4F4362D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7506F-3D1A-AE47-BFEE-47C3FB72CC3C}" type="datetime1">
              <a:rPr lang="en-US" smtClean="0"/>
              <a:t>2/9/16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0020-4EDE-CD4B-B6BB-80BC50843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664EB-3082-3E45-A39D-200FE3E7A3BD}" type="datetime1">
              <a:rPr lang="en-US" smtClean="0"/>
              <a:t>2/9/16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C8FD6-17EB-6F47-8BBA-D90528D00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B03E7-C8D9-A145-BA10-467DDAAE77E0}" type="datetime1">
              <a:rPr lang="en-US" smtClean="0"/>
              <a:t>2/9/16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6898A-7BBE-074C-8925-B3C53A70B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3D0A7-6212-9C4B-A3B6-AE80EBC3D1E3}" type="datetime1">
              <a:rPr lang="en-US" smtClean="0"/>
              <a:t>2/9/16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C1D8-EBF6-E74E-974D-6274F0F5E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C379A15-8CC3-8640-94A1-1339A3F13280}" type="datetime1">
              <a:rPr lang="en-US" smtClean="0"/>
              <a:t>2/9/16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BA10A92-8059-964B-9B46-EBE1EEC42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Multiplication and division instructions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Logical </a:t>
            </a:r>
            <a:r>
              <a:rPr lang="en-US" dirty="0"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FFh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BL = 0005h 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 02h = 5 / 2 = </a:t>
            </a:r>
            <a:r>
              <a:rPr lang="en-US" b="1" u="sng" dirty="0" smtClean="0">
                <a:solidFill>
                  <a:srgbClr val="FF0000"/>
                </a:solidFill>
              </a:rPr>
              <a:t>02h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BL = 0005h % 02h = 5 % 2 = </a:t>
            </a:r>
            <a:r>
              <a:rPr lang="en-US" b="1" u="sng" dirty="0" smtClean="0">
                <a:solidFill>
                  <a:srgbClr val="FF0000"/>
                </a:solidFill>
              </a:rPr>
              <a:t>01h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/ 255 = </a:t>
            </a:r>
            <a:r>
              <a:rPr lang="en-US" b="1" u="sng" dirty="0" smtClean="0">
                <a:solidFill>
                  <a:srgbClr val="FF0000"/>
                </a:solidFill>
              </a:rPr>
              <a:t>00h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5 % 255 = </a:t>
            </a:r>
            <a:r>
              <a:rPr lang="en-US" b="1" u="sng" dirty="0" smtClean="0">
                <a:solidFill>
                  <a:srgbClr val="FF0000"/>
                </a:solidFill>
              </a:rPr>
              <a:t>05h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/ -1 = -5 = </a:t>
            </a:r>
            <a:r>
              <a:rPr lang="en-US" b="1" u="sng" dirty="0" err="1" smtClean="0">
                <a:solidFill>
                  <a:srgbClr val="FF0000"/>
                </a:solidFill>
              </a:rPr>
              <a:t>FBh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= 0005h %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5 % -1 = </a:t>
            </a:r>
            <a:r>
              <a:rPr lang="en-US" b="1" u="sng" dirty="0" smtClean="0">
                <a:solidFill>
                  <a:srgbClr val="FF0000"/>
                </a:solidFill>
              </a:rPr>
              <a:t>00h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70D7B-7F66-644F-BE5C-B5115999E5D8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AC2ED-D4BA-C149-9F23-1DB07AE2C40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0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Logical and shift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HW 2 due 1:00 PM today</a:t>
            </a:r>
          </a:p>
          <a:p>
            <a:pPr lvl="1"/>
            <a:r>
              <a:rPr lang="en-US" dirty="0"/>
              <a:t>HW 3 to be posted; due 1:00 PM, Tuesday, 2/16</a:t>
            </a:r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/>
              <a:t>Exam 1: </a:t>
            </a:r>
            <a:r>
              <a:rPr lang="en-US" b="1">
                <a:solidFill>
                  <a:srgbClr val="FF0000"/>
                </a:solidFill>
              </a:rPr>
              <a:t>Friday, 2/19</a:t>
            </a:r>
          </a:p>
          <a:p>
            <a:pPr lvl="2"/>
            <a:r>
              <a:rPr lang="en-US" smtClean="0"/>
              <a:t>Allowed </a:t>
            </a:r>
            <a:r>
              <a:rPr lang="en-US" dirty="0"/>
              <a:t>calculator, one double-sided 8.5” x 11” note sheet</a:t>
            </a:r>
          </a:p>
          <a:p>
            <a:pPr lvl="2"/>
            <a:r>
              <a:rPr lang="en-US" dirty="0"/>
              <a:t>Will be given list of instructions covered so far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237D5-7BFC-DC40-9D21-23910C07DD76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A01F1-FD06-8F46-A7AE-95B4A58483B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2 due 1:00 PM today</a:t>
            </a:r>
          </a:p>
          <a:p>
            <a:pPr lvl="1"/>
            <a:r>
              <a:rPr lang="en-US" dirty="0" smtClean="0"/>
              <a:t>HW 3 to be posted; due 1:00 PM, </a:t>
            </a:r>
            <a:r>
              <a:rPr lang="en-US" dirty="0" smtClean="0"/>
              <a:t>Tuesday</a:t>
            </a:r>
            <a:r>
              <a:rPr lang="en-US" dirty="0" smtClean="0"/>
              <a:t>, </a:t>
            </a:r>
            <a:r>
              <a:rPr lang="en-US" dirty="0" smtClean="0"/>
              <a:t>2/</a:t>
            </a:r>
            <a:r>
              <a:rPr lang="en-US" dirty="0" smtClean="0"/>
              <a:t>16</a:t>
            </a:r>
            <a:endParaRPr lang="en-US" dirty="0" smtClean="0"/>
          </a:p>
          <a:p>
            <a:pPr lvl="2"/>
            <a:r>
              <a:rPr lang="en-US" b="1" u="sng" dirty="0" smtClean="0"/>
              <a:t>No late submissions</a:t>
            </a:r>
            <a:r>
              <a:rPr lang="en-US" dirty="0" smtClean="0"/>
              <a:t>—solution to be posted that day</a:t>
            </a:r>
            <a:endParaRPr lang="en-US" b="1" u="sng" dirty="0" smtClean="0"/>
          </a:p>
          <a:p>
            <a:pPr lvl="1"/>
            <a:r>
              <a:rPr lang="en-US" dirty="0" smtClean="0"/>
              <a:t>Exam 1: </a:t>
            </a:r>
            <a:r>
              <a:rPr lang="en-US" b="1" dirty="0" smtClean="0">
                <a:solidFill>
                  <a:srgbClr val="FF0000"/>
                </a:solidFill>
              </a:rPr>
              <a:t>Friday, </a:t>
            </a:r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dirty="0" smtClean="0">
                <a:solidFill>
                  <a:srgbClr val="FF0000"/>
                </a:solidFill>
              </a:rPr>
              <a:t>19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Allowed calculator, one double-sided 8.5” x 11” note sheet</a:t>
            </a:r>
          </a:p>
          <a:p>
            <a:pPr lvl="2"/>
            <a:r>
              <a:rPr lang="en-US" dirty="0" smtClean="0"/>
              <a:t>Will be given list of instructions covered so far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Arithmetic instructions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Multiplication and division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100BD0-1183-3C44-8315-CBD84DDA42E4}" type="datetime1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55C288-A14B-C141-ABB4-6DFB45E2F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Addition instructions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87B498-AC95-A645-B8DF-47A2778EBD24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EFDCEA-4477-614F-953A-4D40BA8CD20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Subtraction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69359D-4D94-B14A-A76C-E15B3DF72FBB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FEC5E5-300F-B041-97F2-0AA01A86810E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Multiplication/division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Both signed and unsigned integer versions</a:t>
            </a:r>
          </a:p>
          <a:p>
            <a:r>
              <a:rPr lang="en-US">
                <a:latin typeface="Arial" charset="0"/>
              </a:rPr>
              <a:t>Register A is always one of the sources</a:t>
            </a:r>
          </a:p>
          <a:p>
            <a:r>
              <a:rPr lang="en-US">
                <a:latin typeface="Arial" charset="0"/>
              </a:rPr>
              <a:t>Destination always same; size-dependent</a:t>
            </a:r>
          </a:p>
          <a:p>
            <a:pPr lvl="1"/>
            <a:r>
              <a:rPr lang="en-US">
                <a:latin typeface="Arial" charset="0"/>
              </a:rPr>
              <a:t>Exception: signed multiplication does allow for slightly different operation</a:t>
            </a:r>
          </a:p>
          <a:p>
            <a:r>
              <a:rPr lang="en-US">
                <a:latin typeface="Arial" charset="0"/>
              </a:rPr>
              <a:t>Easiest way to evaluate instructions: figure out decimal values of operands, do operation in decimal, then figure out binary/hex values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818130-EAAE-F74C-B7D2-2FFF8CF08F82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89C23-4F38-E84A-BEEE-DFE9655C9D3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 smtClean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 smtClean="0">
                <a:latin typeface="Arial" charset="0"/>
              </a:rPr>
              <a:t>Otherwise, CF &amp; OF = 1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A34078-D354-8540-8D40-3B4A11E9EA16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7A237-DC05-BC44-9260-0103FC72B57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1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DIV/IDIV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</a:t>
            </a:r>
            <a:r>
              <a:rPr lang="en-US" sz="2800" dirty="0" smtClean="0">
                <a:latin typeface="Arial" charset="0"/>
                <a:sym typeface="Wingdings" charset="0"/>
              </a:rPr>
              <a:t>	(</a:t>
            </a:r>
            <a:r>
              <a:rPr lang="en-US" sz="2800" dirty="0">
                <a:latin typeface="Arial" charset="0"/>
                <a:sym typeface="Wingdings" charset="0"/>
              </a:rPr>
              <a:t>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EDX) = (EDX,EAX)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Special </a:t>
            </a:r>
            <a:r>
              <a:rPr lang="ja-JP" altLang="en-US" sz="2800" dirty="0">
                <a:latin typeface="Arial" charset="0"/>
                <a:sym typeface="Wingdings" charset="0"/>
              </a:rPr>
              <a:t>“</a:t>
            </a:r>
            <a:r>
              <a:rPr lang="en-US" sz="2800" dirty="0">
                <a:latin typeface="Arial" charset="0"/>
                <a:sym typeface="Wingdings" charset="0"/>
              </a:rPr>
              <a:t>convert</a:t>
            </a:r>
            <a:r>
              <a:rPr lang="ja-JP" altLang="en-US" sz="2800" dirty="0">
                <a:latin typeface="Arial" charset="0"/>
                <a:sym typeface="Wingdings" charset="0"/>
              </a:rPr>
              <a:t>”</a:t>
            </a:r>
            <a:r>
              <a:rPr lang="en-US" sz="2800" dirty="0">
                <a:latin typeface="Arial" charset="0"/>
                <a:sym typeface="Wingdings" charset="0"/>
              </a:rPr>
              <a:t> instructions used to sign-extend value in register A before </a:t>
            </a:r>
            <a:r>
              <a:rPr lang="en-US" sz="2800" dirty="0" smtClean="0">
                <a:latin typeface="Arial" charset="0"/>
                <a:sym typeface="Wingdings" charset="0"/>
              </a:rPr>
              <a:t>division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sym typeface="Wingdings" charset="0"/>
              </a:rPr>
              <a:t>Overflow </a:t>
            </a:r>
            <a:r>
              <a:rPr lang="en-US" sz="2400" smtClean="0">
                <a:latin typeface="Arial" charset="0"/>
                <a:sym typeface="Wingdings" charset="0"/>
              </a:rPr>
              <a:t>causes exception</a:t>
            </a:r>
            <a:endParaRPr lang="en-US" sz="2400" dirty="0">
              <a:latin typeface="Arial" charset="0"/>
              <a:sym typeface="Wingdings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66F2E0-7718-6F46-B664-F6D6396F24E9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C39F85-2198-7449-83D8-8ADFE0232C2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4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EAX = 00000005h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EBX = 0000FF02h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What </a:t>
            </a:r>
            <a:r>
              <a:rPr lang="en-US" dirty="0" smtClean="0">
                <a:ea typeface="+mn-ea"/>
              </a:rPr>
              <a:t>are the results of the following instructions? (Assume all instructions start with same values in registers above)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IDIV	BH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F7FC43-220C-5544-9DFA-BE9DE68382F6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E7D69B-7498-B04C-9FE8-D21C1A6A49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00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FFh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BL = 05h * 02h = 5 * 2 = 10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="1" u="sng" dirty="0" smtClean="0">
                <a:solidFill>
                  <a:srgbClr val="FF0000"/>
                </a:solidFill>
              </a:rPr>
              <a:t>000Ah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05h *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* 255 = 1275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04FBh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05h *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* -1 = -5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="1" u="sng" dirty="0" err="1" smtClean="0">
                <a:solidFill>
                  <a:srgbClr val="FF0000"/>
                </a:solidFill>
              </a:rPr>
              <a:t>FFFBh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BC0470-EBEB-0645-BC63-A83028A377EC}" type="datetime1">
              <a:rPr lang="en-US" smtClean="0">
                <a:latin typeface="Garamond" charset="0"/>
              </a:rPr>
              <a:t>2/9/16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5B21D-3F62-994A-BA51-8550E192009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8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8712</TotalTime>
  <Words>620</Words>
  <Application>Microsoft Macintosh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Review: Addition instructions</vt:lpstr>
      <vt:lpstr>Review: Subtraction instructions</vt:lpstr>
      <vt:lpstr>Multiplication/division </vt:lpstr>
      <vt:lpstr>MUL/IMUL</vt:lpstr>
      <vt:lpstr>DIV/IDIV</vt:lpstr>
      <vt:lpstr>Example</vt:lpstr>
      <vt:lpstr>Solution</vt:lpstr>
      <vt:lpstr>Solution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1684</cp:revision>
  <dcterms:created xsi:type="dcterms:W3CDTF">2006-04-03T05:03:01Z</dcterms:created>
  <dcterms:modified xsi:type="dcterms:W3CDTF">2016-02-09T20:39:03Z</dcterms:modified>
</cp:coreProperties>
</file>